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8"/>
  </p:handoutMasterIdLst>
  <p:sldIdLst>
    <p:sldId id="292" r:id="rId2"/>
    <p:sldId id="293" r:id="rId3"/>
    <p:sldId id="274" r:id="rId4"/>
    <p:sldId id="278" r:id="rId5"/>
    <p:sldId id="279" r:id="rId6"/>
    <p:sldId id="258" r:id="rId7"/>
    <p:sldId id="294" r:id="rId8"/>
    <p:sldId id="259" r:id="rId9"/>
    <p:sldId id="260" r:id="rId10"/>
    <p:sldId id="276" r:id="rId11"/>
    <p:sldId id="280" r:id="rId12"/>
    <p:sldId id="261" r:id="rId13"/>
    <p:sldId id="295" r:id="rId14"/>
    <p:sldId id="262" r:id="rId15"/>
    <p:sldId id="296" r:id="rId16"/>
    <p:sldId id="263" r:id="rId17"/>
    <p:sldId id="264" r:id="rId18"/>
    <p:sldId id="265" r:id="rId19"/>
    <p:sldId id="281" r:id="rId20"/>
    <p:sldId id="282" r:id="rId21"/>
    <p:sldId id="283" r:id="rId22"/>
    <p:sldId id="297" r:id="rId23"/>
    <p:sldId id="298" r:id="rId24"/>
    <p:sldId id="299" r:id="rId25"/>
    <p:sldId id="300" r:id="rId26"/>
    <p:sldId id="266" r:id="rId27"/>
    <p:sldId id="301" r:id="rId28"/>
    <p:sldId id="286" r:id="rId29"/>
    <p:sldId id="284" r:id="rId30"/>
    <p:sldId id="285" r:id="rId31"/>
    <p:sldId id="287" r:id="rId32"/>
    <p:sldId id="267" r:id="rId33"/>
    <p:sldId id="302" r:id="rId34"/>
    <p:sldId id="303" r:id="rId35"/>
    <p:sldId id="268" r:id="rId36"/>
    <p:sldId id="269" r:id="rId37"/>
    <p:sldId id="304" r:id="rId38"/>
    <p:sldId id="305" r:id="rId39"/>
    <p:sldId id="289" r:id="rId40"/>
    <p:sldId id="306" r:id="rId41"/>
    <p:sldId id="288" r:id="rId42"/>
    <p:sldId id="307" r:id="rId43"/>
    <p:sldId id="308" r:id="rId44"/>
    <p:sldId id="290" r:id="rId45"/>
    <p:sldId id="291" r:id="rId46"/>
    <p:sldId id="309" r:id="rId47"/>
  </p:sldIdLst>
  <p:sldSz cx="9144000" cy="6858000" type="screen4x3"/>
  <p:notesSz cx="67691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75" d="100"/>
          <a:sy n="75" d="100"/>
        </p:scale>
        <p:origin x="-72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FBF44-C09B-4640-A0C2-BF3B001FB154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0F11F-3110-4936-B776-1F0E18A53C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26209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0132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036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0540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30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3793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2680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72479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7838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5230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7868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87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6743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86FCF-7D73-4914-8006-7FBE06E75600}" type="datetimeFigureOut">
              <a:rPr lang="pt-BR" smtClean="0"/>
              <a:pPr/>
              <a:t>16/11/2011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F105-1EB4-4887-9EF3-802825DE71E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3506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•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»"/>
        <a:defRPr sz="36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/>
          <a:lstStyle/>
          <a:p>
            <a:r>
              <a:rPr lang="pt-BR" sz="7000" dirty="0" smtClean="0"/>
              <a:t>Resíduos Sólidos Urbanos</a:t>
            </a:r>
            <a:endParaRPr lang="pt-BR" sz="7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2. MAPA DE PROCESSOS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60491"/>
            <a:ext cx="8586790" cy="4525963"/>
          </a:xfrm>
        </p:spPr>
        <p:txBody>
          <a:bodyPr>
            <a:noAutofit/>
          </a:bodyPr>
          <a:lstStyle/>
          <a:p>
            <a:r>
              <a:rPr lang="pt-BR" dirty="0" smtClean="0">
                <a:latin typeface="+mj-lt"/>
                <a:cs typeface="Arial" pitchFamily="34" charset="0"/>
              </a:rPr>
              <a:t>Representação gráfica das operações, sequência, agentes envolvidos, prazos e fluxos.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Auxiliar na identificação de pontos fortes e pontos de vulnerabilidades do processo.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Sua construção irá subsidiar o mapa de produtos, resultantes dos processos mapeados.</a:t>
            </a:r>
          </a:p>
        </p:txBody>
      </p:sp>
    </p:spTree>
    <p:extLst>
      <p:ext uri="{BB962C8B-B14F-4D97-AF65-F5344CB8AC3E}">
        <p14:creationId xmlns="" xmlns:p14="http://schemas.microsoft.com/office/powerpoint/2010/main" val="24424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2. MAPA DE PROCESSOS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57301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Atividades Apresentadas pelas Equipes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767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2.1 MAPA DE PROCESSO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000240"/>
            <a:ext cx="857256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800" dirty="0" smtClean="0">
                <a:latin typeface="+mj-lt"/>
                <a:cs typeface="Arial" pitchFamily="34" charset="0"/>
              </a:rPr>
              <a:t>Elaborada uma tabela, dividida em processo, sub-processo e atividades, que abrange ainda a divisão em etapas de coleta, desde separação pelo morador até a expedição;</a:t>
            </a:r>
            <a:endParaRPr lang="pt-BR" sz="3800" dirty="0">
              <a:latin typeface="+mj-lt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4282" y="1214422"/>
            <a:ext cx="11618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854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2.1 MAPA DE PROCESSO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000240"/>
            <a:ext cx="857256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800" dirty="0" smtClean="0">
                <a:latin typeface="+mj-lt"/>
                <a:cs typeface="Arial" pitchFamily="34" charset="0"/>
              </a:rPr>
              <a:t>Pelo mapeamento do processo, foram identificadas as vulnerabilidades.</a:t>
            </a:r>
          </a:p>
          <a:p>
            <a:pPr>
              <a:spcBef>
                <a:spcPts val="0"/>
              </a:spcBef>
              <a:buNone/>
            </a:pPr>
            <a:r>
              <a:rPr lang="pt-BR" sz="3800" dirty="0" smtClean="0">
                <a:latin typeface="+mj-lt"/>
                <a:cs typeface="Arial" pitchFamily="34" charset="0"/>
              </a:rPr>
              <a:t>	De que forma se deu a identificação?</a:t>
            </a:r>
            <a:endParaRPr lang="pt-BR" sz="3800" dirty="0">
              <a:latin typeface="+mj-lt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14282" y="1214422"/>
            <a:ext cx="11618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854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2.2 MAPA DE PROCESSOS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2000597"/>
            <a:ext cx="8576446" cy="4857403"/>
          </a:xfrm>
        </p:spPr>
        <p:txBody>
          <a:bodyPr>
            <a:noAutofit/>
          </a:bodyPr>
          <a:lstStyle/>
          <a:p>
            <a:r>
              <a:rPr lang="pt-BR" sz="3800" dirty="0" smtClean="0">
                <a:latin typeface="+mj-lt"/>
                <a:cs typeface="Arial" pitchFamily="34" charset="0"/>
              </a:rPr>
              <a:t>A divisão em processos, sub-processos e atividades foi representada graficamente. A abrangência do trabalho vai da coleta à destinação.</a:t>
            </a:r>
            <a:endParaRPr lang="pt-BR" sz="3800" dirty="0">
              <a:latin typeface="+mj-lt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84627" y="1214422"/>
            <a:ext cx="20441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877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2.2 MAPA DE PROCESSOS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2000597"/>
            <a:ext cx="8576446" cy="4857403"/>
          </a:xfrm>
        </p:spPr>
        <p:txBody>
          <a:bodyPr>
            <a:noAutofit/>
          </a:bodyPr>
          <a:lstStyle/>
          <a:p>
            <a:r>
              <a:rPr lang="pt-BR" sz="3800" dirty="0" smtClean="0">
                <a:latin typeface="+mj-lt"/>
                <a:cs typeface="Arial" pitchFamily="34" charset="0"/>
              </a:rPr>
              <a:t>Equipe citou vários tipos de coleta, como poda e varrição, por exemplo. Não houve mapeamento separado. Entretanto, a existência de transporte diferenciado para poda, por exemplo, foi citada na sequencia. </a:t>
            </a:r>
            <a:endParaRPr lang="pt-BR" sz="3800" dirty="0">
              <a:latin typeface="+mj-lt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84627" y="1214422"/>
            <a:ext cx="20441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877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3. MAPA DE PRODUTOS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339752" y="3429000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Atividades Propostas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104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3.1 MAPA DE PRODUTOS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58679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Arial" pitchFamily="34" charset="0"/>
              </a:rPr>
              <a:t>Considerações Gerais </a:t>
            </a:r>
            <a:endParaRPr lang="pt-BR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ts val="4200"/>
              </a:lnSpc>
              <a:spcBef>
                <a:spcPts val="6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Compreensão da relação entre o mapa de processos e o mapa de produtos.</a:t>
            </a:r>
          </a:p>
          <a:p>
            <a:pPr>
              <a:lnSpc>
                <a:spcPts val="4200"/>
              </a:lnSpc>
              <a:spcBef>
                <a:spcPts val="6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Busca de produtos mensuráveis ou tangíveis, que possam originar indicadores de desempenho.</a:t>
            </a:r>
          </a:p>
          <a:p>
            <a:pPr>
              <a:lnSpc>
                <a:spcPts val="4200"/>
              </a:lnSpc>
              <a:spcBef>
                <a:spcPts val="600"/>
              </a:spcBef>
            </a:pPr>
            <a:r>
              <a:rPr lang="pt-BR" dirty="0" smtClean="0">
                <a:latin typeface="+mj-lt"/>
                <a:cs typeface="Arial" pitchFamily="34" charset="0"/>
              </a:rPr>
              <a:t>Os resultados do produto final também podem ser descritos.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292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3.2 PRODUTOS FINAIS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>
                <a:latin typeface="+mj-lt"/>
                <a:cs typeface="Arial" pitchFamily="34" charset="0"/>
              </a:rPr>
              <a:t>Para resíduos sólidos urbanos, alguns produtos podem ser citados: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Pesagem do lixo coletado em kg.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Percentual de coleta seletiva.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Arrecadação com a taxa municipal de coleta.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Faturamento com a venda de material reciclado em reais.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652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3. MAPA DE PRODUTOS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34290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Atividades Apresentadas pelas Equipes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803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7624" y="1285860"/>
            <a:ext cx="6840760" cy="5572140"/>
          </a:xfrm>
        </p:spPr>
        <p:txBody>
          <a:bodyPr>
            <a:normAutofit/>
          </a:bodyPr>
          <a:lstStyle/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 smtClean="0">
              <a:solidFill>
                <a:schemeClr val="tx1"/>
              </a:solidFill>
              <a:cs typeface="Arial" pitchFamily="34" charset="0"/>
            </a:endParaRPr>
          </a:p>
          <a:p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pt-BR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Municípios </a:t>
            </a:r>
            <a:r>
              <a:rPr lang="pt-B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Selecionados:</a:t>
            </a:r>
          </a:p>
          <a:p>
            <a:r>
              <a:rPr lang="pt-BR" sz="3500" dirty="0" err="1" smtClean="0">
                <a:solidFill>
                  <a:schemeClr val="tx1"/>
                </a:solidFill>
                <a:cs typeface="Arial" pitchFamily="34" charset="0"/>
              </a:rPr>
              <a:t>Pinhalão</a:t>
            </a:r>
            <a:r>
              <a:rPr lang="pt-BR" sz="3500" dirty="0" smtClean="0">
                <a:solidFill>
                  <a:schemeClr val="tx1"/>
                </a:solidFill>
                <a:cs typeface="Arial" pitchFamily="34" charset="0"/>
              </a:rPr>
              <a:t> e Cornélio Procópio</a:t>
            </a:r>
            <a:endParaRPr lang="pt-BR" sz="3500" dirty="0">
              <a:solidFill>
                <a:schemeClr val="tx1"/>
              </a:solidFill>
              <a:cs typeface="Arial" pitchFamily="34" charset="0"/>
            </a:endParaRPr>
          </a:p>
          <a:p>
            <a:endParaRPr lang="pt-BR" dirty="0"/>
          </a:p>
        </p:txBody>
      </p:sp>
      <p:pic>
        <p:nvPicPr>
          <p:cNvPr id="33796" name="Picture 4" descr="http://www.minhapos.com.br/data/artigos/images/uen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1477943"/>
            <a:ext cx="2857520" cy="25647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pt-BR" dirty="0" smtClean="0"/>
              <a:t>Instituições Participantes: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811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BR" dirty="0" smtClean="0"/>
              <a:t>3. MAPA DE PRODUTOS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85736" y="1287836"/>
            <a:ext cx="37861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Pinhalão</a:t>
            </a: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14282" y="2786058"/>
            <a:ext cx="2214578" cy="64294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Lixo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214282" y="4286256"/>
            <a:ext cx="2214578" cy="78581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28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Galhos e Folhas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3357554" y="2143116"/>
            <a:ext cx="2143140" cy="785818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28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 Reciclado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3357554" y="3071810"/>
            <a:ext cx="2143140" cy="785818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Trabalho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3357554" y="4000504"/>
            <a:ext cx="2143140" cy="785818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Lixo não coletado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3357554" y="4929198"/>
            <a:ext cx="2143140" cy="785818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Emprego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357554" y="5857892"/>
            <a:ext cx="2143140" cy="785818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Lixo coletado</a:t>
            </a:r>
            <a:endParaRPr lang="pt-B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6500826" y="2214554"/>
            <a:ext cx="2214578" cy="785818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Lucro</a:t>
            </a:r>
            <a:endParaRPr lang="pt-BR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6500826" y="3143248"/>
            <a:ext cx="2214578" cy="785818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2800"/>
              </a:lnSpc>
            </a:pPr>
            <a:r>
              <a:rPr lang="pt-BR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Saúde Pública</a:t>
            </a:r>
            <a:endParaRPr lang="pt-BR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6500826" y="4071942"/>
            <a:ext cx="2214578" cy="785818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Condição Ambiental</a:t>
            </a:r>
            <a:endParaRPr lang="pt-BR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6500826" y="5000636"/>
            <a:ext cx="2214578" cy="785818"/>
          </a:xfrm>
          <a:prstGeom prst="roundRect">
            <a:avLst/>
          </a:prstGeom>
          <a:solidFill>
            <a:srgbClr val="0066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ts val="3000"/>
              </a:lnSpc>
            </a:pPr>
            <a:r>
              <a:rPr lang="pt-BR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Renda</a:t>
            </a:r>
            <a:endParaRPr lang="pt-BR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8" name="Conector de seta reta 17"/>
          <p:cNvCxnSpPr>
            <a:stCxn id="6" idx="3"/>
            <a:endCxn id="12" idx="1"/>
          </p:cNvCxnSpPr>
          <p:nvPr/>
        </p:nvCxnSpPr>
        <p:spPr>
          <a:xfrm>
            <a:off x="2428860" y="3107529"/>
            <a:ext cx="928694" cy="3143272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>
            <a:stCxn id="6" idx="3"/>
            <a:endCxn id="11" idx="1"/>
          </p:cNvCxnSpPr>
          <p:nvPr/>
        </p:nvCxnSpPr>
        <p:spPr>
          <a:xfrm>
            <a:off x="2428860" y="3107529"/>
            <a:ext cx="928694" cy="2214578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>
            <a:endCxn id="10" idx="1"/>
          </p:cNvCxnSpPr>
          <p:nvPr/>
        </p:nvCxnSpPr>
        <p:spPr>
          <a:xfrm rot="16200000" flipH="1">
            <a:off x="2268127" y="3303985"/>
            <a:ext cx="1250163" cy="928692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6" idx="3"/>
            <a:endCxn id="9" idx="1"/>
          </p:cNvCxnSpPr>
          <p:nvPr/>
        </p:nvCxnSpPr>
        <p:spPr>
          <a:xfrm>
            <a:off x="2428860" y="3107529"/>
            <a:ext cx="928694" cy="357190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>
            <a:stCxn id="6" idx="3"/>
            <a:endCxn id="8" idx="1"/>
          </p:cNvCxnSpPr>
          <p:nvPr/>
        </p:nvCxnSpPr>
        <p:spPr>
          <a:xfrm flipV="1">
            <a:off x="2428860" y="2536025"/>
            <a:ext cx="928694" cy="571504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>
            <a:stCxn id="7" idx="3"/>
            <a:endCxn id="11" idx="1"/>
          </p:cNvCxnSpPr>
          <p:nvPr/>
        </p:nvCxnSpPr>
        <p:spPr>
          <a:xfrm>
            <a:off x="2428860" y="4679165"/>
            <a:ext cx="928694" cy="642942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>
            <a:stCxn id="7" idx="3"/>
            <a:endCxn id="12" idx="1"/>
          </p:cNvCxnSpPr>
          <p:nvPr/>
        </p:nvCxnSpPr>
        <p:spPr>
          <a:xfrm>
            <a:off x="2428860" y="4679165"/>
            <a:ext cx="928694" cy="1571636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>
            <a:stCxn id="8" idx="3"/>
            <a:endCxn id="16" idx="1"/>
          </p:cNvCxnSpPr>
          <p:nvPr/>
        </p:nvCxnSpPr>
        <p:spPr>
          <a:xfrm>
            <a:off x="5500694" y="2536025"/>
            <a:ext cx="1000132" cy="285752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Conector de seta reta 42"/>
          <p:cNvCxnSpPr>
            <a:stCxn id="9" idx="3"/>
            <a:endCxn id="16" idx="1"/>
          </p:cNvCxnSpPr>
          <p:nvPr/>
        </p:nvCxnSpPr>
        <p:spPr>
          <a:xfrm>
            <a:off x="5500694" y="3464719"/>
            <a:ext cx="1000132" cy="192882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>
            <a:stCxn id="10" idx="3"/>
            <a:endCxn id="14" idx="1"/>
          </p:cNvCxnSpPr>
          <p:nvPr/>
        </p:nvCxnSpPr>
        <p:spPr>
          <a:xfrm flipV="1">
            <a:off x="5500694" y="3536157"/>
            <a:ext cx="1000132" cy="85725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>
            <a:stCxn id="10" idx="3"/>
            <a:endCxn id="15" idx="1"/>
          </p:cNvCxnSpPr>
          <p:nvPr/>
        </p:nvCxnSpPr>
        <p:spPr>
          <a:xfrm>
            <a:off x="5500694" y="4393413"/>
            <a:ext cx="1000132" cy="7143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Conector de seta reta 51"/>
          <p:cNvCxnSpPr>
            <a:stCxn id="11" idx="3"/>
            <a:endCxn id="13" idx="1"/>
          </p:cNvCxnSpPr>
          <p:nvPr/>
        </p:nvCxnSpPr>
        <p:spPr>
          <a:xfrm flipV="1">
            <a:off x="5500694" y="2607463"/>
            <a:ext cx="1000132" cy="2714644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Conector de seta reta 54"/>
          <p:cNvCxnSpPr>
            <a:stCxn id="11" idx="3"/>
            <a:endCxn id="16" idx="1"/>
          </p:cNvCxnSpPr>
          <p:nvPr/>
        </p:nvCxnSpPr>
        <p:spPr>
          <a:xfrm>
            <a:off x="5500694" y="5322107"/>
            <a:ext cx="1000132" cy="7143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Conector de seta reta 57"/>
          <p:cNvCxnSpPr>
            <a:stCxn id="12" idx="3"/>
            <a:endCxn id="13" idx="1"/>
          </p:cNvCxnSpPr>
          <p:nvPr/>
        </p:nvCxnSpPr>
        <p:spPr>
          <a:xfrm flipV="1">
            <a:off x="5500694" y="2607463"/>
            <a:ext cx="1000132" cy="364333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9" name="Conector de seta reta 58"/>
          <p:cNvCxnSpPr>
            <a:stCxn id="12" idx="3"/>
            <a:endCxn id="14" idx="1"/>
          </p:cNvCxnSpPr>
          <p:nvPr/>
        </p:nvCxnSpPr>
        <p:spPr>
          <a:xfrm flipV="1">
            <a:off x="5500694" y="3536157"/>
            <a:ext cx="1000132" cy="2714644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Conector de seta reta 59"/>
          <p:cNvCxnSpPr>
            <a:stCxn id="12" idx="3"/>
            <a:endCxn id="15" idx="1"/>
          </p:cNvCxnSpPr>
          <p:nvPr/>
        </p:nvCxnSpPr>
        <p:spPr>
          <a:xfrm flipV="1">
            <a:off x="5500694" y="4464851"/>
            <a:ext cx="1000132" cy="178595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Conector de seta reta 60"/>
          <p:cNvCxnSpPr>
            <a:stCxn id="12" idx="3"/>
            <a:endCxn id="16" idx="1"/>
          </p:cNvCxnSpPr>
          <p:nvPr/>
        </p:nvCxnSpPr>
        <p:spPr>
          <a:xfrm flipV="1">
            <a:off x="5500694" y="5393545"/>
            <a:ext cx="1000132" cy="85725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345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03783873"/>
              </p:ext>
            </p:extLst>
          </p:nvPr>
        </p:nvGraphicFramePr>
        <p:xfrm>
          <a:off x="179513" y="2071678"/>
          <a:ext cx="8784976" cy="47373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15397"/>
                <a:gridCol w="1838785"/>
                <a:gridCol w="2315397"/>
                <a:gridCol w="231539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MACRO-PROCESSO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INSUMOS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PRODUTOS </a:t>
                      </a: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INTERME-DIÁRIOS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 FINAL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</a:tr>
              <a:tr h="1589535">
                <a:tc rowSpan="3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COLETA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Separação pelo Morador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Separação por categoria de resíduos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/>
                        </a:rPr>
                        <a:t>Armazena-mento </a:t>
                      </a:r>
                      <a:r>
                        <a:rPr lang="pt-BR" sz="3000" dirty="0">
                          <a:effectLst/>
                        </a:rPr>
                        <a:t>para coleta adequada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</a:tr>
              <a:tr h="11921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Questionar e entrevistar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Quantificação dos resíduos produzidos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</a:tr>
              <a:tr h="81687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Políticas educacionais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err="1" smtClean="0">
                          <a:effectLst/>
                        </a:rPr>
                        <a:t>Conscienti-zação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BR" dirty="0" smtClean="0"/>
              <a:t>3. MAPA DE PRODUTOS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85736" y="1287836"/>
            <a:ext cx="5715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Cornélio Procópio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9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03783873"/>
              </p:ext>
            </p:extLst>
          </p:nvPr>
        </p:nvGraphicFramePr>
        <p:xfrm>
          <a:off x="179513" y="2071679"/>
          <a:ext cx="8784976" cy="37000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15397"/>
                <a:gridCol w="1838785"/>
                <a:gridCol w="2315397"/>
                <a:gridCol w="2315397"/>
              </a:tblGrid>
              <a:tr h="404852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MACRO-PROCESSO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INSUMOS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PRODUTOS </a:t>
                      </a: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INTERME-DIÁRIOS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 FINAL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268654">
                <a:tc rowSpan="3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COLETA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/>
                        </a:rPr>
                        <a:t>Coleta / Prefeitura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Forma de coleta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Coleta adequada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2686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Aplicação da Taxa de coleta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Melhoria da infraestrutura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40298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Local do </a:t>
                      </a:r>
                      <a:r>
                        <a:rPr lang="pt-BR" sz="3000" dirty="0" smtClean="0">
                          <a:effectLst/>
                        </a:rPr>
                        <a:t>armazena-mento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BR" dirty="0" smtClean="0"/>
              <a:t>3. MAPA DE PRODUTOS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85736" y="1287836"/>
            <a:ext cx="5715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Cornélio Procópio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9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03783873"/>
              </p:ext>
            </p:extLst>
          </p:nvPr>
        </p:nvGraphicFramePr>
        <p:xfrm>
          <a:off x="179513" y="2071678"/>
          <a:ext cx="8784976" cy="469154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15397"/>
                <a:gridCol w="1838785"/>
                <a:gridCol w="2315397"/>
                <a:gridCol w="2315397"/>
              </a:tblGrid>
              <a:tr h="71438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MACRO-PROCESSO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INSUMOS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PRODUTOS </a:t>
                      </a: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INTERME-DIÁRIOS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 FINAL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897186">
                <a:tc rowSpan="4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COLETA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/>
                        </a:rPr>
                        <a:t>Coleta / </a:t>
                      </a:r>
                      <a:r>
                        <a:rPr lang="pt-BR" sz="3000" dirty="0" err="1" smtClean="0">
                          <a:effectLst/>
                        </a:rPr>
                        <a:t>Asso-ciações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Forma de coleta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Reciclagem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13241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Separação dos resíduos por categoria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Reciclagem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47020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Pesagem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Reciclagem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89718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Aplicação da taxa municipal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Melhoria da </a:t>
                      </a:r>
                      <a:r>
                        <a:rPr lang="pt-BR" sz="3000" dirty="0" err="1">
                          <a:effectLst/>
                        </a:rPr>
                        <a:t>infraestrutura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BR" dirty="0" smtClean="0"/>
              <a:t>3. MAPA DE PRODUTOS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85736" y="1287836"/>
            <a:ext cx="5715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Cornélio Procópio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9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03783873"/>
              </p:ext>
            </p:extLst>
          </p:nvPr>
        </p:nvGraphicFramePr>
        <p:xfrm>
          <a:off x="179513" y="2071679"/>
          <a:ext cx="8784976" cy="458762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15397"/>
                <a:gridCol w="1838785"/>
                <a:gridCol w="2315397"/>
                <a:gridCol w="2315397"/>
              </a:tblGrid>
              <a:tr h="71437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MACRO-PROCESSO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INSUMOS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PRODUTOS </a:t>
                      </a: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INTERME-DIÁRIOS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 FINAL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1721168">
                <a:tc rowSpan="3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COLETA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Triagem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Recebimento dos resíduos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Melhoria das condições ambientais e saúde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8818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Mecanismos de separação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Reciclagem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8818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Pesagem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>
                          <a:effectLst/>
                        </a:rPr>
                        <a:t>Material a ser pesado</a:t>
                      </a:r>
                      <a:endParaRPr lang="pt-BR" sz="30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Quantificação dos resíduos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BR" dirty="0" smtClean="0"/>
              <a:t>3. MAPA DE PRODUTOS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85736" y="1287836"/>
            <a:ext cx="5715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Cornélio Procópio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9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03783873"/>
              </p:ext>
            </p:extLst>
          </p:nvPr>
        </p:nvGraphicFramePr>
        <p:xfrm>
          <a:off x="179513" y="2071678"/>
          <a:ext cx="8784976" cy="467268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15397"/>
                <a:gridCol w="1838785"/>
                <a:gridCol w="2315397"/>
                <a:gridCol w="2315397"/>
              </a:tblGrid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MACRO-PROCESSO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INSUMOS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PRODUTOS </a:t>
                      </a: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INTERME-DIÁRIOS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PRODUTO FINAL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  <a:tr h="3569886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COLETA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Expedição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Materiais expedidos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Rentabilidade</a:t>
                      </a:r>
                    </a:p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pt-BR" sz="3000" dirty="0">
                          <a:effectLst/>
                        </a:rPr>
                        <a:t>Melhoria das condições sociais (oferta de emprego) e ambientais (reciclagem e compostagem)</a:t>
                      </a:r>
                      <a:endParaRPr lang="pt-BR" sz="30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6000" marR="36000" marT="18000" marB="18000" anchor="ctr"/>
                </a:tc>
              </a:tr>
            </a:tbl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pt-BR" dirty="0" smtClean="0"/>
              <a:t>3. MAPA DE PRODUTOS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85736" y="1287836"/>
            <a:ext cx="5715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Cornélio Procópio 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9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4. ANÁLISE SWOT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482057" y="3244334"/>
            <a:ext cx="42330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 Proposta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682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1285860"/>
            <a:ext cx="8576446" cy="47853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800" dirty="0" smtClean="0">
                <a:latin typeface="+mj-lt"/>
                <a:cs typeface="Arial" pitchFamily="34" charset="0"/>
              </a:rPr>
              <a:t>O mapeamento realizado mostra a estrutura e o fluxo de funcionamento do processo</a:t>
            </a:r>
          </a:p>
          <a:p>
            <a:pPr>
              <a:spcBef>
                <a:spcPts val="0"/>
              </a:spcBef>
            </a:pPr>
            <a:r>
              <a:rPr lang="pt-BR" sz="3800" dirty="0" smtClean="0">
                <a:latin typeface="+mj-lt"/>
                <a:cs typeface="Arial" pitchFamily="34" charset="0"/>
              </a:rPr>
              <a:t>A equipe interpretou e sistematizou  as informações recebidas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491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834" y="1285860"/>
            <a:ext cx="8576446" cy="47853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800" dirty="0" smtClean="0">
                <a:latin typeface="+mj-lt"/>
                <a:cs typeface="Arial" pitchFamily="34" charset="0"/>
              </a:rPr>
              <a:t>Formou-se uma matriz por ambiente (externo ou externo) e por qualificação (positivo ou negativo), compondo ameaças e oportunidades, forças e fraquezas.</a:t>
            </a:r>
          </a:p>
          <a:p>
            <a:pPr>
              <a:spcBef>
                <a:spcPts val="0"/>
              </a:spcBef>
            </a:pPr>
            <a:endParaRPr lang="pt-BR" dirty="0" smtClean="0">
              <a:latin typeface="+mj-lt"/>
            </a:endParaRPr>
          </a:p>
          <a:p>
            <a:pPr>
              <a:spcBef>
                <a:spcPts val="0"/>
              </a:spcBef>
            </a:pP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491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4.1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060" y="1285860"/>
            <a:ext cx="858622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</a:t>
            </a:r>
          </a:p>
          <a:p>
            <a:r>
              <a:rPr lang="pt-BR" sz="3800" dirty="0" smtClean="0">
                <a:latin typeface="+mj-lt"/>
                <a:cs typeface="Arial" pitchFamily="34" charset="0"/>
              </a:rPr>
              <a:t>AMEAÇAS E OPORTUNIDADES: Não são diretamente controláveis. São apenas monitoradas. Não podem ser implementadas ou priorizadas. Apenas apontam tendências e cenários.</a:t>
            </a:r>
          </a:p>
        </p:txBody>
      </p:sp>
    </p:spTree>
    <p:extLst>
      <p:ext uri="{BB962C8B-B14F-4D97-AF65-F5344CB8AC3E}">
        <p14:creationId xmlns="" xmlns:p14="http://schemas.microsoft.com/office/powerpoint/2010/main" val="404548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42910" y="128586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15616" y="3429000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 Proposta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0" y="1285861"/>
            <a:ext cx="9144000" cy="2314590"/>
          </a:xfrm>
        </p:spPr>
        <p:txBody>
          <a:bodyPr/>
          <a:lstStyle/>
          <a:p>
            <a:r>
              <a:rPr lang="pt-BR" sz="6000" dirty="0" smtClean="0">
                <a:cs typeface="Arial" pitchFamily="34" charset="0"/>
              </a:rPr>
              <a:t>1. BRAINSTORMING E ANÁLISE STAKEHOLDERS</a:t>
            </a:r>
            <a:endParaRPr lang="pt-BR" sz="6000" dirty="0"/>
          </a:p>
        </p:txBody>
      </p:sp>
    </p:spTree>
    <p:extLst>
      <p:ext uri="{BB962C8B-B14F-4D97-AF65-F5344CB8AC3E}">
        <p14:creationId xmlns="" xmlns:p14="http://schemas.microsoft.com/office/powerpoint/2010/main" val="128021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4.1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2060" y="1285860"/>
            <a:ext cx="8586220" cy="4680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</a:t>
            </a:r>
          </a:p>
          <a:p>
            <a:r>
              <a:rPr lang="pt-BR" dirty="0" smtClean="0">
                <a:latin typeface="+mj-lt"/>
                <a:cs typeface="Arial" pitchFamily="34" charset="0"/>
              </a:rPr>
              <a:t>FORÇAS E FRAQUEZAS: Fazem parte do processo. São diretamente influenciadas pelas ações do gestor. A falta de lixeiras, por exemplo, pode ser resolvida com a decisão de colocar mais lixeiras nas ruas.</a:t>
            </a:r>
            <a:endParaRPr lang="pt-BR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674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cs typeface="Arial" pitchFamily="34" charset="0"/>
              </a:rPr>
              <a:t>4. ANÁLISE SWOT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324433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Atividades Apresentadas pelas Equipes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518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84455665"/>
              </p:ext>
            </p:extLst>
          </p:nvPr>
        </p:nvGraphicFramePr>
        <p:xfrm>
          <a:off x="214282" y="2071678"/>
          <a:ext cx="8712968" cy="463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8696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Coleta em dia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</a:rPr>
                        <a:t>(Inclusive feriados)</a:t>
                      </a:r>
                      <a:endParaRPr lang="pt-BR" sz="3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Aglomeração do lixo antes da catação</a:t>
                      </a:r>
                      <a:endParaRPr lang="pt-BR" sz="3000" dirty="0"/>
                    </a:p>
                  </a:txBody>
                  <a:tcPr/>
                </a:tc>
              </a:tr>
              <a:tr h="86968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Coleta em feriados </a:t>
                      </a:r>
                      <a:endParaRPr lang="pt-B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Depositar material da poda</a:t>
                      </a:r>
                      <a:r>
                        <a:rPr lang="pt-BR" sz="3000" baseline="0" dirty="0" smtClean="0"/>
                        <a:t> local indevido</a:t>
                      </a:r>
                      <a:endParaRPr lang="pt-BR" sz="3000" dirty="0"/>
                    </a:p>
                  </a:txBody>
                  <a:tcPr/>
                </a:tc>
              </a:tr>
              <a:tr h="2422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dirty="0" smtClean="0"/>
                        <a:t>Diminuição do lixo depositado no lugar incorreto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</a:rPr>
                        <a:t>Como comparar? Tem relação com a coleta seletiva?)</a:t>
                      </a:r>
                      <a:endParaRPr lang="pt-BR" sz="3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dirty="0" smtClean="0"/>
                        <a:t>Recursos humanos falhos para coleta da poda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</a:rPr>
                        <a:t>(como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</a:rPr>
                        <a:t> observar essas falhas sem mapa de processo específico da poda?)</a:t>
                      </a:r>
                      <a:endParaRPr lang="pt-BR" sz="3000" dirty="0" smtClean="0">
                        <a:solidFill>
                          <a:srgbClr val="C00000"/>
                        </a:solidFill>
                      </a:endParaRPr>
                    </a:p>
                    <a:p>
                      <a:pPr>
                        <a:lnSpc>
                          <a:spcPts val="3000"/>
                        </a:lnSpc>
                      </a:pPr>
                      <a:endParaRPr lang="pt-BR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14422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121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84455665"/>
              </p:ext>
            </p:extLst>
          </p:nvPr>
        </p:nvGraphicFramePr>
        <p:xfrm>
          <a:off x="214282" y="2071678"/>
          <a:ext cx="8712968" cy="4643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86517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93489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Rota de Coleta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</a:rPr>
                        <a:t>(Otimizada?)</a:t>
                      </a:r>
                      <a:endParaRPr lang="pt-BR" sz="3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Não há</a:t>
                      </a:r>
                      <a:r>
                        <a:rPr lang="pt-BR" sz="3000" baseline="0" dirty="0" smtClean="0"/>
                        <a:t> lixeiras suficientes na cidade</a:t>
                      </a:r>
                      <a:endParaRPr lang="pt-BR" sz="3000" dirty="0"/>
                    </a:p>
                  </a:txBody>
                  <a:tcPr/>
                </a:tc>
              </a:tr>
              <a:tr h="93489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Caminhão de coleta em boas condições</a:t>
                      </a:r>
                      <a:endParaRPr lang="pt-B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pt-BR" sz="3000" dirty="0"/>
                    </a:p>
                  </a:txBody>
                  <a:tcPr/>
                </a:tc>
              </a:tr>
              <a:tr h="1352263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Caminhão coletor reserva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</a:rPr>
                        <a:t>(Passível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</a:rPr>
                        <a:t> de unificação)</a:t>
                      </a:r>
                      <a:endParaRPr lang="pt-BR" sz="3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Não há caminhão</a:t>
                      </a:r>
                      <a:r>
                        <a:rPr lang="pt-BR" sz="3000" baseline="0" dirty="0" smtClean="0"/>
                        <a:t> reserva para a poda</a:t>
                      </a:r>
                    </a:p>
                    <a:p>
                      <a:pPr>
                        <a:lnSpc>
                          <a:spcPts val="3000"/>
                        </a:lnSpc>
                      </a:pPr>
                      <a:endParaRPr lang="pt-BR" sz="3000" dirty="0"/>
                    </a:p>
                  </a:txBody>
                  <a:tcPr/>
                </a:tc>
              </a:tr>
              <a:tr h="93489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solidFill>
                            <a:schemeClr val="tx1"/>
                          </a:solidFill>
                        </a:rPr>
                        <a:t>Uso de </a:t>
                      </a:r>
                      <a:r>
                        <a:rPr lang="pt-BR" sz="3000" dirty="0" err="1" smtClean="0">
                          <a:solidFill>
                            <a:schemeClr val="tx1"/>
                          </a:solidFill>
                        </a:rPr>
                        <a:t>EPI´s</a:t>
                      </a:r>
                      <a:r>
                        <a:rPr lang="pt-BR" sz="3000" dirty="0" smtClean="0">
                          <a:solidFill>
                            <a:schemeClr val="tx1"/>
                          </a:solidFill>
                        </a:rPr>
                        <a:t> pelos funcionários</a:t>
                      </a:r>
                      <a:endParaRPr lang="pt-BR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Não há uso de </a:t>
                      </a:r>
                      <a:r>
                        <a:rPr lang="pt-BR" sz="3000" dirty="0" err="1" smtClean="0"/>
                        <a:t>EPI´s</a:t>
                      </a:r>
                      <a:r>
                        <a:rPr lang="pt-BR" sz="3000" dirty="0" smtClean="0"/>
                        <a:t> pelos coletores</a:t>
                      </a:r>
                      <a:r>
                        <a:rPr lang="pt-BR" sz="3000" baseline="0" dirty="0" smtClean="0"/>
                        <a:t> poda</a:t>
                      </a:r>
                      <a:endParaRPr lang="pt-BR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14422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121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84455665"/>
              </p:ext>
            </p:extLst>
          </p:nvPr>
        </p:nvGraphicFramePr>
        <p:xfrm>
          <a:off x="214282" y="2071678"/>
          <a:ext cx="8712968" cy="4659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142876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1077114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solidFill>
                            <a:schemeClr val="tx1"/>
                          </a:solidFill>
                        </a:rPr>
                        <a:t>Recursos humanos</a:t>
                      </a:r>
                      <a:r>
                        <a:rPr lang="pt-BR" sz="3000" baseline="0" dirty="0" smtClean="0">
                          <a:solidFill>
                            <a:schemeClr val="tx1"/>
                          </a:solidFill>
                        </a:rPr>
                        <a:t> treinados</a:t>
                      </a:r>
                      <a:endParaRPr lang="pt-BR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Recursos humanos falhos para poda</a:t>
                      </a:r>
                      <a:endParaRPr lang="pt-BR" sz="3000" dirty="0"/>
                    </a:p>
                  </a:txBody>
                  <a:tcPr/>
                </a:tc>
              </a:tr>
              <a:tr h="1077114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Recolhe líquidos liberados pelo lixo</a:t>
                      </a:r>
                      <a:endParaRPr lang="pt-B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pt-BR" sz="3000" dirty="0"/>
                    </a:p>
                  </a:txBody>
                  <a:tcPr/>
                </a:tc>
              </a:tr>
              <a:tr h="2032849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/>
                        <a:t>Diminuição dos lixos nas</a:t>
                      </a:r>
                      <a:r>
                        <a:rPr lang="pt-BR" sz="3000" baseline="0" dirty="0" smtClean="0"/>
                        <a:t> vias públicas e doenças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pt-BR" sz="3000" baseline="0" dirty="0" err="1" smtClean="0">
                          <a:solidFill>
                            <a:srgbClr val="C00000"/>
                          </a:solidFill>
                        </a:rPr>
                        <a:t>Consequência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</a:rPr>
                        <a:t> da coleta em dia?)</a:t>
                      </a:r>
                      <a:endParaRPr lang="pt-BR" sz="3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pt-BR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14282" y="1214422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121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2132856"/>
            <a:ext cx="760149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RESUMINDO,</a:t>
            </a:r>
          </a:p>
          <a:p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		</a:t>
            </a:r>
            <a:r>
              <a:rPr lang="pt-BR" sz="5000" b="1" dirty="0" smtClean="0">
                <a:latin typeface="+mj-lt"/>
                <a:cs typeface="Arial" pitchFamily="34" charset="0"/>
              </a:rPr>
              <a:t>A PODA É </a:t>
            </a:r>
            <a:r>
              <a:rPr lang="pt-BR" sz="65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PODA</a:t>
            </a:r>
            <a:r>
              <a:rPr lang="pt-BR" sz="5000" b="1" dirty="0" smtClean="0">
                <a:latin typeface="+mj-lt"/>
                <a:cs typeface="Arial" pitchFamily="34" charset="0"/>
              </a:rPr>
              <a:t>!</a:t>
            </a:r>
            <a:endParaRPr lang="pt-BR" sz="5000" b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390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24438703"/>
              </p:ext>
            </p:extLst>
          </p:nvPr>
        </p:nvGraphicFramePr>
        <p:xfrm>
          <a:off x="323528" y="1994310"/>
          <a:ext cx="8568952" cy="4697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521588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730223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Coleta Seletiva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(Não é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uma força?)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Não conscientização da população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(Ou falta de envolvimento popular)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908429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Implantação de Associação de Catadores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(idem? Esses agentes fazem parte do processo...)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Difícil acesso </a:t>
                      </a:r>
                      <a:r>
                        <a:rPr lang="pt-BR" sz="300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(Do quê?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 Para quê?)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423065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Reciclagem 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Poluição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423065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Logística Reversa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Fatores Climáticos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214422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785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24438703"/>
              </p:ext>
            </p:extLst>
          </p:nvPr>
        </p:nvGraphicFramePr>
        <p:xfrm>
          <a:off x="323528" y="1994309"/>
          <a:ext cx="8568952" cy="466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459073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</a:tr>
              <a:tr h="2315522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Educação Ambiental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(Valorização da educação ambiental, talvez)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Quebra do caminhão coletor da poda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uma fraqueza o fato de não existir um reserva.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A quebra faz parte do DVR)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874806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Implantação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de lixeiras em locais públicos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(É força, depende do Município)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214422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785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24438703"/>
              </p:ext>
            </p:extLst>
          </p:nvPr>
        </p:nvGraphicFramePr>
        <p:xfrm>
          <a:off x="323528" y="1994310"/>
          <a:ext cx="8568952" cy="2228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521588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423065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Má conservação das estradas rurais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423065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Treinamento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(Também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é força)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4282" y="1214422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Pinhalão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4214810" y="2714620"/>
            <a:ext cx="928694" cy="285752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8785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60658213"/>
              </p:ext>
            </p:extLst>
          </p:nvPr>
        </p:nvGraphicFramePr>
        <p:xfrm>
          <a:off x="251520" y="1977398"/>
          <a:ext cx="8712968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05098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716711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Recursos Financeiros -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Taxa de Coleta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Coleta seletiva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bem estrutura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uma força)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028324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Recursos Humanos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(Qualificados? Efetivos?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Terceirizados?)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Parcerias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(Com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quem?)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716711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err="1" smtClean="0">
                          <a:latin typeface="+mj-lt"/>
                          <a:cs typeface="Arial" pitchFamily="34" charset="0"/>
                        </a:rPr>
                        <a:t>Infraestrutura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(De que tipo? Especificar)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Conscientização da população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1214422"/>
            <a:ext cx="47149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75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 BRAINSTORMING E ANÁLISE STAKEHOLDERS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522" y="1600200"/>
            <a:ext cx="8872510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Os alunos realizaram levantamentos preliminares, em termos de legislação</a:t>
            </a:r>
          </a:p>
          <a:p>
            <a:r>
              <a:rPr lang="pt-BR" dirty="0" smtClean="0"/>
              <a:t>A organização do Brainstorming poderia ser feita no formato alvo, levando em conta as ideias centrais e periféricas</a:t>
            </a:r>
          </a:p>
          <a:p>
            <a:r>
              <a:rPr lang="pt-BR" dirty="0" smtClean="0"/>
              <a:t>Análise </a:t>
            </a:r>
            <a:r>
              <a:rPr lang="pt-BR" dirty="0" err="1" smtClean="0"/>
              <a:t>Stakeholders</a:t>
            </a:r>
            <a:r>
              <a:rPr lang="pt-BR" dirty="0" smtClean="0"/>
              <a:t> constitui na análise do impacto/papel de todos os envolvidos ou partes interessadas no processo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5655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60658213"/>
              </p:ext>
            </p:extLst>
          </p:nvPr>
        </p:nvGraphicFramePr>
        <p:xfrm>
          <a:off x="251520" y="1977399"/>
          <a:ext cx="8712968" cy="4674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464197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FORÇAS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OPORTUNIDADES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970249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Rotas de Coleta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(Otimizadas)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Treinamento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(É força)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400705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Há respaldo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legal – 430/09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(Não se aplica. Condição Básica)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Cooperativa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(Se eles estão inseridos no processo, podem ser força)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831161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Poder de fiscalização da Prefeitura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(Não o poder, mas a estrutura de controle)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Geração de emprego e renda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(Em que sentido?)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1214422"/>
            <a:ext cx="47149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75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87857463"/>
              </p:ext>
            </p:extLst>
          </p:nvPr>
        </p:nvGraphicFramePr>
        <p:xfrm>
          <a:off x="179512" y="2000240"/>
          <a:ext cx="8784976" cy="379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302392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1033986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Aplicação inadequada da taxa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(Interessante o contraponto com a força</a:t>
                      </a:r>
                      <a:r>
                        <a:rPr lang="pt-BR" sz="3000" baseline="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)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Falta de conscientização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(Ver contraponto com a oportunidade conscientização)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54625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Falta de coleta seletiva municipal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Conflito político e corrupção </a:t>
                      </a:r>
                      <a:r>
                        <a:rPr lang="pt-BR" sz="3000" dirty="0" smtClean="0">
                          <a:solidFill>
                            <a:srgbClr val="FF0000"/>
                          </a:solidFill>
                          <a:latin typeface="+mj-lt"/>
                          <a:cs typeface="Arial" pitchFamily="34" charset="0"/>
                        </a:rPr>
                        <a:t>(Explicar)</a:t>
                      </a:r>
                      <a:endParaRPr lang="pt-BR" sz="3000" dirty="0">
                        <a:solidFill>
                          <a:srgbClr val="FF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546257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Destino inadequado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(Explicar)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Crescimento populacional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1214422"/>
            <a:ext cx="47149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42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87857463"/>
              </p:ext>
            </p:extLst>
          </p:nvPr>
        </p:nvGraphicFramePr>
        <p:xfrm>
          <a:off x="179512" y="2000240"/>
          <a:ext cx="8784976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459361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43106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Caminhão impróprio e centro de triagem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(Fazem parte da infraestrutura)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Projeto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de Lei na Câmara: liberação do dinheiro para outro uso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431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Local de armazenamento inadequado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Falta de funcionários baixa renda (interno?)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43106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Não fiscaliza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(Verificar obs. na força)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Regulamentação da associação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(Explicar)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1214422"/>
            <a:ext cx="47149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42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87857463"/>
              </p:ext>
            </p:extLst>
          </p:nvPr>
        </p:nvGraphicFramePr>
        <p:xfrm>
          <a:off x="179512" y="2000240"/>
          <a:ext cx="8784976" cy="294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459361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FRAQUEZAS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AMEAÇAS</a:t>
                      </a:r>
                      <a:endParaRPr lang="pt-BR" sz="3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43106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Equipe ineficiente ou insuficiente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(Contraditório)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Mistura do lixo hospitalar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e inexistência de separação</a:t>
                      </a:r>
                      <a:endParaRPr lang="pt-BR" sz="3000" dirty="0"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  <a:tr h="643106">
                <a:tc>
                  <a:txBody>
                    <a:bodyPr/>
                    <a:lstStyle/>
                    <a:p>
                      <a:pPr marL="0" indent="0">
                        <a:lnSpc>
                          <a:spcPts val="3000"/>
                        </a:lnSpc>
                        <a:buFontTx/>
                        <a:buNone/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Não cumprimento da lei 430/09 </a:t>
                      </a:r>
                      <a:r>
                        <a:rPr lang="pt-BR" sz="300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(Aspecto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 da legalidade)</a:t>
                      </a:r>
                      <a:endParaRPr lang="pt-BR" sz="3000" dirty="0" smtClean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pt-BR" sz="3000" dirty="0" smtClean="0">
                          <a:latin typeface="+mj-lt"/>
                          <a:cs typeface="Arial" pitchFamily="34" charset="0"/>
                        </a:rPr>
                        <a:t>Exploração de mão-de-obra</a:t>
                      </a:r>
                      <a:r>
                        <a:rPr lang="pt-BR" sz="3000" baseline="0" dirty="0" smtClean="0"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pt-BR" sz="3000" baseline="0" dirty="0" smtClean="0">
                          <a:solidFill>
                            <a:srgbClr val="C00000"/>
                          </a:solidFill>
                          <a:latin typeface="+mj-lt"/>
                          <a:cs typeface="Arial" pitchFamily="34" charset="0"/>
                        </a:rPr>
                        <a:t>(De que forma? É interno? Relacionado a RH?)</a:t>
                      </a:r>
                      <a:endParaRPr lang="pt-BR" sz="3000" dirty="0">
                        <a:solidFill>
                          <a:srgbClr val="C00000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71422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4. ANÁLISE SWOT</a:t>
            </a:r>
            <a:endParaRPr lang="pt-BR" dirty="0"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1214422"/>
            <a:ext cx="47149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rial" pitchFamily="34" charset="0"/>
              </a:rPr>
              <a:t>Cornélio Procópio</a:t>
            </a: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42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5. DIAGRAMA DE VERIFICAÇÃO DE RISCO - DVR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76730"/>
            <a:ext cx="6400800" cy="1752600"/>
          </a:xfrm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Atividade Proposta</a:t>
            </a:r>
            <a:endParaRPr lang="pt-BR" sz="40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8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5.1 DIAGRAMA DE VERIFICAÇÃO DE RISCO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689119"/>
            <a:ext cx="8586790" cy="4525963"/>
          </a:xfrm>
        </p:spPr>
        <p:txBody>
          <a:bodyPr>
            <a:normAutofit/>
          </a:bodyPr>
          <a:lstStyle/>
          <a:p>
            <a:r>
              <a:rPr lang="pt-BR" sz="3800" dirty="0" smtClean="0">
                <a:latin typeface="+mj-lt"/>
                <a:cs typeface="Arial" pitchFamily="34" charset="0"/>
              </a:rPr>
              <a:t> </a:t>
            </a:r>
            <a:r>
              <a:rPr lang="pt-BR" sz="3800" dirty="0">
                <a:latin typeface="+mj-lt"/>
                <a:cs typeface="Arial" pitchFamily="34" charset="0"/>
              </a:rPr>
              <a:t>Analisar a criticidade das fraquezas e ameaças levantadas na análise SWOT, considerando sua probabilidade de ocorrência, enumerando prioridades da auditoria e apontando pontos de controle e riscos associados. </a:t>
            </a:r>
          </a:p>
        </p:txBody>
      </p:sp>
    </p:spTree>
    <p:extLst>
      <p:ext uri="{BB962C8B-B14F-4D97-AF65-F5344CB8AC3E}">
        <p14:creationId xmlns="" xmlns:p14="http://schemas.microsoft.com/office/powerpoint/2010/main" val="131898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026"/>
          <p:cNvSpPr txBox="1">
            <a:spLocks noChangeArrowheads="1"/>
          </p:cNvSpPr>
          <p:nvPr/>
        </p:nvSpPr>
        <p:spPr bwMode="auto">
          <a:xfrm>
            <a:off x="0" y="205741"/>
            <a:ext cx="9143999" cy="150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pt-BR" sz="4600" b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ÁREAS DE ATENÇÃO NO DIAGRAMA DE VERIFICAÇÃO DE RISCO</a:t>
            </a:r>
            <a:endParaRPr kumimoji="1" lang="pt-BR" sz="4600" b="1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2163" name="Line 1027"/>
          <p:cNvSpPr>
            <a:spLocks noChangeShapeType="1"/>
          </p:cNvSpPr>
          <p:nvPr/>
        </p:nvSpPr>
        <p:spPr bwMode="auto">
          <a:xfrm>
            <a:off x="773723" y="1817688"/>
            <a:ext cx="7086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092" name="Line 1028"/>
          <p:cNvSpPr>
            <a:spLocks noChangeShapeType="1"/>
          </p:cNvSpPr>
          <p:nvPr/>
        </p:nvSpPr>
        <p:spPr bwMode="auto">
          <a:xfrm>
            <a:off x="813289" y="1785926"/>
            <a:ext cx="70866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3" name="Line 1029"/>
          <p:cNvSpPr>
            <a:spLocks noChangeShapeType="1"/>
          </p:cNvSpPr>
          <p:nvPr/>
        </p:nvSpPr>
        <p:spPr bwMode="auto">
          <a:xfrm flipV="1">
            <a:off x="2406162" y="2393950"/>
            <a:ext cx="0" cy="350520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89094" name="Line 1030"/>
          <p:cNvSpPr>
            <a:spLocks noChangeShapeType="1"/>
          </p:cNvSpPr>
          <p:nvPr/>
        </p:nvSpPr>
        <p:spPr bwMode="auto">
          <a:xfrm>
            <a:off x="2329962" y="5822950"/>
            <a:ext cx="4038600" cy="0"/>
          </a:xfrm>
          <a:prstGeom prst="line">
            <a:avLst/>
          </a:prstGeom>
          <a:ln>
            <a:headEnd/>
            <a:tailEnd type="triangl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67" name="Text Box 1031"/>
          <p:cNvSpPr txBox="1">
            <a:spLocks noChangeArrowheads="1"/>
          </p:cNvSpPr>
          <p:nvPr/>
        </p:nvSpPr>
        <p:spPr bwMode="auto">
          <a:xfrm>
            <a:off x="2627065" y="6047021"/>
            <a:ext cx="3588009" cy="5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probabilidade</a:t>
            </a:r>
          </a:p>
        </p:txBody>
      </p:sp>
      <p:sp>
        <p:nvSpPr>
          <p:cNvPr id="92168" name="Text Box 1032"/>
          <p:cNvSpPr txBox="1">
            <a:spLocks noChangeArrowheads="1"/>
          </p:cNvSpPr>
          <p:nvPr/>
        </p:nvSpPr>
        <p:spPr bwMode="auto">
          <a:xfrm rot="-3713">
            <a:off x="1647502" y="2774950"/>
            <a:ext cx="66300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lIns="92075" tIns="46038" rIns="92075" bIns="46038" anchor="ctr">
            <a:spAutoFit/>
          </a:bodyPr>
          <a:lstStyle>
            <a:lvl1pPr>
              <a:defRPr sz="32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kumimoji="1" lang="pt-BR" sz="4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impacto</a:t>
            </a:r>
          </a:p>
        </p:txBody>
      </p:sp>
      <p:sp>
        <p:nvSpPr>
          <p:cNvPr id="92169" name="Line 1033"/>
          <p:cNvSpPr>
            <a:spLocks noChangeShapeType="1"/>
          </p:cNvSpPr>
          <p:nvPr/>
        </p:nvSpPr>
        <p:spPr bwMode="auto">
          <a:xfrm>
            <a:off x="4176346" y="2470150"/>
            <a:ext cx="152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0" name="Line 1034"/>
          <p:cNvSpPr>
            <a:spLocks noChangeShapeType="1"/>
          </p:cNvSpPr>
          <p:nvPr/>
        </p:nvSpPr>
        <p:spPr bwMode="auto">
          <a:xfrm flipV="1">
            <a:off x="4404946" y="2470150"/>
            <a:ext cx="0" cy="33528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1" name="Line 1035"/>
          <p:cNvSpPr>
            <a:spLocks noChangeShapeType="1"/>
          </p:cNvSpPr>
          <p:nvPr/>
        </p:nvSpPr>
        <p:spPr bwMode="auto">
          <a:xfrm>
            <a:off x="2347546" y="4070350"/>
            <a:ext cx="38862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89100" name="Rectangle 1036"/>
          <p:cNvSpPr>
            <a:spLocks noChangeArrowheads="1"/>
          </p:cNvSpPr>
          <p:nvPr/>
        </p:nvSpPr>
        <p:spPr bwMode="auto">
          <a:xfrm>
            <a:off x="2499946" y="4146550"/>
            <a:ext cx="1828800" cy="1600200"/>
          </a:xfrm>
          <a:prstGeom prst="rect">
            <a:avLst/>
          </a:prstGeom>
          <a:solidFill>
            <a:schemeClr val="accent3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defRPr/>
            </a:pPr>
            <a:endParaRPr lang="pt-BR"/>
          </a:p>
        </p:txBody>
      </p:sp>
      <p:sp>
        <p:nvSpPr>
          <p:cNvPr id="92173" name="Rectangle 1037"/>
          <p:cNvSpPr>
            <a:spLocks noChangeArrowheads="1"/>
          </p:cNvSpPr>
          <p:nvPr/>
        </p:nvSpPr>
        <p:spPr bwMode="auto">
          <a:xfrm>
            <a:off x="4481146" y="4146550"/>
            <a:ext cx="1676400" cy="1600200"/>
          </a:xfrm>
          <a:prstGeom prst="rect">
            <a:avLst/>
          </a:prstGeom>
          <a:solidFill>
            <a:srgbClr val="FFCC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4" name="Rectangle 1038"/>
          <p:cNvSpPr>
            <a:spLocks noChangeArrowheads="1"/>
          </p:cNvSpPr>
          <p:nvPr/>
        </p:nvSpPr>
        <p:spPr bwMode="auto">
          <a:xfrm>
            <a:off x="2499946" y="2470150"/>
            <a:ext cx="1828800" cy="152400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  <p:sp>
        <p:nvSpPr>
          <p:cNvPr id="92175" name="Rectangle 1039"/>
          <p:cNvSpPr>
            <a:spLocks noChangeArrowheads="1"/>
          </p:cNvSpPr>
          <p:nvPr/>
        </p:nvSpPr>
        <p:spPr bwMode="auto">
          <a:xfrm>
            <a:off x="4481146" y="2470150"/>
            <a:ext cx="1676400" cy="1524000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4017344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0" y="34290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+mj-lt"/>
                <a:cs typeface="Arial" pitchFamily="34" charset="0"/>
              </a:rPr>
              <a:t>Atividades Apresentadas pelas Equipes</a:t>
            </a:r>
            <a:endParaRPr lang="pt-BR" sz="4000" b="1" dirty="0">
              <a:latin typeface="+mj-lt"/>
              <a:cs typeface="Arial" pitchFamily="34" charset="0"/>
            </a:endParaRPr>
          </a:p>
        </p:txBody>
      </p:sp>
      <p:sp>
        <p:nvSpPr>
          <p:cNvPr id="13" name="Título 7"/>
          <p:cNvSpPr>
            <a:spLocks noGrp="1"/>
          </p:cNvSpPr>
          <p:nvPr>
            <p:ph type="ctrTitle"/>
          </p:nvPr>
        </p:nvSpPr>
        <p:spPr>
          <a:xfrm>
            <a:off x="0" y="1285861"/>
            <a:ext cx="9144000" cy="2314590"/>
          </a:xfrm>
        </p:spPr>
        <p:txBody>
          <a:bodyPr/>
          <a:lstStyle/>
          <a:p>
            <a:r>
              <a:rPr lang="pt-BR" sz="6000" dirty="0" smtClean="0">
                <a:cs typeface="Arial" pitchFamily="34" charset="0"/>
              </a:rPr>
              <a:t>1. BRAINSTORMING E ANÁLISE STAKEHOLDERS</a:t>
            </a:r>
            <a:endParaRPr lang="pt-BR" sz="6000" dirty="0"/>
          </a:p>
        </p:txBody>
      </p:sp>
    </p:spTree>
    <p:extLst>
      <p:ext uri="{BB962C8B-B14F-4D97-AF65-F5344CB8AC3E}">
        <p14:creationId xmlns="" xmlns:p14="http://schemas.microsoft.com/office/powerpoint/2010/main" val="384821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1.1 BRAINSTORMING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58679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Gerais</a:t>
            </a:r>
          </a:p>
          <a:p>
            <a:r>
              <a:rPr lang="pt-BR" sz="4000" dirty="0" smtClean="0">
                <a:latin typeface="+mj-lt"/>
                <a:cs typeface="Arial" pitchFamily="34" charset="0"/>
              </a:rPr>
              <a:t>A equipe de Cornélio Procópio desenvolveu uma representação gráfica e discutiu somente ideias correlatas com a coleta de lixo. Apresentou também entrevista com o gestor municipal.</a:t>
            </a:r>
            <a:endParaRPr lang="pt-BR" sz="40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51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>
                <a:cs typeface="Arial" pitchFamily="34" charset="0"/>
              </a:rPr>
              <a:t>1.1 BRAINSTORMING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58679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Considerações Gerais</a:t>
            </a:r>
          </a:p>
          <a:p>
            <a:r>
              <a:rPr lang="pt-BR" sz="4000" dirty="0" smtClean="0">
                <a:latin typeface="+mj-lt"/>
                <a:cs typeface="Arial" pitchFamily="34" charset="0"/>
              </a:rPr>
              <a:t>A equipe de Pinhalão elaborou uma tabela e abordou aspectos como terceirização, transporte, aterros sanitários, reciclagem e compostagem.</a:t>
            </a:r>
            <a:endParaRPr lang="pt-BR" sz="40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51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>
                <a:cs typeface="Arial" pitchFamily="34" charset="0"/>
              </a:rPr>
              <a:t>1.2 ANÁLISE STAKEHOLDERS</a:t>
            </a: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1490" y="1285860"/>
            <a:ext cx="8658228" cy="4525963"/>
          </a:xfrm>
        </p:spPr>
        <p:txBody>
          <a:bodyPr>
            <a:noAutofit/>
          </a:bodyPr>
          <a:lstStyle/>
          <a:p>
            <a:r>
              <a:rPr lang="pt-BR" sz="3800" dirty="0" smtClean="0">
                <a:latin typeface="+mj-lt"/>
                <a:cs typeface="Arial" pitchFamily="34" charset="0"/>
              </a:rPr>
              <a:t>Associações de bairros/ catadores/ outras associações não-governamentais;</a:t>
            </a:r>
          </a:p>
          <a:p>
            <a:r>
              <a:rPr lang="pt-BR" sz="3800" dirty="0" smtClean="0">
                <a:latin typeface="+mj-lt"/>
                <a:cs typeface="Arial" pitchFamily="34" charset="0"/>
              </a:rPr>
              <a:t>Gestores Públicos;</a:t>
            </a:r>
          </a:p>
          <a:p>
            <a:r>
              <a:rPr lang="pt-BR" sz="3800" dirty="0" smtClean="0">
                <a:latin typeface="+mj-lt"/>
                <a:cs typeface="Arial" pitchFamily="34" charset="0"/>
              </a:rPr>
              <a:t>Comércio e empresas diversas;</a:t>
            </a:r>
          </a:p>
          <a:p>
            <a:r>
              <a:rPr lang="pt-BR" sz="3800" dirty="0">
                <a:latin typeface="+mj-lt"/>
                <a:cs typeface="Arial" pitchFamily="34" charset="0"/>
              </a:rPr>
              <a:t> </a:t>
            </a:r>
            <a:r>
              <a:rPr lang="pt-BR" sz="3800" dirty="0" smtClean="0">
                <a:latin typeface="+mj-lt"/>
                <a:cs typeface="Arial" pitchFamily="34" charset="0"/>
              </a:rPr>
              <a:t>Empresas terceirizadas envolvidas com resíduos sólidos urbanos;</a:t>
            </a:r>
          </a:p>
          <a:p>
            <a:r>
              <a:rPr lang="pt-BR" sz="3800" dirty="0" smtClean="0">
                <a:latin typeface="+mj-lt"/>
                <a:cs typeface="Arial" pitchFamily="34" charset="0"/>
              </a:rPr>
              <a:t>Promotoria Pública.</a:t>
            </a:r>
            <a:endParaRPr lang="pt-BR" sz="3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481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pt-BR" sz="6000" dirty="0" smtClean="0">
                <a:cs typeface="Arial" pitchFamily="34" charset="0"/>
              </a:rPr>
              <a:t>2. MAPA DE PROCESSOS</a:t>
            </a:r>
            <a:endParaRPr lang="pt-BR" sz="6000" dirty="0"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63688" y="3573016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+mj-lt"/>
                <a:cs typeface="Arial" pitchFamily="34" charset="0"/>
              </a:rPr>
              <a:t>Atividade Proposta</a:t>
            </a:r>
          </a:p>
        </p:txBody>
      </p:sp>
    </p:spTree>
    <p:extLst>
      <p:ext uri="{BB962C8B-B14F-4D97-AF65-F5344CB8AC3E}">
        <p14:creationId xmlns="" xmlns:p14="http://schemas.microsoft.com/office/powerpoint/2010/main" val="429190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770</TotalTime>
  <Words>1426</Words>
  <Application>Microsoft Office PowerPoint</Application>
  <PresentationFormat>Apresentação na tela (4:3)</PresentationFormat>
  <Paragraphs>274</Paragraphs>
  <Slides>46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46</vt:i4>
      </vt:variant>
    </vt:vector>
  </HeadingPairs>
  <TitlesOfParts>
    <vt:vector size="47" baseType="lpstr">
      <vt:lpstr>Tema1</vt:lpstr>
      <vt:lpstr>Resíduos Sólidos Urbanos</vt:lpstr>
      <vt:lpstr>Instituições Participantes:</vt:lpstr>
      <vt:lpstr>1. BRAINSTORMING E ANÁLISE STAKEHOLDERS</vt:lpstr>
      <vt:lpstr>1. BRAINSTORMING E ANÁLISE STAKEHOLDERS</vt:lpstr>
      <vt:lpstr>1. BRAINSTORMING E ANÁLISE STAKEHOLDERS</vt:lpstr>
      <vt:lpstr>1.1 BRAINSTORMING</vt:lpstr>
      <vt:lpstr>1.1 BRAINSTORMING</vt:lpstr>
      <vt:lpstr>1.2 ANÁLISE STAKEHOLDERS</vt:lpstr>
      <vt:lpstr>2. MAPA DE PROCESSOS</vt:lpstr>
      <vt:lpstr>2. MAPA DE PROCESSOS</vt:lpstr>
      <vt:lpstr>2. MAPA DE PROCESSOS</vt:lpstr>
      <vt:lpstr>2.1 MAPA DE PROCESSO</vt:lpstr>
      <vt:lpstr>2.1 MAPA DE PROCESSO</vt:lpstr>
      <vt:lpstr>2.2 MAPA DE PROCESSOS</vt:lpstr>
      <vt:lpstr>2.2 MAPA DE PROCESSOS</vt:lpstr>
      <vt:lpstr>3. MAPA DE PRODUTOS</vt:lpstr>
      <vt:lpstr>3.1 MAPA DE PRODUTOS</vt:lpstr>
      <vt:lpstr>3.2 PRODUTOS FINAIS</vt:lpstr>
      <vt:lpstr>3. MAPA DE PRODUTOS</vt:lpstr>
      <vt:lpstr>3. MAPA DE PRODUTOS</vt:lpstr>
      <vt:lpstr>3. MAPA DE PRODUTOS</vt:lpstr>
      <vt:lpstr>3. MAPA DE PRODUTOS</vt:lpstr>
      <vt:lpstr>3. MAPA DE PRODUTOS</vt:lpstr>
      <vt:lpstr>3. MAPA DE PRODUTOS</vt:lpstr>
      <vt:lpstr>3. MAPA DE PRODUTOS</vt:lpstr>
      <vt:lpstr>4. ANÁLISE SWOT</vt:lpstr>
      <vt:lpstr>4. ANÁLISE SWOT</vt:lpstr>
      <vt:lpstr>4. ANÁLISE SWOT</vt:lpstr>
      <vt:lpstr>4.1 ANÁLISE SWOT</vt:lpstr>
      <vt:lpstr>4.1 ANÁLISE SWOT</vt:lpstr>
      <vt:lpstr>4. ANÁLISE SWOT</vt:lpstr>
      <vt:lpstr>4. ANÁLISE SWOT</vt:lpstr>
      <vt:lpstr>4. ANÁLISE SWOT</vt:lpstr>
      <vt:lpstr>4. ANÁLISE SWOT</vt:lpstr>
      <vt:lpstr>Slide 35</vt:lpstr>
      <vt:lpstr>4. ANÁLISE SWOT</vt:lpstr>
      <vt:lpstr>4. ANÁLISE SWOT</vt:lpstr>
      <vt:lpstr>4. ANÁLISE SWOT</vt:lpstr>
      <vt:lpstr>4. ANÁLISE SWOT</vt:lpstr>
      <vt:lpstr>4. ANÁLISE SWOT</vt:lpstr>
      <vt:lpstr>4. ANÁLISE SWOT</vt:lpstr>
      <vt:lpstr>4. ANÁLISE SWOT</vt:lpstr>
      <vt:lpstr>4. ANÁLISE SWOT</vt:lpstr>
      <vt:lpstr>5. DIAGRAMA DE VERIFICAÇÃO DE RISCO - DVR</vt:lpstr>
      <vt:lpstr>5.1 DIAGRAMA DE VERIFICAÇÃO DE RISCO</vt:lpstr>
      <vt:lpstr>Slide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RESÍDUOS SÓLIDOS URBANOS</dc:title>
  <dc:creator>Carolina Wunsch Marcelino</dc:creator>
  <cp:lastModifiedBy>ADM</cp:lastModifiedBy>
  <cp:revision>46</cp:revision>
  <cp:lastPrinted>2011-11-11T13:53:12Z</cp:lastPrinted>
  <dcterms:created xsi:type="dcterms:W3CDTF">2011-11-08T16:30:26Z</dcterms:created>
  <dcterms:modified xsi:type="dcterms:W3CDTF">2011-11-16T13:50:07Z</dcterms:modified>
</cp:coreProperties>
</file>