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4"/>
  </p:notesMasterIdLst>
  <p:handoutMasterIdLst>
    <p:handoutMasterId r:id="rId45"/>
  </p:handoutMasterIdLst>
  <p:sldIdLst>
    <p:sldId id="289" r:id="rId3"/>
    <p:sldId id="290" r:id="rId4"/>
    <p:sldId id="257" r:id="rId5"/>
    <p:sldId id="258" r:id="rId6"/>
    <p:sldId id="276" r:id="rId7"/>
    <p:sldId id="275" r:id="rId8"/>
    <p:sldId id="259" r:id="rId9"/>
    <p:sldId id="260" r:id="rId10"/>
    <p:sldId id="291" r:id="rId11"/>
    <p:sldId id="261" r:id="rId12"/>
    <p:sldId id="293" r:id="rId13"/>
    <p:sldId id="262" r:id="rId14"/>
    <p:sldId id="277" r:id="rId15"/>
    <p:sldId id="278" r:id="rId16"/>
    <p:sldId id="263" r:id="rId17"/>
    <p:sldId id="294" r:id="rId18"/>
    <p:sldId id="264" r:id="rId19"/>
    <p:sldId id="295" r:id="rId20"/>
    <p:sldId id="265" r:id="rId21"/>
    <p:sldId id="296" r:id="rId22"/>
    <p:sldId id="266" r:id="rId23"/>
    <p:sldId id="267" r:id="rId24"/>
    <p:sldId id="268" r:id="rId25"/>
    <p:sldId id="280" r:id="rId26"/>
    <p:sldId id="281" r:id="rId27"/>
    <p:sldId id="283" r:id="rId28"/>
    <p:sldId id="282" r:id="rId29"/>
    <p:sldId id="269" r:id="rId30"/>
    <p:sldId id="279" r:id="rId31"/>
    <p:sldId id="285" r:id="rId32"/>
    <p:sldId id="286" r:id="rId33"/>
    <p:sldId id="284" r:id="rId34"/>
    <p:sldId id="270" r:id="rId35"/>
    <p:sldId id="297" r:id="rId36"/>
    <p:sldId id="271" r:id="rId37"/>
    <p:sldId id="298" r:id="rId38"/>
    <p:sldId id="272" r:id="rId39"/>
    <p:sldId id="299" r:id="rId40"/>
    <p:sldId id="300" r:id="rId41"/>
    <p:sldId id="301" r:id="rId42"/>
    <p:sldId id="302" r:id="rId43"/>
  </p:sldIdLst>
  <p:sldSz cx="9144000" cy="6858000" type="screen4x3"/>
  <p:notesSz cx="67691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11" autoAdjust="0"/>
    <p:restoredTop sz="94660"/>
  </p:normalViewPr>
  <p:slideViewPr>
    <p:cSldViewPr>
      <p:cViewPr>
        <p:scale>
          <a:sx n="33" d="100"/>
          <a:sy n="33" d="100"/>
        </p:scale>
        <p:origin x="-1788" y="-75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4AFF68-8D58-4A6A-A7A6-F4EB2003479C}" type="doc">
      <dgm:prSet loTypeId="urn:microsoft.com/office/officeart/2005/8/layout/radial4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E83D348-1B31-42D3-962D-842554966D60}">
      <dgm:prSet phldrT="[Texto]" custT="1"/>
      <dgm:spPr/>
      <dgm:t>
        <a:bodyPr lIns="36000" tIns="36000" rIns="36000" bIns="36000"/>
        <a:lstStyle/>
        <a:p>
          <a:r>
            <a:rPr lang="pt-BR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Farmácia Escola</a:t>
          </a:r>
          <a:endParaRPr lang="pt-BR" sz="3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CA9300-C863-4265-9E7B-83E53217BE45}" type="parTrans" cxnId="{6A4398E0-460A-4AFF-897F-4AA7E06650A6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F4D890-B1DF-4E21-BD24-C4DF0F7BCC74}" type="sibTrans" cxnId="{6A4398E0-460A-4AFF-897F-4AA7E06650A6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385155-7861-4735-90F4-D6424FE846F3}">
      <dgm:prSet phldrT="[Texto]" custT="1"/>
      <dgm:spPr/>
      <dgm:t>
        <a:bodyPr lIns="36000" tIns="36000" rIns="36000" bIns="36000"/>
        <a:lstStyle/>
        <a:p>
          <a:r>
            <a: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Receita</a:t>
          </a:r>
          <a:endParaRPr lang="pt-BR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0EDE04-54CE-4BAC-827A-1187C2F85E82}" type="parTrans" cxnId="{A0AD7A06-4C3E-4CA6-B4C5-AC5B509EC595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71C99D-633A-4DC6-921F-07FF1AB3F854}" type="sibTrans" cxnId="{A0AD7A06-4C3E-4CA6-B4C5-AC5B509EC595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CCF958-1B4A-4F8D-ACB7-640EBAAB0888}">
      <dgm:prSet phldrT="[Texto]" custT="1"/>
      <dgm:spPr/>
      <dgm:t>
        <a:bodyPr lIns="36000" tIns="36000" rIns="36000" bIns="36000"/>
        <a:lstStyle/>
        <a:p>
          <a:r>
            <a:rPr lang="pt-BR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Paciente</a:t>
          </a:r>
          <a:endParaRPr lang="pt-BR" sz="3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C20E1D8-42E8-42D1-8199-B81DD32E6003}" type="parTrans" cxnId="{BBB8B866-6758-40E9-BF46-8856C67C87F2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924CD71-1B60-49D5-B423-CBD8CDEA8CCD}" type="sibTrans" cxnId="{BBB8B866-6758-40E9-BF46-8856C67C87F2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D648576-638B-4C43-9FB8-843A0028E464}">
      <dgm:prSet phldrT="[Texto]" custT="1"/>
      <dgm:spPr/>
      <dgm:t>
        <a:bodyPr lIns="36000" tIns="36000" rIns="36000" bIns="36000"/>
        <a:lstStyle/>
        <a:p>
          <a:r>
            <a:rPr lang="pt-BR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Tipo de Medica-mentos</a:t>
          </a:r>
          <a:endParaRPr lang="pt-BR" sz="3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21B8B8-167F-4F88-99B8-F2E35B127169}" type="parTrans" cxnId="{A3510CE8-22F3-4EF7-B132-843AB9C0E084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CF2AA41-921B-4355-B73E-97B29F1A03F5}" type="sibTrans" cxnId="{A3510CE8-22F3-4EF7-B132-843AB9C0E084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D53B95-CB66-4D5B-9B87-97BA7843AA54}">
      <dgm:prSet custT="1"/>
      <dgm:spPr/>
      <dgm:t>
        <a:bodyPr lIns="36000" tIns="36000" rIns="36000" bIns="36000"/>
        <a:lstStyle/>
        <a:p>
          <a:r>
            <a:rPr lang="pt-BR" sz="3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Sig</a:t>
          </a:r>
          <a:r>
            <a: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Saúde</a:t>
          </a:r>
          <a:endParaRPr lang="pt-BR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ACCFAFD-80F6-4717-87AF-F56E2344EFAE}" type="parTrans" cxnId="{A7332DBB-A3CF-4A74-9F5E-ECDCEC9747DB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9207D4-6E86-4FD2-8906-C429A81478DD}" type="sibTrans" cxnId="{A7332DBB-A3CF-4A74-9F5E-ECDCEC9747DB}">
      <dgm:prSet/>
      <dgm:spPr/>
      <dgm:t>
        <a:bodyPr/>
        <a:lstStyle/>
        <a:p>
          <a:endParaRPr lang="pt-B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B915C02-7BD9-4D88-A301-4A616D12E056}" type="pres">
      <dgm:prSet presAssocID="{834AFF68-8D58-4A6A-A7A6-F4EB2003479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4309BAC-8D27-49CE-909D-DF31C513325A}" type="pres">
      <dgm:prSet presAssocID="{6E83D348-1B31-42D3-962D-842554966D60}" presName="centerShape" presStyleLbl="node0" presStyleIdx="0" presStyleCnt="1" custScaleX="117964"/>
      <dgm:spPr/>
      <dgm:t>
        <a:bodyPr/>
        <a:lstStyle/>
        <a:p>
          <a:endParaRPr lang="pt-BR"/>
        </a:p>
      </dgm:t>
    </dgm:pt>
    <dgm:pt modelId="{3D3FD3F5-BCA9-46D1-AE04-97D1DCF589A4}" type="pres">
      <dgm:prSet presAssocID="{110EDE04-54CE-4BAC-827A-1187C2F85E82}" presName="parTrans" presStyleLbl="bgSibTrans2D1" presStyleIdx="0" presStyleCnt="4"/>
      <dgm:spPr/>
    </dgm:pt>
    <dgm:pt modelId="{39305A54-C94E-486B-9AF9-70B86B21DC20}" type="pres">
      <dgm:prSet presAssocID="{71385155-7861-4735-90F4-D6424FE846F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B13BFC6-19AF-4962-AB1F-92D78F5F4355}" type="pres">
      <dgm:prSet presAssocID="{3C20E1D8-42E8-42D1-8199-B81DD32E6003}" presName="parTrans" presStyleLbl="bgSibTrans2D1" presStyleIdx="1" presStyleCnt="4"/>
      <dgm:spPr/>
    </dgm:pt>
    <dgm:pt modelId="{E31556D3-F425-4F60-8F69-2874CCF6DB95}" type="pres">
      <dgm:prSet presAssocID="{EECCF958-1B4A-4F8D-ACB7-640EBAAB088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6385570-A4CF-43AE-980C-6E8C6C4E5A2C}" type="pres">
      <dgm:prSet presAssocID="{8D21B8B8-167F-4F88-99B8-F2E35B127169}" presName="parTrans" presStyleLbl="bgSibTrans2D1" presStyleIdx="2" presStyleCnt="4"/>
      <dgm:spPr/>
    </dgm:pt>
    <dgm:pt modelId="{8ADF1083-CF94-4BEE-993F-96434DB432A2}" type="pres">
      <dgm:prSet presAssocID="{CD648576-638B-4C43-9FB8-843A0028E46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1313D9-0629-4D06-BE06-85139C9E50B6}" type="pres">
      <dgm:prSet presAssocID="{8ACCFAFD-80F6-4717-87AF-F56E2344EFAE}" presName="parTrans" presStyleLbl="bgSibTrans2D1" presStyleIdx="3" presStyleCnt="4"/>
      <dgm:spPr/>
    </dgm:pt>
    <dgm:pt modelId="{B7119D92-A85F-4908-B095-0B2AB0FDB675}" type="pres">
      <dgm:prSet presAssocID="{0FD53B95-CB66-4D5B-9B87-97BA7843AA5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7332DBB-A3CF-4A74-9F5E-ECDCEC9747DB}" srcId="{6E83D348-1B31-42D3-962D-842554966D60}" destId="{0FD53B95-CB66-4D5B-9B87-97BA7843AA54}" srcOrd="3" destOrd="0" parTransId="{8ACCFAFD-80F6-4717-87AF-F56E2344EFAE}" sibTransId="{339207D4-6E86-4FD2-8906-C429A81478DD}"/>
    <dgm:cxn modelId="{B7D02EF9-8264-4CC1-9206-55ACF9F544FA}" type="presOf" srcId="{834AFF68-8D58-4A6A-A7A6-F4EB2003479C}" destId="{EB915C02-7BD9-4D88-A301-4A616D12E056}" srcOrd="0" destOrd="0" presId="urn:microsoft.com/office/officeart/2005/8/layout/radial4"/>
    <dgm:cxn modelId="{B3E6F62D-1C6A-4893-AA41-9C785A99FD98}" type="presOf" srcId="{3C20E1D8-42E8-42D1-8199-B81DD32E6003}" destId="{1B13BFC6-19AF-4962-AB1F-92D78F5F4355}" srcOrd="0" destOrd="0" presId="urn:microsoft.com/office/officeart/2005/8/layout/radial4"/>
    <dgm:cxn modelId="{6A4398E0-460A-4AFF-897F-4AA7E06650A6}" srcId="{834AFF68-8D58-4A6A-A7A6-F4EB2003479C}" destId="{6E83D348-1B31-42D3-962D-842554966D60}" srcOrd="0" destOrd="0" parTransId="{21CA9300-C863-4265-9E7B-83E53217BE45}" sibTransId="{0FF4D890-B1DF-4E21-BD24-C4DF0F7BCC74}"/>
    <dgm:cxn modelId="{AC4CB236-CEFB-4ABC-A725-2CCCD51DBBD3}" type="presOf" srcId="{EECCF958-1B4A-4F8D-ACB7-640EBAAB0888}" destId="{E31556D3-F425-4F60-8F69-2874CCF6DB95}" srcOrd="0" destOrd="0" presId="urn:microsoft.com/office/officeart/2005/8/layout/radial4"/>
    <dgm:cxn modelId="{F9AF2A46-C4DA-4713-9BFC-B97861BA409E}" type="presOf" srcId="{8D21B8B8-167F-4F88-99B8-F2E35B127169}" destId="{D6385570-A4CF-43AE-980C-6E8C6C4E5A2C}" srcOrd="0" destOrd="0" presId="urn:microsoft.com/office/officeart/2005/8/layout/radial4"/>
    <dgm:cxn modelId="{989A37F0-3E18-4B92-B955-5D4810FEB08D}" type="presOf" srcId="{CD648576-638B-4C43-9FB8-843A0028E464}" destId="{8ADF1083-CF94-4BEE-993F-96434DB432A2}" srcOrd="0" destOrd="0" presId="urn:microsoft.com/office/officeart/2005/8/layout/radial4"/>
    <dgm:cxn modelId="{AE114076-F967-4465-A694-ABAF70597E94}" type="presOf" srcId="{6E83D348-1B31-42D3-962D-842554966D60}" destId="{14309BAC-8D27-49CE-909D-DF31C513325A}" srcOrd="0" destOrd="0" presId="urn:microsoft.com/office/officeart/2005/8/layout/radial4"/>
    <dgm:cxn modelId="{D83546FE-CD97-4DCA-AFBE-5D8F6B6344D2}" type="presOf" srcId="{0FD53B95-CB66-4D5B-9B87-97BA7843AA54}" destId="{B7119D92-A85F-4908-B095-0B2AB0FDB675}" srcOrd="0" destOrd="0" presId="urn:microsoft.com/office/officeart/2005/8/layout/radial4"/>
    <dgm:cxn modelId="{B821CC18-778E-42F3-A397-98817FF4F055}" type="presOf" srcId="{71385155-7861-4735-90F4-D6424FE846F3}" destId="{39305A54-C94E-486B-9AF9-70B86B21DC20}" srcOrd="0" destOrd="0" presId="urn:microsoft.com/office/officeart/2005/8/layout/radial4"/>
    <dgm:cxn modelId="{DA903C0D-7F74-4B8B-BAA7-71D7DFA5A138}" type="presOf" srcId="{110EDE04-54CE-4BAC-827A-1187C2F85E82}" destId="{3D3FD3F5-BCA9-46D1-AE04-97D1DCF589A4}" srcOrd="0" destOrd="0" presId="urn:microsoft.com/office/officeart/2005/8/layout/radial4"/>
    <dgm:cxn modelId="{A3510CE8-22F3-4EF7-B132-843AB9C0E084}" srcId="{6E83D348-1B31-42D3-962D-842554966D60}" destId="{CD648576-638B-4C43-9FB8-843A0028E464}" srcOrd="2" destOrd="0" parTransId="{8D21B8B8-167F-4F88-99B8-F2E35B127169}" sibTransId="{4CF2AA41-921B-4355-B73E-97B29F1A03F5}"/>
    <dgm:cxn modelId="{A0AD7A06-4C3E-4CA6-B4C5-AC5B509EC595}" srcId="{6E83D348-1B31-42D3-962D-842554966D60}" destId="{71385155-7861-4735-90F4-D6424FE846F3}" srcOrd="0" destOrd="0" parTransId="{110EDE04-54CE-4BAC-827A-1187C2F85E82}" sibTransId="{7A71C99D-633A-4DC6-921F-07FF1AB3F854}"/>
    <dgm:cxn modelId="{10071A14-4A34-45E8-BB8F-D681DE0D017A}" type="presOf" srcId="{8ACCFAFD-80F6-4717-87AF-F56E2344EFAE}" destId="{481313D9-0629-4D06-BE06-85139C9E50B6}" srcOrd="0" destOrd="0" presId="urn:microsoft.com/office/officeart/2005/8/layout/radial4"/>
    <dgm:cxn modelId="{BBB8B866-6758-40E9-BF46-8856C67C87F2}" srcId="{6E83D348-1B31-42D3-962D-842554966D60}" destId="{EECCF958-1B4A-4F8D-ACB7-640EBAAB0888}" srcOrd="1" destOrd="0" parTransId="{3C20E1D8-42E8-42D1-8199-B81DD32E6003}" sibTransId="{E924CD71-1B60-49D5-B423-CBD8CDEA8CCD}"/>
    <dgm:cxn modelId="{440983C0-C6D9-475F-A223-1FB33ABD658D}" type="presParOf" srcId="{EB915C02-7BD9-4D88-A301-4A616D12E056}" destId="{14309BAC-8D27-49CE-909D-DF31C513325A}" srcOrd="0" destOrd="0" presId="urn:microsoft.com/office/officeart/2005/8/layout/radial4"/>
    <dgm:cxn modelId="{10C5D8DD-7E0C-4066-8764-F4A50B6CCC2B}" type="presParOf" srcId="{EB915C02-7BD9-4D88-A301-4A616D12E056}" destId="{3D3FD3F5-BCA9-46D1-AE04-97D1DCF589A4}" srcOrd="1" destOrd="0" presId="urn:microsoft.com/office/officeart/2005/8/layout/radial4"/>
    <dgm:cxn modelId="{9D1E0A7F-3EF2-4A54-8415-ECAFB7C2444E}" type="presParOf" srcId="{EB915C02-7BD9-4D88-A301-4A616D12E056}" destId="{39305A54-C94E-486B-9AF9-70B86B21DC20}" srcOrd="2" destOrd="0" presId="urn:microsoft.com/office/officeart/2005/8/layout/radial4"/>
    <dgm:cxn modelId="{66DD62BA-16F8-4028-8CA1-B1BF251E485D}" type="presParOf" srcId="{EB915C02-7BD9-4D88-A301-4A616D12E056}" destId="{1B13BFC6-19AF-4962-AB1F-92D78F5F4355}" srcOrd="3" destOrd="0" presId="urn:microsoft.com/office/officeart/2005/8/layout/radial4"/>
    <dgm:cxn modelId="{E476AF76-447B-4C3F-92F1-7AFC4C59029F}" type="presParOf" srcId="{EB915C02-7BD9-4D88-A301-4A616D12E056}" destId="{E31556D3-F425-4F60-8F69-2874CCF6DB95}" srcOrd="4" destOrd="0" presId="urn:microsoft.com/office/officeart/2005/8/layout/radial4"/>
    <dgm:cxn modelId="{776B67B8-C469-4308-80E6-7CAE9FD4F822}" type="presParOf" srcId="{EB915C02-7BD9-4D88-A301-4A616D12E056}" destId="{D6385570-A4CF-43AE-980C-6E8C6C4E5A2C}" srcOrd="5" destOrd="0" presId="urn:microsoft.com/office/officeart/2005/8/layout/radial4"/>
    <dgm:cxn modelId="{8215681E-BEB6-4B87-B269-E8AB7FA8DDF9}" type="presParOf" srcId="{EB915C02-7BD9-4D88-A301-4A616D12E056}" destId="{8ADF1083-CF94-4BEE-993F-96434DB432A2}" srcOrd="6" destOrd="0" presId="urn:microsoft.com/office/officeart/2005/8/layout/radial4"/>
    <dgm:cxn modelId="{853B34C9-04E0-4FCA-BFD2-8EACFD8076DA}" type="presParOf" srcId="{EB915C02-7BD9-4D88-A301-4A616D12E056}" destId="{481313D9-0629-4D06-BE06-85139C9E50B6}" srcOrd="7" destOrd="0" presId="urn:microsoft.com/office/officeart/2005/8/layout/radial4"/>
    <dgm:cxn modelId="{945977E2-7FE0-4A0A-BBF2-90AA55B39B37}" type="presParOf" srcId="{EB915C02-7BD9-4D88-A301-4A616D12E056}" destId="{B7119D92-A85F-4908-B095-0B2AB0FDB675}" srcOrd="8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0CDA8-CC23-4327-AE5C-D268234E31D1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34257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918D5-D6EA-4EAE-B3AD-FE54B0DD838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08719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33813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DB15C-F520-43F6-B283-F27D6CD1D5B9}" type="datetimeFigureOut">
              <a:rPr lang="pt-BR" smtClean="0"/>
              <a:t>15/11/2011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6275" y="4705350"/>
            <a:ext cx="541655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33813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65B92-1A0E-4C97-BA96-81045994568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65B92-1A0E-4C97-BA96-810459945689}" type="slidenum">
              <a:rPr lang="pt-BR" smtClean="0"/>
              <a:t>33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3372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3057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72783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39477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60050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56453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212594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748344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64858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369433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0569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548299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977938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828553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81779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757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3848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2949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39945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2446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88847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5160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02563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EBE06-A96D-4F4F-A19F-B818A6CA5789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1694D-5AC0-47C1-B371-D45015B5AD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58403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rgbClr val="C00000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»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73840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»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/>
          <a:lstStyle/>
          <a:p>
            <a:r>
              <a:rPr lang="pt-BR" sz="7000" dirty="0" smtClean="0"/>
              <a:t>Aquisição e Distribuição de Medicamentos</a:t>
            </a:r>
            <a:endParaRPr lang="pt-BR" sz="7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1.2 ANÁLISE STAKEHOLDERS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0694" y="1285860"/>
            <a:ext cx="8863306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UEPG</a:t>
            </a:r>
            <a:r>
              <a:rPr lang="pt-BR" dirty="0" smtClean="0">
                <a:latin typeface="+mj-lt"/>
                <a:cs typeface="Arial" pitchFamily="34" charset="0"/>
              </a:rPr>
              <a:t> e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UNIOESTE</a:t>
            </a:r>
            <a:r>
              <a:rPr lang="pt-BR" dirty="0" smtClean="0">
                <a:latin typeface="+mj-lt"/>
                <a:cs typeface="Arial" pitchFamily="34" charset="0"/>
              </a:rPr>
              <a:t> utilizaram os modelos de impacto, interesse e papel. 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Prefeituras/Secretarias de Saúde e Assistência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Central </a:t>
            </a:r>
            <a:r>
              <a:rPr lang="pt-BR" dirty="0" smtClean="0">
                <a:latin typeface="+mj-lt"/>
                <a:cs typeface="Arial" pitchFamily="34" charset="0"/>
              </a:rPr>
              <a:t>de Medicamentos/Divisões/UBS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Médicos/Enfermeiros/Funcionários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060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1.2 ANÁLISE STAKEHOLDERS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0694" y="1285860"/>
            <a:ext cx="8863306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UEPG</a:t>
            </a:r>
            <a:r>
              <a:rPr lang="pt-BR" dirty="0" smtClean="0">
                <a:latin typeface="+mj-lt"/>
                <a:cs typeface="Arial" pitchFamily="34" charset="0"/>
              </a:rPr>
              <a:t> e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UNIOESTE</a:t>
            </a:r>
            <a:r>
              <a:rPr lang="pt-BR" dirty="0" smtClean="0">
                <a:latin typeface="+mj-lt"/>
                <a:cs typeface="Arial" pitchFamily="34" charset="0"/>
              </a:rPr>
              <a:t> utilizaram os modelos de impacto, interesse e papel. 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Pacientes em geral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Fornecedores/Laboratórios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Promotoria Pública/Observatórios Sociais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060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latin typeface="+mj-lt"/>
                <a:cs typeface="Arial" pitchFamily="34" charset="0"/>
              </a:rPr>
              <a:t>2. MAPA DE PROCESSO</a:t>
            </a:r>
            <a:endParaRPr lang="pt-BR" sz="6000" dirty="0">
              <a:latin typeface="+mj-lt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Atividade Proposta</a:t>
            </a:r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25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2. MAPA </a:t>
            </a:r>
            <a:r>
              <a:rPr lang="pt-BR" dirty="0" smtClean="0">
                <a:latin typeface="+mj-lt"/>
                <a:cs typeface="Arial" pitchFamily="34" charset="0"/>
              </a:rPr>
              <a:t>DE PROCESSOS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872510" cy="4525963"/>
          </a:xfrm>
        </p:spPr>
        <p:txBody>
          <a:bodyPr>
            <a:no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Representação gráfica das operações, sequência, agentes envolvidos, prazos e fluxos.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Auxiliar na identificação de pontos fortes e pontos de vulnerabilidade do processo.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Sua construção irá subsidiar o mapa de produtos, resultantes dos processos mapeados.</a:t>
            </a:r>
          </a:p>
          <a:p>
            <a:pPr marL="0" indent="0">
              <a:buNone/>
            </a:pP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49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32" y="2130425"/>
            <a:ext cx="9144032" cy="1470025"/>
          </a:xfrm>
        </p:spPr>
        <p:txBody>
          <a:bodyPr>
            <a:noAutofit/>
          </a:bodyPr>
          <a:lstStyle/>
          <a:p>
            <a:r>
              <a:rPr lang="pt-BR" sz="6000" dirty="0">
                <a:latin typeface="+mj-lt"/>
                <a:cs typeface="Arial" pitchFamily="34" charset="0"/>
              </a:rPr>
              <a:t>2</a:t>
            </a:r>
            <a:r>
              <a:rPr lang="pt-BR" sz="6000" dirty="0" smtClean="0">
                <a:latin typeface="+mj-lt"/>
                <a:cs typeface="Arial" pitchFamily="34" charset="0"/>
              </a:rPr>
              <a:t>. MAPA DE PROCESSOS</a:t>
            </a:r>
            <a:endParaRPr lang="pt-BR" sz="6000" dirty="0">
              <a:latin typeface="+mj-lt"/>
              <a:cs typeface="Arial" pitchFamily="34" charset="0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Atividades Apresentadas pelas Equipes</a:t>
            </a:r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989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60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2.1 MAPA DE </a:t>
            </a:r>
            <a:r>
              <a:rPr lang="pt-BR" dirty="0" smtClean="0">
                <a:latin typeface="+mj-lt"/>
                <a:cs typeface="Arial" pitchFamily="34" charset="0"/>
              </a:rPr>
              <a:t>PROCESSOS</a:t>
            </a:r>
            <a:endParaRPr lang="pt-BR" b="1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UNIOESTE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Desenvolvido </a:t>
            </a:r>
            <a:r>
              <a:rPr lang="pt-BR" dirty="0" smtClean="0">
                <a:latin typeface="+mj-lt"/>
                <a:cs typeface="Arial" pitchFamily="34" charset="0"/>
              </a:rPr>
              <a:t>um mapa de processo ideal, validado com o Secretário de Saúde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Detalhamento do processo licitatório, da organização da farmácia, por origem do recurso financeiro (SUS e Município) e pela seleção dos </a:t>
            </a:r>
            <a:r>
              <a:rPr lang="pt-BR" dirty="0" smtClean="0">
                <a:latin typeface="+mj-lt"/>
                <a:cs typeface="Arial" pitchFamily="34" charset="0"/>
              </a:rPr>
              <a:t>medicamentos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893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60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2.1 MAPA DE </a:t>
            </a:r>
            <a:r>
              <a:rPr lang="pt-BR" dirty="0" smtClean="0">
                <a:latin typeface="+mj-lt"/>
                <a:cs typeface="Arial" pitchFamily="34" charset="0"/>
              </a:rPr>
              <a:t>PROCESSOS</a:t>
            </a:r>
            <a:endParaRPr lang="pt-BR" b="1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UNIOESTE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O </a:t>
            </a:r>
            <a:r>
              <a:rPr lang="pt-BR" dirty="0" smtClean="0">
                <a:latin typeface="+mj-lt"/>
                <a:cs typeface="Arial" pitchFamily="34" charset="0"/>
              </a:rPr>
              <a:t>mapa apresentado termina na chegada do medicamento à farmácia ou unidade e não ao usuário final.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893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2. MAPA DE </a:t>
            </a:r>
            <a:r>
              <a:rPr lang="pt-BR" dirty="0" smtClean="0">
                <a:latin typeface="+mj-lt"/>
                <a:cs typeface="Arial" pitchFamily="34" charset="0"/>
              </a:rPr>
              <a:t>PROCESSOS</a:t>
            </a:r>
            <a:endParaRPr lang="pt-BR" b="1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87251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UEPG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Descreveram </a:t>
            </a:r>
            <a:r>
              <a:rPr lang="pt-BR" dirty="0" smtClean="0">
                <a:latin typeface="+mj-lt"/>
                <a:cs typeface="Arial" pitchFamily="34" charset="0"/>
              </a:rPr>
              <a:t>a validação com a gerência da Farmácia, com gestores atuais e conversa com gestores anteriores.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Cada grupo elaborou um mapa de sua etapa, faltando a interligação do processo</a:t>
            </a:r>
            <a:r>
              <a:rPr lang="pt-BR" dirty="0" smtClean="0">
                <a:latin typeface="+mj-lt"/>
                <a:cs typeface="Arial" pitchFamily="34" charset="0"/>
              </a:rPr>
              <a:t>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7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2. MAPA DE </a:t>
            </a:r>
            <a:r>
              <a:rPr lang="pt-BR" dirty="0" smtClean="0">
                <a:latin typeface="+mj-lt"/>
                <a:cs typeface="Arial" pitchFamily="34" charset="0"/>
              </a:rPr>
              <a:t>PROCESSOS</a:t>
            </a:r>
            <a:endParaRPr lang="pt-BR" b="1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87251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UEPG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Separação </a:t>
            </a:r>
            <a:r>
              <a:rPr lang="pt-BR" dirty="0" smtClean="0">
                <a:latin typeface="+mj-lt"/>
                <a:cs typeface="Arial" pitchFamily="34" charset="0"/>
              </a:rPr>
              <a:t>da armazenagem do medicamento comum e especial.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Não é descrita a chegada no usuário final.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7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2. MAPA DE </a:t>
            </a:r>
            <a:r>
              <a:rPr lang="pt-BR" dirty="0" smtClean="0">
                <a:latin typeface="+mj-lt"/>
                <a:cs typeface="Arial" pitchFamily="34" charset="0"/>
              </a:rPr>
              <a:t>PROCESSOS</a:t>
            </a:r>
            <a:endParaRPr lang="pt-BR" b="1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FAFIPA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Elaboração </a:t>
            </a:r>
            <a:r>
              <a:rPr lang="pt-BR" dirty="0" smtClean="0">
                <a:latin typeface="+mj-lt"/>
                <a:cs typeface="Arial" pitchFamily="34" charset="0"/>
              </a:rPr>
              <a:t>de mapa de processo dividido por distribuição, aquisição, definição da demanda.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Verificar se a validação dos mapas não trouxe diferenças em relação ao memorial descritivo realizado previamente</a:t>
            </a:r>
            <a:r>
              <a:rPr lang="pt-BR" dirty="0" smtClean="0">
                <a:latin typeface="+mj-lt"/>
                <a:cs typeface="Arial" pitchFamily="34" charset="0"/>
              </a:rPr>
              <a:t>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508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1357322"/>
            <a:ext cx="6840760" cy="5572140"/>
          </a:xfrm>
        </p:spPr>
        <p:txBody>
          <a:bodyPr>
            <a:normAutofit/>
          </a:bodyPr>
          <a:lstStyle/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>
              <a:solidFill>
                <a:schemeClr val="tx1"/>
              </a:solidFill>
              <a:cs typeface="Arial" pitchFamily="34" charset="0"/>
            </a:endParaRPr>
          </a:p>
          <a:p>
            <a:r>
              <a:rPr lang="pt-BR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Municípios </a:t>
            </a:r>
            <a:r>
              <a:rPr lang="pt-BR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Selecionados:</a:t>
            </a:r>
          </a:p>
          <a:p>
            <a:r>
              <a:rPr lang="pt-BR" sz="3500" dirty="0" smtClean="0">
                <a:solidFill>
                  <a:schemeClr val="tx1"/>
                </a:solidFill>
                <a:cs typeface="Arial" pitchFamily="34" charset="0"/>
              </a:rPr>
              <a:t>Paranavaí, Mal. Cândido Rondon e Ponta Grossa</a:t>
            </a:r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214422"/>
          </a:xfrm>
        </p:spPr>
        <p:txBody>
          <a:bodyPr/>
          <a:lstStyle/>
          <a:p>
            <a:r>
              <a:rPr lang="pt-BR" dirty="0" smtClean="0"/>
              <a:t>Instituições Participantes:</a:t>
            </a:r>
            <a:endParaRPr lang="pt-BR" dirty="0"/>
          </a:p>
        </p:txBody>
      </p:sp>
      <p:pic>
        <p:nvPicPr>
          <p:cNvPr id="1026" name="Picture 2" descr="http://www.inbrape.com.br/userfiles/image/LOGOS_FAFIPA.jpg"/>
          <p:cNvPicPr>
            <a:picLocks noChangeAspect="1" noChangeArrowheads="1"/>
          </p:cNvPicPr>
          <p:nvPr/>
        </p:nvPicPr>
        <p:blipFill>
          <a:blip r:embed="rId2"/>
          <a:srcRect r="49362"/>
          <a:stretch>
            <a:fillRect/>
          </a:stretch>
        </p:blipFill>
        <p:spPr bwMode="auto">
          <a:xfrm>
            <a:off x="5653758" y="1214422"/>
            <a:ext cx="2704456" cy="3143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8" name="Picture 4" descr="http://www.unioeste.br/cursos/cascavel/administracao/images/NOVA%20LOGOMARCA%20-%20unioes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9" y="1214422"/>
            <a:ext cx="4071966" cy="17383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0" name="Picture 6" descr="http://www.isapg.com.br/2009/ciepg/img_up/uep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3286124"/>
            <a:ext cx="4052802" cy="10677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08111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2. MAPA DE </a:t>
            </a:r>
            <a:r>
              <a:rPr lang="pt-BR" dirty="0" smtClean="0">
                <a:latin typeface="+mj-lt"/>
                <a:cs typeface="Arial" pitchFamily="34" charset="0"/>
              </a:rPr>
              <a:t>PROCESSOS</a:t>
            </a:r>
            <a:endParaRPr lang="pt-BR" b="1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FAFIPA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Separação </a:t>
            </a:r>
            <a:r>
              <a:rPr lang="pt-BR" dirty="0" smtClean="0">
                <a:latin typeface="+mj-lt"/>
                <a:cs typeface="Arial" pitchFamily="34" charset="0"/>
              </a:rPr>
              <a:t>em medicamentos comuns e especial, com respectivo fluxo de distribuição.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508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latin typeface="+mj-lt"/>
                <a:cs typeface="Arial" pitchFamily="34" charset="0"/>
              </a:rPr>
              <a:t>3. MAPA DE PRODUTO</a:t>
            </a:r>
            <a:endParaRPr lang="pt-BR" sz="6000" dirty="0">
              <a:latin typeface="+mj-lt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/>
          </a:bodyPr>
          <a:lstStyle/>
          <a:p>
            <a:r>
              <a:rPr lang="pt-B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Atividade </a:t>
            </a:r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Proposta</a:t>
            </a:r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717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3. MAPA DE PRODUTOS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4785395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  <a:spcBef>
                <a:spcPts val="40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O produto final deve ter características tangíveis e mensuráveis, para facilitar o desenvolvimento de indicadores de desempenho.</a:t>
            </a:r>
          </a:p>
          <a:p>
            <a:pPr>
              <a:lnSpc>
                <a:spcPts val="4000"/>
              </a:lnSpc>
              <a:spcBef>
                <a:spcPts val="40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Os produtos devem ter relação com o </a:t>
            </a:r>
            <a:r>
              <a:rPr lang="pt-BR" dirty="0" err="1" smtClean="0">
                <a:latin typeface="+mj-lt"/>
                <a:cs typeface="Arial" pitchFamily="34" charset="0"/>
              </a:rPr>
              <a:t>aten-dimento</a:t>
            </a:r>
            <a:r>
              <a:rPr lang="pt-BR" dirty="0" smtClean="0">
                <a:latin typeface="+mj-lt"/>
                <a:cs typeface="Arial" pitchFamily="34" charset="0"/>
              </a:rPr>
              <a:t> </a:t>
            </a:r>
            <a:r>
              <a:rPr lang="pt-BR" dirty="0" smtClean="0">
                <a:latin typeface="+mj-lt"/>
                <a:cs typeface="Arial" pitchFamily="34" charset="0"/>
              </a:rPr>
              <a:t>ao usuário final, como percentual de vacinação, número de pessoas atendidas pelos programas, número de pacientes cadastrados.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004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60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3. MAPA DE </a:t>
            </a:r>
            <a:r>
              <a:rPr lang="pt-BR" dirty="0" smtClean="0">
                <a:latin typeface="+mj-lt"/>
                <a:cs typeface="Arial" pitchFamily="34" charset="0"/>
              </a:rPr>
              <a:t>PRODUTOS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87251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 </a:t>
            </a: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Gerais</a:t>
            </a:r>
          </a:p>
          <a:p>
            <a:pPr>
              <a:spcBef>
                <a:spcPts val="40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Considerar </a:t>
            </a:r>
            <a:r>
              <a:rPr lang="pt-BR" dirty="0" smtClean="0">
                <a:latin typeface="+mj-lt"/>
                <a:cs typeface="Arial" pitchFamily="34" charset="0"/>
              </a:rPr>
              <a:t>se há ou não fluxo diferenciado para medicamentos especiais (cadastrados, de uso contínuo) e medicamentos comuns.</a:t>
            </a:r>
          </a:p>
          <a:p>
            <a:pPr>
              <a:spcBef>
                <a:spcPts val="40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Os produtos podem ser diferentes de acordo com o local onde é fornecido o medicamento (farmácia, posto de atendimento, unidade básica de saúde).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05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latin typeface="+mj-lt"/>
                <a:cs typeface="Arial" pitchFamily="34" charset="0"/>
              </a:rPr>
              <a:t>3. MAPA DE PRODUTO</a:t>
            </a:r>
            <a:endParaRPr lang="pt-BR" sz="6000" dirty="0">
              <a:latin typeface="+mj-lt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Atividades Apresentadas pelas Equipes</a:t>
            </a:r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477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3. MAPA DE </a:t>
            </a:r>
            <a:r>
              <a:rPr lang="pt-BR" dirty="0" smtClean="0">
                <a:latin typeface="+mj-lt"/>
                <a:cs typeface="Arial" pitchFamily="34" charset="0"/>
              </a:rPr>
              <a:t>PRODUTOS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282" y="1285860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UNIOESTE - Resumido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22251"/>
            <a:ext cx="9144000" cy="5535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4589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>
                <a:latin typeface="+mj-lt"/>
                <a:cs typeface="Arial" pitchFamily="34" charset="0"/>
              </a:rPr>
              <a:t>3. MAPA DE </a:t>
            </a:r>
            <a:r>
              <a:rPr lang="pt-BR" dirty="0" smtClean="0">
                <a:latin typeface="+mj-lt"/>
                <a:cs typeface="Arial" pitchFamily="34" charset="0"/>
              </a:rPr>
              <a:t>PRODUTOS</a:t>
            </a:r>
            <a:endParaRPr lang="pt-BR" dirty="0">
              <a:latin typeface="+mj-lt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0" y="2214554"/>
          <a:ext cx="9144000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285721" y="1285860"/>
            <a:ext cx="8572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FAFIPA 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-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 Farmácia Escola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739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60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>
                <a:latin typeface="+mj-lt"/>
                <a:cs typeface="Arial" pitchFamily="34" charset="0"/>
              </a:rPr>
              <a:t>3. MAPA DE </a:t>
            </a:r>
            <a:r>
              <a:rPr lang="pt-BR" dirty="0" smtClean="0">
                <a:latin typeface="+mj-lt"/>
                <a:cs typeface="Arial" pitchFamily="34" charset="0"/>
              </a:rPr>
              <a:t>PRODUTOS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85720" y="1285860"/>
            <a:ext cx="8572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UEPG -  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Licitação/ Aquisição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85720" y="2000240"/>
          <a:ext cx="1928826" cy="4757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</a:tblGrid>
              <a:tr h="344936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Insumos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 anchor="ctr"/>
                </a:tc>
              </a:tr>
              <a:tr h="344936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3000" dirty="0" smtClean="0"/>
                        <a:t>Verba</a:t>
                      </a:r>
                      <a:endParaRPr lang="pt-BR" sz="3000" dirty="0"/>
                    </a:p>
                  </a:txBody>
                  <a:tcPr marL="36000" marR="36000" marT="36000" marB="36000"/>
                </a:tc>
              </a:tr>
              <a:tr h="344936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3000" dirty="0" smtClean="0"/>
                        <a:t>PPA</a:t>
                      </a:r>
                      <a:endParaRPr lang="pt-BR" sz="3000" dirty="0"/>
                    </a:p>
                  </a:txBody>
                  <a:tcPr marL="36000" marR="36000" marT="36000" marB="36000"/>
                </a:tc>
              </a:tr>
              <a:tr h="642942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3000" dirty="0" smtClean="0"/>
                        <a:t>Legislação Específica</a:t>
                      </a:r>
                      <a:endParaRPr lang="pt-BR" sz="3000" dirty="0"/>
                    </a:p>
                  </a:txBody>
                  <a:tcPr marL="36000" marR="36000" marT="36000" marB="36000"/>
                </a:tc>
              </a:tr>
              <a:tr h="344936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3000" dirty="0" err="1" smtClean="0"/>
                        <a:t>Remume</a:t>
                      </a:r>
                      <a:endParaRPr lang="pt-BR" sz="3000" dirty="0"/>
                    </a:p>
                  </a:txBody>
                  <a:tcPr marL="36000" marR="36000" marT="36000" marB="36000"/>
                </a:tc>
              </a:tr>
              <a:tr h="1834966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3000" dirty="0" smtClean="0"/>
                        <a:t>Histórico das </a:t>
                      </a:r>
                      <a:r>
                        <a:rPr lang="pt-BR" sz="3000" dirty="0" err="1" smtClean="0"/>
                        <a:t>necessi-dades</a:t>
                      </a:r>
                      <a:r>
                        <a:rPr lang="pt-BR" sz="3000" dirty="0" smtClean="0"/>
                        <a:t> de medica-mento</a:t>
                      </a:r>
                      <a:endParaRPr lang="pt-BR" sz="30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2428860" y="2000240"/>
          <a:ext cx="2143140" cy="4553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</a:tblGrid>
              <a:tr h="61418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Interme-diário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1450566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Lista de medica-mentos selecionados para compra</a:t>
                      </a:r>
                      <a:endParaRPr lang="pt-BR" sz="3000" dirty="0"/>
                    </a:p>
                  </a:txBody>
                  <a:tcPr marL="36000" marR="36000" marT="36000" marB="36000"/>
                </a:tc>
              </a:tr>
              <a:tr h="892975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2900" dirty="0" smtClean="0"/>
                        <a:t>Fornecedores</a:t>
                      </a:r>
                      <a:r>
                        <a:rPr lang="pt-BR" sz="2900" baseline="0" dirty="0" smtClean="0"/>
                        <a:t> </a:t>
                      </a:r>
                      <a:r>
                        <a:rPr lang="pt-BR" sz="3000" baseline="0" dirty="0" smtClean="0"/>
                        <a:t>selecionados</a:t>
                      </a:r>
                      <a:endParaRPr lang="pt-BR" sz="3000" dirty="0"/>
                    </a:p>
                  </a:txBody>
                  <a:tcPr marL="36000" marR="36000" marT="36000" marB="36000"/>
                </a:tc>
              </a:tr>
              <a:tr h="61418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Contrato assinado</a:t>
                      </a:r>
                      <a:endParaRPr lang="pt-BR" sz="30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4714876" y="2000240"/>
          <a:ext cx="1928826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</a:tblGrid>
              <a:tr h="142876">
                <a:tc>
                  <a:txBody>
                    <a:bodyPr/>
                    <a:lstStyle/>
                    <a:p>
                      <a:pPr algn="ctr"/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Final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/>
                </a:tc>
              </a:tr>
              <a:tr h="607223">
                <a:tc>
                  <a:txBody>
                    <a:bodyPr/>
                    <a:lstStyle/>
                    <a:p>
                      <a:r>
                        <a:rPr lang="pt-BR" sz="3000" dirty="0" smtClean="0"/>
                        <a:t>Medica-mento recebido</a:t>
                      </a:r>
                      <a:endParaRPr lang="pt-BR" sz="3000" dirty="0"/>
                    </a:p>
                  </a:txBody>
                  <a:tcPr marL="36000" marR="36000"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6786578" y="2000240"/>
          <a:ext cx="2071702" cy="4772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2"/>
              </a:tblGrid>
              <a:tr h="571504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Resultado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 anchor="ctr"/>
                </a:tc>
              </a:tr>
              <a:tr h="4201468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Dados de:</a:t>
                      </a:r>
                    </a:p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-</a:t>
                      </a:r>
                      <a:r>
                        <a:rPr lang="pt-BR" sz="3000" baseline="0" dirty="0" smtClean="0"/>
                        <a:t> </a:t>
                      </a:r>
                      <a:r>
                        <a:rPr lang="pt-BR" sz="3000" dirty="0" err="1" smtClean="0"/>
                        <a:t>Econo-micidade</a:t>
                      </a:r>
                      <a:endParaRPr lang="pt-BR" sz="3000" dirty="0" smtClean="0"/>
                    </a:p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- Eficácia</a:t>
                      </a:r>
                    </a:p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- Eficiência</a:t>
                      </a:r>
                    </a:p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- Efetividade</a:t>
                      </a:r>
                    </a:p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err="1" smtClean="0"/>
                        <a:t>Medicamen-to</a:t>
                      </a:r>
                      <a:r>
                        <a:rPr lang="pt-BR" sz="3000" dirty="0" smtClean="0"/>
                        <a:t> na CAF</a:t>
                      </a:r>
                    </a:p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Utilização da verba</a:t>
                      </a:r>
                      <a:endParaRPr lang="pt-BR" sz="30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9342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latin typeface="+mj-lt"/>
                <a:cs typeface="Arial" pitchFamily="34" charset="0"/>
              </a:rPr>
              <a:t>4. ANÁLISE SWOT</a:t>
            </a:r>
            <a:endParaRPr lang="pt-BR" sz="6000" dirty="0">
              <a:latin typeface="+mj-lt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Atividade Proposta</a:t>
            </a:r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574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4. ANÁLISE SWOT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285860"/>
            <a:ext cx="8572560" cy="4525963"/>
          </a:xfrm>
        </p:spPr>
        <p:txBody>
          <a:bodyPr>
            <a:normAutofit/>
          </a:bodyPr>
          <a:lstStyle/>
          <a:p>
            <a:r>
              <a:rPr lang="pt-BR" sz="3800" dirty="0" smtClean="0">
                <a:latin typeface="+mj-lt"/>
                <a:cs typeface="Arial" pitchFamily="34" charset="0"/>
              </a:rPr>
              <a:t>A organização do Brainstorming poderia ser feita no formato alvo, levando em conta as ideias centrais e periféricas.</a:t>
            </a:r>
          </a:p>
          <a:p>
            <a:endParaRPr lang="pt-BR" sz="3800" dirty="0" smtClean="0">
              <a:latin typeface="+mj-lt"/>
              <a:cs typeface="Arial" pitchFamily="34" charset="0"/>
            </a:endParaRPr>
          </a:p>
          <a:p>
            <a:r>
              <a:rPr lang="pt-BR" sz="3800" dirty="0" smtClean="0">
                <a:latin typeface="+mj-lt"/>
                <a:cs typeface="Arial" pitchFamily="34" charset="0"/>
              </a:rPr>
              <a:t>Análise </a:t>
            </a:r>
            <a:r>
              <a:rPr lang="pt-BR" sz="3800" dirty="0" err="1" smtClean="0">
                <a:latin typeface="+mj-lt"/>
                <a:cs typeface="Arial" pitchFamily="34" charset="0"/>
              </a:rPr>
              <a:t>Stakeholders</a:t>
            </a:r>
            <a:r>
              <a:rPr lang="pt-BR" sz="3800" dirty="0" smtClean="0">
                <a:latin typeface="+mj-lt"/>
                <a:cs typeface="Arial" pitchFamily="34" charset="0"/>
              </a:rPr>
              <a:t> constitui na análise do impacto/papel de todos os envolvidos ou partes interessadas.</a:t>
            </a:r>
          </a:p>
          <a:p>
            <a:pPr marL="0" indent="0">
              <a:buNone/>
            </a:pPr>
            <a:endParaRPr lang="pt-BR" sz="3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444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6000" dirty="0" smtClean="0">
                <a:latin typeface="+mj-lt"/>
                <a:cs typeface="Arial" pitchFamily="34" charset="0"/>
              </a:rPr>
              <a:t>1. BRAINSTORMING E ANÁLISE STAKEHOLDERS</a:t>
            </a:r>
            <a:endParaRPr lang="pt-BR" sz="6000" dirty="0">
              <a:latin typeface="+mj-lt"/>
              <a:cs typeface="Arial" pitchFamily="34" charset="0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Atividade Proposta </a:t>
            </a:r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976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4.1 </a:t>
            </a:r>
            <a:r>
              <a:rPr lang="pt-BR" dirty="0" smtClean="0">
                <a:latin typeface="+mj-lt"/>
                <a:cs typeface="Arial" pitchFamily="34" charset="0"/>
              </a:rPr>
              <a:t>ANÁLISE SWOT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2060" y="1285860"/>
            <a:ext cx="8586220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</a:t>
            </a:r>
            <a:endParaRPr lang="pt-BR" sz="4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pt-BR" dirty="0" smtClean="0">
                <a:latin typeface="+mj-lt"/>
                <a:cs typeface="Arial" pitchFamily="34" charset="0"/>
              </a:rPr>
              <a:t>AMEAÇAS E OPORTUNIDADES: </a:t>
            </a:r>
            <a:r>
              <a:rPr lang="pt-BR" dirty="0" smtClean="0">
                <a:latin typeface="+mj-lt"/>
                <a:cs typeface="Arial" pitchFamily="34" charset="0"/>
              </a:rPr>
              <a:t>Não </a:t>
            </a:r>
            <a:r>
              <a:rPr lang="pt-BR" dirty="0" smtClean="0">
                <a:latin typeface="+mj-lt"/>
                <a:cs typeface="Arial" pitchFamily="34" charset="0"/>
              </a:rPr>
              <a:t>são diretamente controláveis. São apenas monitoradas. Não podem ser implementadas ou priorizadas. Apenas apontam tendências e cenários.</a:t>
            </a:r>
          </a:p>
        </p:txBody>
      </p:sp>
    </p:spTree>
    <p:extLst>
      <p:ext uri="{BB962C8B-B14F-4D97-AF65-F5344CB8AC3E}">
        <p14:creationId xmlns:p14="http://schemas.microsoft.com/office/powerpoint/2010/main" xmlns="" val="4596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4.1 ANÁLISE </a:t>
            </a:r>
            <a:r>
              <a:rPr lang="pt-BR" dirty="0" smtClean="0">
                <a:latin typeface="+mj-lt"/>
                <a:cs typeface="Arial" pitchFamily="34" charset="0"/>
              </a:rPr>
              <a:t>SWOT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2060" y="1285860"/>
            <a:ext cx="8157592" cy="46805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</a:t>
            </a:r>
            <a:endParaRPr lang="pt-BR" sz="4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pt-BR" dirty="0" smtClean="0">
                <a:latin typeface="+mj-lt"/>
                <a:cs typeface="Arial" pitchFamily="34" charset="0"/>
              </a:rPr>
              <a:t>FORÇAS E FRAQUEZAS: </a:t>
            </a:r>
            <a:r>
              <a:rPr lang="pt-BR" dirty="0">
                <a:latin typeface="+mj-lt"/>
                <a:cs typeface="Arial" pitchFamily="34" charset="0"/>
              </a:rPr>
              <a:t>É importante compreender que os pontos fortes e fracos constituem variáveis </a:t>
            </a:r>
            <a:r>
              <a:rPr lang="pt-BR" dirty="0" smtClean="0">
                <a:latin typeface="+mj-lt"/>
                <a:cs typeface="Arial" pitchFamily="34" charset="0"/>
              </a:rPr>
              <a:t>diretamente controláveis </a:t>
            </a:r>
            <a:r>
              <a:rPr lang="pt-BR" dirty="0">
                <a:latin typeface="+mj-lt"/>
                <a:cs typeface="Arial" pitchFamily="34" charset="0"/>
              </a:rPr>
              <a:t>pelo </a:t>
            </a:r>
            <a:r>
              <a:rPr lang="pt-BR" dirty="0" smtClean="0">
                <a:latin typeface="+mj-lt"/>
                <a:cs typeface="Arial" pitchFamily="34" charset="0"/>
              </a:rPr>
              <a:t>gestor, </a:t>
            </a:r>
            <a:r>
              <a:rPr lang="pt-BR" dirty="0">
                <a:latin typeface="+mj-lt"/>
                <a:cs typeface="Arial" pitchFamily="34" charset="0"/>
              </a:rPr>
              <a:t>uma vez que são resultados das estratégias adotadas. </a:t>
            </a:r>
            <a:r>
              <a:rPr lang="pt-BR" dirty="0" smtClean="0">
                <a:latin typeface="+mj-lt"/>
                <a:cs typeface="Arial" pitchFamily="34" charset="0"/>
              </a:rPr>
              <a:t>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424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latin typeface="+mj-lt"/>
                <a:cs typeface="Arial" pitchFamily="34" charset="0"/>
              </a:rPr>
              <a:t>4. ANÁLISE SWOT</a:t>
            </a:r>
            <a:endParaRPr lang="pt-BR" sz="6000" dirty="0">
              <a:latin typeface="+mj-lt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Atividades Apresentadas pelas Equipes</a:t>
            </a:r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95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4. ANÁLISE </a:t>
            </a:r>
            <a:r>
              <a:rPr lang="pt-BR" dirty="0" smtClean="0">
                <a:latin typeface="+mj-lt"/>
                <a:cs typeface="Arial" pitchFamily="34" charset="0"/>
              </a:rPr>
              <a:t>SWOT</a:t>
            </a:r>
            <a:endParaRPr lang="pt-BR" dirty="0">
              <a:latin typeface="+mj-lt"/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17731783"/>
              </p:ext>
            </p:extLst>
          </p:nvPr>
        </p:nvGraphicFramePr>
        <p:xfrm>
          <a:off x="251520" y="1988872"/>
          <a:ext cx="8640960" cy="4706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848173"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Alimentação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diária do sistema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(I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ncluir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uso do software de controle de estoque)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Falta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de controle da saída de medicamentos do PA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962141"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Todos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recebem medicação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Muda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o médico, muda o tipo de medicamento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405157"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Ampliação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do atendimento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da F.A.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Rotatividade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dos pacientes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(Não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é controlável. Avaliar se é ameaça)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14282" y="1285860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FAFIPA - Farmácia Escola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474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4. ANÁLISE </a:t>
            </a:r>
            <a:r>
              <a:rPr lang="pt-BR" dirty="0" smtClean="0">
                <a:latin typeface="+mj-lt"/>
                <a:cs typeface="Arial" pitchFamily="34" charset="0"/>
              </a:rPr>
              <a:t>SWOT</a:t>
            </a:r>
            <a:endParaRPr lang="pt-BR" dirty="0">
              <a:latin typeface="+mj-lt"/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17731783"/>
              </p:ext>
            </p:extLst>
          </p:nvPr>
        </p:nvGraphicFramePr>
        <p:xfrm>
          <a:off x="251520" y="1988872"/>
          <a:ext cx="8640960" cy="273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23932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3300"/>
                        </a:lnSpc>
                      </a:pPr>
                      <a:r>
                        <a:rPr lang="pt-BR" sz="30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Arial" pitchFamily="34" charset="0"/>
                        </a:rPr>
                        <a:t>OPORTUNIDADES</a:t>
                      </a:r>
                      <a:endParaRPr lang="pt-BR" sz="30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3300"/>
                        </a:lnSpc>
                      </a:pPr>
                      <a:r>
                        <a:rPr lang="pt-BR" sz="30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Arial" pitchFamily="34" charset="0"/>
                        </a:rPr>
                        <a:t>AMEAÇAS</a:t>
                      </a:r>
                      <a:endParaRPr lang="pt-BR" sz="30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accent1"/>
                    </a:solidFill>
                  </a:tcPr>
                </a:tc>
              </a:tr>
              <a:tr h="638189"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Demanda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com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receita      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(É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aspecto interno)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O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PA funciona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sem função correta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(É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aspecto interno)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38189"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Rotação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de  profissionais médicos </a:t>
                      </a:r>
                      <a:endParaRPr lang="pt-BR" sz="3000" dirty="0" smtClean="0">
                        <a:latin typeface="+mj-lt"/>
                        <a:cs typeface="Arial" pitchFamily="34" charset="0"/>
                      </a:endParaRPr>
                    </a:p>
                    <a:p>
                      <a:pPr>
                        <a:lnSpc>
                          <a:spcPts val="3300"/>
                        </a:lnSpc>
                      </a:pP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(É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aspecto interno)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14282" y="1285860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FAFIPA - Farmácia Escola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474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42860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4. ANÁLISE </a:t>
            </a:r>
            <a:r>
              <a:rPr lang="pt-BR" dirty="0" smtClean="0">
                <a:latin typeface="+mj-lt"/>
                <a:cs typeface="Arial" pitchFamily="34" charset="0"/>
              </a:rPr>
              <a:t>SWOT</a:t>
            </a:r>
            <a:endParaRPr lang="pt-BR" dirty="0">
              <a:latin typeface="+mj-lt"/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47114441"/>
              </p:ext>
            </p:extLst>
          </p:nvPr>
        </p:nvGraphicFramePr>
        <p:xfrm>
          <a:off x="214282" y="1928802"/>
          <a:ext cx="8712968" cy="475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354979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887447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Processo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Licitatório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(Pregão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, laudo de controle de qualidade, oferta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econômica)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Processo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de compra, segurança versus burocracia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(Explicar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, analisar contradição)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783459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Sistema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de controle de estoque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endParaRPr lang="pt-BR" sz="3000" baseline="0" dirty="0" smtClean="0">
                        <a:latin typeface="+mj-lt"/>
                        <a:cs typeface="Arial" pitchFamily="34" charset="0"/>
                      </a:endParaRPr>
                    </a:p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(Organização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e controle)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Sistema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de controle de estoque ineficiente </a:t>
                      </a:r>
                      <a:endParaRPr lang="pt-BR" sz="3000" dirty="0" smtClean="0">
                        <a:latin typeface="+mj-lt"/>
                        <a:cs typeface="Arial" pitchFamily="34" charset="0"/>
                      </a:endParaRPr>
                    </a:p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Em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que aspecto?) 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887447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Adequação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da Central de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Armazenamento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</a:t>
                      </a:r>
                      <a:r>
                        <a:rPr lang="pt-BR" sz="3000" baseline="0" dirty="0" err="1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Locali-zação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, tamanho, acesso)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Inexistência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de fornecedor substituto, abertura de nova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licitação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14282" y="1285860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UEPG - Resumido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624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42860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4. ANÁLISE </a:t>
            </a:r>
            <a:r>
              <a:rPr lang="pt-BR" dirty="0" smtClean="0">
                <a:latin typeface="+mj-lt"/>
                <a:cs typeface="Arial" pitchFamily="34" charset="0"/>
              </a:rPr>
              <a:t>SWOT</a:t>
            </a:r>
            <a:endParaRPr lang="pt-BR" dirty="0">
              <a:latin typeface="+mj-lt"/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47114441"/>
              </p:ext>
            </p:extLst>
          </p:nvPr>
        </p:nvGraphicFramePr>
        <p:xfrm>
          <a:off x="214282" y="1928802"/>
          <a:ext cx="8712968" cy="48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354979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21213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Transporte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com climatização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Perda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de medicamento por transporte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inadequado</a:t>
                      </a:r>
                      <a:endParaRPr lang="pt-BR" sz="30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23627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Funcionários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idôneos, comprometidos e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capacitados</a:t>
                      </a:r>
                      <a:endParaRPr lang="pt-BR" sz="30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Mão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de obra </a:t>
                      </a:r>
                      <a:r>
                        <a:rPr lang="pt-BR" sz="3000" dirty="0" err="1" smtClean="0">
                          <a:latin typeface="+mj-lt"/>
                          <a:cs typeface="Arial" pitchFamily="34" charset="0"/>
                        </a:rPr>
                        <a:t>desqualifica-da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, desvio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de </a:t>
                      </a:r>
                      <a:r>
                        <a:rPr lang="pt-BR" sz="3000" baseline="0" dirty="0" err="1" smtClean="0">
                          <a:latin typeface="+mj-lt"/>
                          <a:cs typeface="Arial" pitchFamily="34" charset="0"/>
                        </a:rPr>
                        <a:t>medicamen-tos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por funcionários</a:t>
                      </a:r>
                      <a:endParaRPr lang="pt-BR" sz="30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21213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baseline="0" dirty="0" err="1" smtClean="0">
                          <a:latin typeface="+mj-lt"/>
                          <a:cs typeface="Arial" pitchFamily="34" charset="0"/>
                        </a:rPr>
                        <a:t>Rastreabilidade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dos medicamentos </a:t>
                      </a:r>
                      <a:r>
                        <a:rPr lang="pt-BR" sz="30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(De </a:t>
                      </a:r>
                      <a:r>
                        <a:rPr lang="pt-BR" sz="30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todos? Só especial? Só comum?)</a:t>
                      </a:r>
                      <a:endParaRPr lang="pt-BR" sz="30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Epidemiologia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e sazonalidade </a:t>
                      </a:r>
                      <a:r>
                        <a:rPr lang="pt-BR" sz="300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(É </a:t>
                      </a:r>
                      <a:r>
                        <a:rPr lang="pt-BR" sz="300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ameaça. Foge ao</a:t>
                      </a:r>
                      <a:r>
                        <a:rPr lang="pt-BR" sz="30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 controle do gestor)</a:t>
                      </a:r>
                      <a:endParaRPr lang="pt-BR" sz="30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21213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Planejamento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adequado de abastecimento das UBS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Estrutura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inadequada da CA </a:t>
                      </a:r>
                      <a:r>
                        <a:rPr lang="pt-BR" sz="30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(</a:t>
                      </a:r>
                      <a:r>
                        <a:rPr lang="pt-BR" sz="3000" baseline="0" dirty="0" err="1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First</a:t>
                      </a:r>
                      <a:r>
                        <a:rPr lang="pt-BR" sz="30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err="1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expiry</a:t>
                      </a:r>
                      <a:r>
                        <a:rPr lang="pt-BR" sz="30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, </a:t>
                      </a:r>
                      <a:r>
                        <a:rPr lang="pt-BR" sz="3000" baseline="0" dirty="0" err="1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first</a:t>
                      </a:r>
                      <a:r>
                        <a:rPr lang="pt-BR" sz="30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 out)</a:t>
                      </a:r>
                      <a:endParaRPr lang="pt-BR" sz="30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14282" y="1285860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UEPG - Resumido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624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44689606"/>
              </p:ext>
            </p:extLst>
          </p:nvPr>
        </p:nvGraphicFramePr>
        <p:xfrm>
          <a:off x="323528" y="2000240"/>
          <a:ext cx="8568952" cy="475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392701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OPORTUNIDADES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AMEAÇAS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968304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Aquisição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não sofre impacto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cambial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(É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força do processo licitatório)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Recebimento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de medicamentos próximos ao vencimento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(Pode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entrar no controle de estoque?)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77813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Houve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redução do custo com quebra de patentes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 (E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genéricos)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Vencimento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do prazo de validade- descarte de medicamentos</a:t>
                      </a:r>
                      <a:endParaRPr lang="pt-BR" sz="3000" dirty="0" smtClean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77813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Novas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tecnologias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de produção farmacêutica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Roubos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e desvios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de medicamentos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(É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interno)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5" name="Seta em curva para a esquerda 4"/>
          <p:cNvSpPr/>
          <p:nvPr/>
        </p:nvSpPr>
        <p:spPr>
          <a:xfrm>
            <a:off x="8215338" y="2636912"/>
            <a:ext cx="500066" cy="1435030"/>
          </a:xfrm>
          <a:prstGeom prst="curvedLef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67544" y="142860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4. ANÁLISE </a:t>
            </a:r>
            <a:r>
              <a:rPr lang="pt-BR" dirty="0" smtClean="0">
                <a:latin typeface="+mj-lt"/>
                <a:cs typeface="Arial" pitchFamily="34" charset="0"/>
              </a:rPr>
              <a:t>SWOT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4282" y="1285860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UEPG - Resumido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424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44689606"/>
              </p:ext>
            </p:extLst>
          </p:nvPr>
        </p:nvGraphicFramePr>
        <p:xfrm>
          <a:off x="323528" y="2000240"/>
          <a:ext cx="8568952" cy="475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392701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OPORTUNIDADES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AMEAÇAS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77813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Competitividade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entre os fornecedores, oferta de menor preço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Incidentes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que acarretem perdas, falta de energia elétrica, enchentes, desastres.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77813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Disponibilidade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de mais carros para a distribuição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(Internamente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?)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Epidemias </a:t>
                      </a:r>
                      <a:endParaRPr lang="pt-BR" sz="3000" dirty="0" smtClean="0">
                        <a:latin typeface="+mj-lt"/>
                        <a:cs typeface="Arial" pitchFamily="34" charset="0"/>
                      </a:endParaRPr>
                    </a:p>
                    <a:p>
                      <a:pPr>
                        <a:lnSpc>
                          <a:spcPts val="3200"/>
                        </a:lnSpc>
                      </a:pP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968304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Comunicação clara entre CAF, UBS e departamento de compras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(Força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interna)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- Acidentes envolvendo carros de transporte 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67544" y="142860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4. ANÁLISE </a:t>
            </a:r>
            <a:r>
              <a:rPr lang="pt-BR" dirty="0" smtClean="0">
                <a:latin typeface="+mj-lt"/>
                <a:cs typeface="Arial" pitchFamily="34" charset="0"/>
              </a:rPr>
              <a:t>SWOT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4282" y="1285860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UEPG - Resumido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424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6000" dirty="0" smtClean="0">
                <a:cs typeface="Arial" pitchFamily="34" charset="0"/>
              </a:rPr>
              <a:t>5. DIAGRAMA DE VERIFICAÇÃO DE RISCO - DVR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176730"/>
            <a:ext cx="64008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 Proposta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678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85736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BRAINSTORMING </a:t>
            </a:r>
            <a:r>
              <a:rPr lang="pt-BR" dirty="0">
                <a:latin typeface="+mj-lt"/>
                <a:cs typeface="Arial" pitchFamily="34" charset="0"/>
              </a:rPr>
              <a:t>E </a:t>
            </a:r>
            <a:r>
              <a:rPr lang="pt-BR" dirty="0" smtClean="0">
                <a:latin typeface="+mj-lt"/>
                <a:cs typeface="Arial" pitchFamily="34" charset="0"/>
              </a:rPr>
              <a:t>ANÁLISE STAKEHOLDERS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617681"/>
            <a:ext cx="8586790" cy="4525963"/>
          </a:xfrm>
        </p:spPr>
        <p:txBody>
          <a:bodyPr>
            <a:normAutofit/>
          </a:bodyPr>
          <a:lstStyle/>
          <a:p>
            <a:r>
              <a:rPr lang="pt-BR" sz="3800" dirty="0" smtClean="0">
                <a:latin typeface="+mj-lt"/>
                <a:cs typeface="Arial" pitchFamily="34" charset="0"/>
              </a:rPr>
              <a:t>A organização do Brainstorming poderia ser feita no formato alvo, levando em conta as ideias centrais e periféricas.</a:t>
            </a:r>
          </a:p>
          <a:p>
            <a:endParaRPr lang="pt-BR" sz="2000" dirty="0" smtClean="0">
              <a:latin typeface="+mj-lt"/>
              <a:cs typeface="Arial" pitchFamily="34" charset="0"/>
            </a:endParaRPr>
          </a:p>
          <a:p>
            <a:r>
              <a:rPr lang="pt-BR" sz="3800" dirty="0" smtClean="0">
                <a:latin typeface="+mj-lt"/>
                <a:cs typeface="Arial" pitchFamily="34" charset="0"/>
              </a:rPr>
              <a:t>Análise </a:t>
            </a:r>
            <a:r>
              <a:rPr lang="pt-BR" sz="3800" dirty="0" err="1" smtClean="0">
                <a:latin typeface="+mj-lt"/>
                <a:cs typeface="Arial" pitchFamily="34" charset="0"/>
              </a:rPr>
              <a:t>Stakeholders</a:t>
            </a:r>
            <a:r>
              <a:rPr lang="pt-BR" sz="3800" dirty="0" smtClean="0">
                <a:latin typeface="+mj-lt"/>
                <a:cs typeface="Arial" pitchFamily="34" charset="0"/>
              </a:rPr>
              <a:t> constitui na análise do impacto/papel de todos os envolvidos ou partes interessadas.</a:t>
            </a:r>
          </a:p>
          <a:p>
            <a:pPr marL="0" indent="0">
              <a:buNone/>
            </a:pPr>
            <a:endParaRPr lang="pt-BR" sz="3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699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5.1 DIAGRAMA DE VERIFICAÇÃO DE RISCO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600200"/>
            <a:ext cx="8586790" cy="4525963"/>
          </a:xfrm>
        </p:spPr>
        <p:txBody>
          <a:bodyPr>
            <a:normAutofit/>
          </a:bodyPr>
          <a:lstStyle/>
          <a:p>
            <a:r>
              <a:rPr lang="pt-BR" sz="3800" dirty="0" smtClean="0">
                <a:cs typeface="Arial" pitchFamily="34" charset="0"/>
              </a:rPr>
              <a:t>Analisar </a:t>
            </a:r>
            <a:r>
              <a:rPr lang="pt-BR" sz="3800" dirty="0">
                <a:cs typeface="Arial" pitchFamily="34" charset="0"/>
              </a:rPr>
              <a:t>a criticidade das fraquezas e ameaças levantadas na análise SWOT, considerando sua probabilidade de ocorrência, enumerando prioridades da auditoria e apontando pontos de controle e riscos associados. </a:t>
            </a:r>
          </a:p>
        </p:txBody>
      </p:sp>
    </p:spTree>
    <p:extLst>
      <p:ext uri="{BB962C8B-B14F-4D97-AF65-F5344CB8AC3E}">
        <p14:creationId xmlns="" xmlns:p14="http://schemas.microsoft.com/office/powerpoint/2010/main" val="125567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026"/>
          <p:cNvSpPr txBox="1">
            <a:spLocks noChangeArrowheads="1"/>
          </p:cNvSpPr>
          <p:nvPr/>
        </p:nvSpPr>
        <p:spPr bwMode="auto">
          <a:xfrm>
            <a:off x="0" y="205741"/>
            <a:ext cx="9143999" cy="1508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pt-BR" sz="46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ÁREAS DE ATENÇÃO NO DIAGRAMA DE VERIFICAÇÃO DE RISCO</a:t>
            </a:r>
            <a:endParaRPr kumimoji="1" lang="pt-BR" sz="4600" b="1" dirty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163" name="Line 1027"/>
          <p:cNvSpPr>
            <a:spLocks noChangeShapeType="1"/>
          </p:cNvSpPr>
          <p:nvPr/>
        </p:nvSpPr>
        <p:spPr bwMode="auto">
          <a:xfrm>
            <a:off x="773723" y="1817688"/>
            <a:ext cx="7086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89092" name="Line 1028"/>
          <p:cNvSpPr>
            <a:spLocks noChangeShapeType="1"/>
          </p:cNvSpPr>
          <p:nvPr/>
        </p:nvSpPr>
        <p:spPr bwMode="auto">
          <a:xfrm>
            <a:off x="813289" y="1785926"/>
            <a:ext cx="70866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89093" name="Line 1029"/>
          <p:cNvSpPr>
            <a:spLocks noChangeShapeType="1"/>
          </p:cNvSpPr>
          <p:nvPr/>
        </p:nvSpPr>
        <p:spPr bwMode="auto">
          <a:xfrm flipV="1">
            <a:off x="2406162" y="2393950"/>
            <a:ext cx="0" cy="3505200"/>
          </a:xfrm>
          <a:prstGeom prst="line">
            <a:avLst/>
          </a:prstGeom>
          <a:ln>
            <a:headEnd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89094" name="Line 1030"/>
          <p:cNvSpPr>
            <a:spLocks noChangeShapeType="1"/>
          </p:cNvSpPr>
          <p:nvPr/>
        </p:nvSpPr>
        <p:spPr bwMode="auto">
          <a:xfrm>
            <a:off x="2329962" y="5822950"/>
            <a:ext cx="4038600" cy="0"/>
          </a:xfrm>
          <a:prstGeom prst="line">
            <a:avLst/>
          </a:prstGeom>
          <a:ln>
            <a:headEnd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92167" name="Text Box 1031"/>
          <p:cNvSpPr txBox="1">
            <a:spLocks noChangeArrowheads="1"/>
          </p:cNvSpPr>
          <p:nvPr/>
        </p:nvSpPr>
        <p:spPr bwMode="auto">
          <a:xfrm>
            <a:off x="2627065" y="6047021"/>
            <a:ext cx="3588009" cy="5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anchor="ctr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kumimoji="1" lang="pt-BR" sz="4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probabilidade</a:t>
            </a:r>
          </a:p>
        </p:txBody>
      </p:sp>
      <p:sp>
        <p:nvSpPr>
          <p:cNvPr id="92168" name="Text Box 1032"/>
          <p:cNvSpPr txBox="1">
            <a:spLocks noChangeArrowheads="1"/>
          </p:cNvSpPr>
          <p:nvPr/>
        </p:nvSpPr>
        <p:spPr bwMode="auto">
          <a:xfrm rot="-3713">
            <a:off x="1647502" y="2774950"/>
            <a:ext cx="66300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lIns="92075" tIns="46038" rIns="92075" bIns="46038" anchor="ctr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kumimoji="1" lang="pt-BR" sz="4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impacto</a:t>
            </a:r>
          </a:p>
        </p:txBody>
      </p:sp>
      <p:sp>
        <p:nvSpPr>
          <p:cNvPr id="92169" name="Line 1033"/>
          <p:cNvSpPr>
            <a:spLocks noChangeShapeType="1"/>
          </p:cNvSpPr>
          <p:nvPr/>
        </p:nvSpPr>
        <p:spPr bwMode="auto">
          <a:xfrm>
            <a:off x="4176346" y="2470150"/>
            <a:ext cx="15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0" name="Line 1034"/>
          <p:cNvSpPr>
            <a:spLocks noChangeShapeType="1"/>
          </p:cNvSpPr>
          <p:nvPr/>
        </p:nvSpPr>
        <p:spPr bwMode="auto">
          <a:xfrm flipV="1">
            <a:off x="4404946" y="2470150"/>
            <a:ext cx="0" cy="33528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1" name="Line 1035"/>
          <p:cNvSpPr>
            <a:spLocks noChangeShapeType="1"/>
          </p:cNvSpPr>
          <p:nvPr/>
        </p:nvSpPr>
        <p:spPr bwMode="auto">
          <a:xfrm>
            <a:off x="2347546" y="4070350"/>
            <a:ext cx="3886200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89100" name="Rectangle 1036"/>
          <p:cNvSpPr>
            <a:spLocks noChangeArrowheads="1"/>
          </p:cNvSpPr>
          <p:nvPr/>
        </p:nvSpPr>
        <p:spPr bwMode="auto">
          <a:xfrm>
            <a:off x="2499946" y="4146550"/>
            <a:ext cx="1828800" cy="1600200"/>
          </a:xfrm>
          <a:prstGeom prst="rect">
            <a:avLst/>
          </a:prstGeom>
          <a:solidFill>
            <a:schemeClr val="accent3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92173" name="Rectangle 1037"/>
          <p:cNvSpPr>
            <a:spLocks noChangeArrowheads="1"/>
          </p:cNvSpPr>
          <p:nvPr/>
        </p:nvSpPr>
        <p:spPr bwMode="auto">
          <a:xfrm>
            <a:off x="4481146" y="4146550"/>
            <a:ext cx="1676400" cy="1600200"/>
          </a:xfrm>
          <a:prstGeom prst="rect">
            <a:avLst/>
          </a:prstGeom>
          <a:solidFill>
            <a:srgbClr val="FFCC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4" name="Rectangle 1038"/>
          <p:cNvSpPr>
            <a:spLocks noChangeArrowheads="1"/>
          </p:cNvSpPr>
          <p:nvPr/>
        </p:nvSpPr>
        <p:spPr bwMode="auto">
          <a:xfrm>
            <a:off x="2499946" y="2470150"/>
            <a:ext cx="1828800" cy="1524000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5" name="Rectangle 1039"/>
          <p:cNvSpPr>
            <a:spLocks noChangeArrowheads="1"/>
          </p:cNvSpPr>
          <p:nvPr/>
        </p:nvSpPr>
        <p:spPr bwMode="auto">
          <a:xfrm>
            <a:off x="4481146" y="2470150"/>
            <a:ext cx="1676400" cy="1524000"/>
          </a:xfrm>
          <a:prstGeom prst="rect">
            <a:avLst/>
          </a:prstGeom>
          <a:solidFill>
            <a:srgbClr val="C0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4017344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6000" dirty="0" smtClean="0">
                <a:latin typeface="+mj-lt"/>
                <a:cs typeface="Arial" pitchFamily="34" charset="0"/>
              </a:rPr>
              <a:t>1. BRAINSTORMING E ANÁLISE STAKEHOLDERS</a:t>
            </a:r>
            <a:endParaRPr lang="pt-BR" sz="6000" dirty="0">
              <a:latin typeface="+mj-lt"/>
              <a:cs typeface="Arial" pitchFamily="34" charset="0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Atividades Apresentadas pelas Equipes</a:t>
            </a:r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04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1.1 </a:t>
            </a:r>
            <a:r>
              <a:rPr lang="pt-BR" dirty="0" smtClean="0">
                <a:latin typeface="+mj-lt"/>
                <a:cs typeface="Arial" pitchFamily="34" charset="0"/>
              </a:rPr>
              <a:t>BRAINSTORMING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 </a:t>
            </a: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Gerais - 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UNIOESTE</a:t>
            </a:r>
            <a:endParaRPr lang="pt-B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Primeiramente, os alunos foram </a:t>
            </a:r>
            <a:r>
              <a:rPr lang="pt-BR" dirty="0" smtClean="0">
                <a:latin typeface="+mj-lt"/>
                <a:cs typeface="Arial" pitchFamily="34" charset="0"/>
              </a:rPr>
              <a:t>convidados </a:t>
            </a:r>
            <a:r>
              <a:rPr lang="pt-BR" dirty="0" smtClean="0">
                <a:latin typeface="+mj-lt"/>
                <a:cs typeface="Arial" pitchFamily="34" charset="0"/>
              </a:rPr>
              <a:t>a participar da escolha do município a ser auditado. 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Apresentaram as justificativas, inclusive notícias veiculadas sobre a situação da saúde na região e a atuação de Observatórios Sociais.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Utilização do formato alvo.</a:t>
            </a:r>
          </a:p>
          <a:p>
            <a:pPr marL="0" indent="0">
              <a:buNone/>
            </a:pP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911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1.1 </a:t>
            </a:r>
            <a:r>
              <a:rPr lang="pt-BR" dirty="0" smtClean="0">
                <a:latin typeface="+mj-lt"/>
                <a:cs typeface="Arial" pitchFamily="34" charset="0"/>
              </a:rPr>
              <a:t>BRAINSTORMING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9898" y="1285860"/>
            <a:ext cx="8854102" cy="47525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 </a:t>
            </a: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Gerais - 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UEPG</a:t>
            </a:r>
            <a:endParaRPr lang="pt-B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pt-BR" sz="3500" dirty="0" smtClean="0">
                <a:latin typeface="+mj-lt"/>
                <a:cs typeface="Arial" pitchFamily="34" charset="0"/>
              </a:rPr>
              <a:t>Agruparam as ideias em: planejamento, compra, distribuição e dispensação;</a:t>
            </a:r>
          </a:p>
          <a:p>
            <a:r>
              <a:rPr lang="pt-BR" sz="3500" dirty="0" smtClean="0">
                <a:latin typeface="+mj-lt"/>
                <a:cs typeface="Arial" pitchFamily="34" charset="0"/>
              </a:rPr>
              <a:t>Alunos divididos em dois grupos: </a:t>
            </a:r>
            <a:r>
              <a:rPr lang="pt-BR" sz="3500" dirty="0" smtClean="0">
                <a:latin typeface="+mj-lt"/>
                <a:cs typeface="Arial" pitchFamily="34" charset="0"/>
              </a:rPr>
              <a:t>planeja-mento </a:t>
            </a:r>
            <a:r>
              <a:rPr lang="pt-BR" sz="3500" dirty="0" smtClean="0">
                <a:latin typeface="+mj-lt"/>
                <a:cs typeface="Arial" pitchFamily="34" charset="0"/>
              </a:rPr>
              <a:t>aquisição/distribuição dispensação</a:t>
            </a:r>
          </a:p>
          <a:p>
            <a:r>
              <a:rPr lang="pt-BR" sz="3500" dirty="0">
                <a:latin typeface="+mj-lt"/>
                <a:cs typeface="Arial" pitchFamily="34" charset="0"/>
              </a:rPr>
              <a:t>A</a:t>
            </a:r>
            <a:r>
              <a:rPr lang="pt-BR" sz="3500" dirty="0" smtClean="0">
                <a:latin typeface="+mj-lt"/>
                <a:cs typeface="Arial" pitchFamily="34" charset="0"/>
              </a:rPr>
              <a:t>lguns aspectos: sazonalidade, acessibilidade à população e estoque físico e contábil.</a:t>
            </a:r>
            <a:endParaRPr lang="pt-BR" sz="35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305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1.1 </a:t>
            </a:r>
            <a:r>
              <a:rPr lang="pt-BR" dirty="0" smtClean="0">
                <a:latin typeface="+mj-lt"/>
                <a:cs typeface="Arial" pitchFamily="34" charset="0"/>
              </a:rPr>
              <a:t>BRAINSTORMING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87251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 Gerais - 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FAFIPA</a:t>
            </a:r>
            <a:endParaRPr lang="pt-B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pt-BR" dirty="0" smtClean="0">
                <a:latin typeface="+mj-lt"/>
                <a:cs typeface="Arial" pitchFamily="34" charset="0"/>
              </a:rPr>
              <a:t>Elaboraram o modelo alvo, citando programas de saúde como </a:t>
            </a:r>
            <a:r>
              <a:rPr lang="pt-BR" dirty="0" err="1" smtClean="0">
                <a:latin typeface="+mj-lt"/>
                <a:cs typeface="Arial" pitchFamily="34" charset="0"/>
              </a:rPr>
              <a:t>Hiperdia</a:t>
            </a:r>
            <a:r>
              <a:rPr lang="pt-BR" dirty="0" smtClean="0">
                <a:latin typeface="+mj-lt"/>
                <a:cs typeface="Arial" pitchFamily="34" charset="0"/>
              </a:rPr>
              <a:t> e HIV e a formatação do sistema de saúde em UBS e </a:t>
            </a:r>
            <a:r>
              <a:rPr lang="pt-BR" dirty="0" err="1" smtClean="0">
                <a:latin typeface="+mj-lt"/>
                <a:cs typeface="Arial" pitchFamily="34" charset="0"/>
              </a:rPr>
              <a:t>Pas</a:t>
            </a:r>
            <a:r>
              <a:rPr lang="pt-BR" dirty="0" smtClean="0">
                <a:latin typeface="+mj-lt"/>
                <a:cs typeface="Arial" pitchFamily="34" charset="0"/>
              </a:rPr>
              <a:t>;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658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1.1 </a:t>
            </a:r>
            <a:r>
              <a:rPr lang="pt-BR" dirty="0" smtClean="0">
                <a:latin typeface="+mj-lt"/>
                <a:cs typeface="Arial" pitchFamily="34" charset="0"/>
              </a:rPr>
              <a:t>BRAINSTORMING</a:t>
            </a:r>
            <a:endParaRPr lang="pt-BR" dirty="0">
              <a:latin typeface="+mj-lt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87251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 Gerais - 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FAFIPA</a:t>
            </a:r>
            <a:endParaRPr lang="pt-B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pt-BR" dirty="0" smtClean="0">
                <a:latin typeface="+mj-lt"/>
                <a:cs typeface="Arial" pitchFamily="34" charset="0"/>
              </a:rPr>
              <a:t>Abriram </a:t>
            </a:r>
            <a:r>
              <a:rPr lang="pt-BR" dirty="0" smtClean="0">
                <a:latin typeface="+mj-lt"/>
                <a:cs typeface="Arial" pitchFamily="34" charset="0"/>
              </a:rPr>
              <a:t>perguntas importantes para a realização do mapa de processo, como “quem entrega nos postos?”, “quais medicamentos mais utilizados?”;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Não houve relatório </a:t>
            </a:r>
            <a:r>
              <a:rPr lang="pt-BR" dirty="0" err="1" smtClean="0">
                <a:latin typeface="+mj-lt"/>
                <a:cs typeface="Arial" pitchFamily="34" charset="0"/>
              </a:rPr>
              <a:t>Stakeholders</a:t>
            </a:r>
            <a:r>
              <a:rPr lang="pt-BR" dirty="0" smtClean="0">
                <a:latin typeface="+mj-lt"/>
                <a:cs typeface="Arial" pitchFamily="34" charset="0"/>
              </a:rPr>
              <a:t>.</a:t>
            </a:r>
          </a:p>
          <a:p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658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</TotalTime>
  <Words>1298</Words>
  <Application>Microsoft Office PowerPoint</Application>
  <PresentationFormat>Apresentação na tela (4:3)</PresentationFormat>
  <Paragraphs>200</Paragraphs>
  <Slides>41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41</vt:i4>
      </vt:variant>
    </vt:vector>
  </HeadingPairs>
  <TitlesOfParts>
    <vt:vector size="43" baseType="lpstr">
      <vt:lpstr>Tema do Office</vt:lpstr>
      <vt:lpstr>1_Tema do Office</vt:lpstr>
      <vt:lpstr>Aquisição e Distribuição de Medicamentos</vt:lpstr>
      <vt:lpstr>Instituições Participantes:</vt:lpstr>
      <vt:lpstr>1. BRAINSTORMING E ANÁLISE STAKEHOLDERS</vt:lpstr>
      <vt:lpstr>BRAINSTORMING E ANÁLISE STAKEHOLDERS</vt:lpstr>
      <vt:lpstr>1. BRAINSTORMING E ANÁLISE STAKEHOLDERS</vt:lpstr>
      <vt:lpstr>1.1 BRAINSTORMING</vt:lpstr>
      <vt:lpstr>1.1 BRAINSTORMING</vt:lpstr>
      <vt:lpstr>1.1 BRAINSTORMING</vt:lpstr>
      <vt:lpstr>1.1 BRAINSTORMING</vt:lpstr>
      <vt:lpstr>1.2 ANÁLISE STAKEHOLDERS</vt:lpstr>
      <vt:lpstr>1.2 ANÁLISE STAKEHOLDERS</vt:lpstr>
      <vt:lpstr>2. MAPA DE PROCESSO</vt:lpstr>
      <vt:lpstr>2. MAPA DE PROCESSOS</vt:lpstr>
      <vt:lpstr>2. MAPA DE PROCESSOS</vt:lpstr>
      <vt:lpstr>2.1 MAPA DE PROCESSOS</vt:lpstr>
      <vt:lpstr>2.1 MAPA DE PROCESSOS</vt:lpstr>
      <vt:lpstr>2. MAPA DE PROCESSOS</vt:lpstr>
      <vt:lpstr>2. MAPA DE PROCESSOS</vt:lpstr>
      <vt:lpstr>2. MAPA DE PROCESSOS</vt:lpstr>
      <vt:lpstr>2. MAPA DE PROCESSOS</vt:lpstr>
      <vt:lpstr>3. MAPA DE PRODUTO</vt:lpstr>
      <vt:lpstr>3. MAPA DE PRODUTOS</vt:lpstr>
      <vt:lpstr>3. MAPA DE PRODUTOS</vt:lpstr>
      <vt:lpstr>3. MAPA DE PRODUTO</vt:lpstr>
      <vt:lpstr>3. MAPA DE PRODUTOS</vt:lpstr>
      <vt:lpstr>3. MAPA DE PRODUTOS</vt:lpstr>
      <vt:lpstr>3. MAPA DE PRODUTOS</vt:lpstr>
      <vt:lpstr>4. ANÁLISE SWOT</vt:lpstr>
      <vt:lpstr>4. ANÁLISE SWOT</vt:lpstr>
      <vt:lpstr>4.1 ANÁLISE SWOT</vt:lpstr>
      <vt:lpstr>4.1 ANÁLISE SWOT</vt:lpstr>
      <vt:lpstr>4. ANÁLISE SWOT</vt:lpstr>
      <vt:lpstr>4. ANÁLISE SWOT</vt:lpstr>
      <vt:lpstr>4. ANÁLISE SWOT</vt:lpstr>
      <vt:lpstr>4. ANÁLISE SWOT</vt:lpstr>
      <vt:lpstr>4. ANÁLISE SWOT</vt:lpstr>
      <vt:lpstr>4. ANÁLISE SWOT</vt:lpstr>
      <vt:lpstr>4. ANÁLISE SWOT</vt:lpstr>
      <vt:lpstr>5. DIAGRAMA DE VERIFICAÇÃO DE RISCO - DVR</vt:lpstr>
      <vt:lpstr>5.1 DIAGRAMA DE VERIFICAÇÃO DE RISCO</vt:lpstr>
      <vt:lpstr>Slide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AQUISIÇÃO DE MEDICAMENTOS</dc:title>
  <dc:creator>Carolina Wunsch Marcelino</dc:creator>
  <cp:lastModifiedBy>USER</cp:lastModifiedBy>
  <cp:revision>33</cp:revision>
  <cp:lastPrinted>2011-11-10T16:45:20Z</cp:lastPrinted>
  <dcterms:created xsi:type="dcterms:W3CDTF">2011-11-09T13:09:44Z</dcterms:created>
  <dcterms:modified xsi:type="dcterms:W3CDTF">2011-11-15T18:07:09Z</dcterms:modified>
</cp:coreProperties>
</file>