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4"/>
  </p:handoutMasterIdLst>
  <p:sldIdLst>
    <p:sldId id="293" r:id="rId2"/>
    <p:sldId id="256" r:id="rId3"/>
    <p:sldId id="257" r:id="rId4"/>
    <p:sldId id="283" r:id="rId5"/>
    <p:sldId id="284" r:id="rId6"/>
    <p:sldId id="258" r:id="rId7"/>
    <p:sldId id="259" r:id="rId8"/>
    <p:sldId id="294" r:id="rId9"/>
    <p:sldId id="260" r:id="rId10"/>
    <p:sldId id="261" r:id="rId11"/>
    <p:sldId id="262" r:id="rId12"/>
    <p:sldId id="272" r:id="rId13"/>
    <p:sldId id="285" r:id="rId14"/>
    <p:sldId id="263" r:id="rId15"/>
    <p:sldId id="264" r:id="rId16"/>
    <p:sldId id="265" r:id="rId17"/>
    <p:sldId id="273" r:id="rId18"/>
    <p:sldId id="295" r:id="rId19"/>
    <p:sldId id="266" r:id="rId20"/>
    <p:sldId id="267" r:id="rId21"/>
    <p:sldId id="287" r:id="rId22"/>
    <p:sldId id="296" r:id="rId23"/>
    <p:sldId id="288" r:id="rId24"/>
    <p:sldId id="289" r:id="rId25"/>
    <p:sldId id="297" r:id="rId26"/>
    <p:sldId id="298" r:id="rId27"/>
    <p:sldId id="268" r:id="rId28"/>
    <p:sldId id="277" r:id="rId29"/>
    <p:sldId id="278" r:id="rId30"/>
    <p:sldId id="279" r:id="rId31"/>
    <p:sldId id="290" r:id="rId32"/>
    <p:sldId id="269" r:id="rId33"/>
    <p:sldId id="270" r:id="rId34"/>
    <p:sldId id="300" r:id="rId35"/>
    <p:sldId id="301" r:id="rId36"/>
    <p:sldId id="302" r:id="rId37"/>
    <p:sldId id="303" r:id="rId38"/>
    <p:sldId id="291" r:id="rId39"/>
    <p:sldId id="304" r:id="rId40"/>
    <p:sldId id="280" r:id="rId41"/>
    <p:sldId id="281" r:id="rId42"/>
    <p:sldId id="271" r:id="rId43"/>
  </p:sldIdLst>
  <p:sldSz cx="9144000" cy="6858000" type="screen4x3"/>
  <p:notesSz cx="6769100" cy="9906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Seção Padrão" id="{11D7C85C-1204-4663-886A-979BD2978258}">
          <p14:sldIdLst>
            <p14:sldId id="256"/>
          </p14:sldIdLst>
        </p14:section>
        <p14:section name="Seção sem Título" id="{AE5A71E2-647A-428F-85A0-6CF55020C713}">
          <p14:sldIdLst>
            <p14:sldId id="257"/>
            <p14:sldId id="283"/>
            <p14:sldId id="284"/>
            <p14:sldId id="258"/>
            <p14:sldId id="259"/>
            <p14:sldId id="260"/>
            <p14:sldId id="261"/>
            <p14:sldId id="262"/>
            <p14:sldId id="272"/>
            <p14:sldId id="285"/>
            <p14:sldId id="263"/>
            <p14:sldId id="264"/>
            <p14:sldId id="265"/>
            <p14:sldId id="273"/>
            <p14:sldId id="266"/>
            <p14:sldId id="267"/>
            <p14:sldId id="287"/>
            <p14:sldId id="288"/>
            <p14:sldId id="289"/>
            <p14:sldId id="268"/>
            <p14:sldId id="277"/>
            <p14:sldId id="278"/>
            <p14:sldId id="279"/>
            <p14:sldId id="290"/>
            <p14:sldId id="269"/>
            <p14:sldId id="270"/>
            <p14:sldId id="292"/>
            <p14:sldId id="291"/>
            <p14:sldId id="280"/>
            <p14:sldId id="281"/>
            <p14:sldId id="2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314" y="-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37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33813" y="0"/>
            <a:ext cx="29337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1E290-E71F-414E-B80F-27123692B0A4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337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33813" y="9409113"/>
            <a:ext cx="29337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6179E-5716-4B96-A7BD-FF30247E5F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3155088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039477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982855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81779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4757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360050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056453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212594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748344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964858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136943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405695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97793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F3927BD8-307A-42CB-B7CF-6129B44BFAA0}" type="datetimeFigureOut">
              <a:rPr lang="pt-BR" smtClean="0"/>
              <a:pPr/>
              <a:t>14/11/2011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738403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800" b="1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•"/>
        <a:defRPr sz="3600" b="1" kern="12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–"/>
        <a:defRPr sz="3600" b="1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•"/>
        <a:defRPr sz="3600" b="1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–"/>
        <a:defRPr sz="3600" b="1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»"/>
        <a:defRPr sz="3600" b="1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1816"/>
          </a:xfrm>
        </p:spPr>
        <p:txBody>
          <a:bodyPr/>
          <a:lstStyle/>
          <a:p>
            <a:r>
              <a:rPr lang="pt-BR" sz="7000" dirty="0" smtClean="0"/>
              <a:t>Transporte</a:t>
            </a:r>
            <a:br>
              <a:rPr lang="pt-BR" sz="7000" dirty="0" smtClean="0"/>
            </a:br>
            <a:r>
              <a:rPr lang="pt-BR" sz="7000" dirty="0" smtClean="0"/>
              <a:t>Escolar</a:t>
            </a:r>
            <a:endParaRPr lang="pt-BR" sz="7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1.3 LEVANTAMENTOS PRELIMINARES: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Stakeholders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90524" y="1714488"/>
            <a:ext cx="4610104" cy="4525963"/>
          </a:xfrm>
        </p:spPr>
        <p:txBody>
          <a:bodyPr>
            <a:noAutofit/>
          </a:bodyPr>
          <a:lstStyle/>
          <a:p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UENP</a:t>
            </a:r>
          </a:p>
          <a:p>
            <a:pPr marL="0" indent="0">
              <a:buNone/>
            </a:pPr>
            <a:endParaRPr lang="pt-BR" sz="500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pt-BR" sz="3600" dirty="0" smtClean="0">
                <a:cs typeface="Arial" pitchFamily="34" charset="0"/>
              </a:rPr>
              <a:t>Optou pela </a:t>
            </a:r>
            <a:r>
              <a:rPr lang="pt-BR" sz="3600" dirty="0" err="1" smtClean="0">
                <a:cs typeface="Arial" pitchFamily="34" charset="0"/>
              </a:rPr>
              <a:t>classifica-ção</a:t>
            </a:r>
            <a:r>
              <a:rPr lang="pt-BR" sz="3600" dirty="0" smtClean="0">
                <a:cs typeface="Arial" pitchFamily="34" charset="0"/>
              </a:rPr>
              <a:t> dos </a:t>
            </a:r>
            <a:r>
              <a:rPr lang="pt-BR" sz="3600" i="1" dirty="0" err="1" smtClean="0">
                <a:cs typeface="Arial" pitchFamily="34" charset="0"/>
              </a:rPr>
              <a:t>stakeholders</a:t>
            </a:r>
            <a:r>
              <a:rPr lang="pt-BR" sz="3600" dirty="0" smtClean="0">
                <a:cs typeface="Arial" pitchFamily="34" charset="0"/>
              </a:rPr>
              <a:t> pelo impacto (+/-) e pela classificação em nível de interesse (baixo, médio, alto).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62556" y="1714488"/>
            <a:ext cx="4038600" cy="4525963"/>
          </a:xfrm>
        </p:spPr>
        <p:txBody>
          <a:bodyPr>
            <a:normAutofit/>
          </a:bodyPr>
          <a:lstStyle/>
          <a:p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FECILCAM</a:t>
            </a:r>
          </a:p>
          <a:p>
            <a:endParaRPr lang="pt-BR" sz="500" dirty="0">
              <a:cs typeface="Arial" pitchFamily="34" charset="0"/>
            </a:endParaRPr>
          </a:p>
          <a:p>
            <a:pPr marL="0" indent="0">
              <a:buNone/>
            </a:pPr>
            <a:r>
              <a:rPr lang="pt-BR" sz="3600" dirty="0" smtClean="0">
                <a:cs typeface="Arial" pitchFamily="34" charset="0"/>
              </a:rPr>
              <a:t>Os </a:t>
            </a:r>
            <a:r>
              <a:rPr lang="pt-BR" sz="3600" i="1" dirty="0" err="1" smtClean="0">
                <a:cs typeface="Arial" pitchFamily="34" charset="0"/>
              </a:rPr>
              <a:t>stakeholders</a:t>
            </a:r>
            <a:r>
              <a:rPr lang="pt-BR" sz="3600" dirty="0" smtClean="0">
                <a:cs typeface="Arial" pitchFamily="34" charset="0"/>
              </a:rPr>
              <a:t> foram dispostos em chaves, secundários e primários.</a:t>
            </a:r>
            <a:endParaRPr lang="pt-BR" sz="36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418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Autofit/>
          </a:bodyPr>
          <a:lstStyle/>
          <a:p>
            <a:r>
              <a:rPr lang="pt-BR" sz="6000" dirty="0" smtClean="0">
                <a:cs typeface="Arial" pitchFamily="34" charset="0"/>
              </a:rPr>
              <a:t>2. MAPA DE PROCESSOS</a:t>
            </a:r>
            <a:endParaRPr lang="pt-BR" sz="6000" dirty="0"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400800" cy="2281808"/>
          </a:xfrm>
        </p:spPr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tx1"/>
                </a:solidFill>
                <a:cs typeface="Arial" pitchFamily="34" charset="0"/>
              </a:rPr>
              <a:t>Atividade Proposta</a:t>
            </a:r>
            <a:endParaRPr lang="pt-BR" sz="4000" dirty="0">
              <a:solidFill>
                <a:schemeClr val="tx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358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2. MAPA DE PROCESSOS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1490" y="1285860"/>
            <a:ext cx="8872510" cy="4525963"/>
          </a:xfrm>
        </p:spPr>
        <p:txBody>
          <a:bodyPr>
            <a:noAutofit/>
          </a:bodyPr>
          <a:lstStyle/>
          <a:p>
            <a:pPr>
              <a:lnSpc>
                <a:spcPts val="4200"/>
              </a:lnSpc>
              <a:spcBef>
                <a:spcPts val="0"/>
              </a:spcBef>
            </a:pPr>
            <a:r>
              <a:rPr lang="pt-BR" dirty="0" smtClean="0">
                <a:cs typeface="Arial" pitchFamily="34" charset="0"/>
              </a:rPr>
              <a:t>Representação gráfica das operações, sequência, agentes envolvidos, prazos e fluxos</a:t>
            </a: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pt-BR" dirty="0" smtClean="0">
                <a:cs typeface="Arial" pitchFamily="34" charset="0"/>
              </a:rPr>
              <a:t>Auxiliar na identificação de pontos fortes e pontos de vulnerabilidades do processo</a:t>
            </a: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pt-BR" dirty="0" smtClean="0">
                <a:cs typeface="Arial" pitchFamily="34" charset="0"/>
              </a:rPr>
              <a:t>Sua construção irá subsidiar o mapa de produtos, resultantes dos processos mapeados</a:t>
            </a:r>
          </a:p>
        </p:txBody>
      </p:sp>
    </p:spTree>
    <p:extLst>
      <p:ext uri="{BB962C8B-B14F-4D97-AF65-F5344CB8AC3E}">
        <p14:creationId xmlns="" xmlns:p14="http://schemas.microsoft.com/office/powerpoint/2010/main" val="7303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Autofit/>
          </a:bodyPr>
          <a:lstStyle/>
          <a:p>
            <a:r>
              <a:rPr lang="pt-BR" sz="6000" dirty="0" smtClean="0">
                <a:cs typeface="Arial" pitchFamily="34" charset="0"/>
              </a:rPr>
              <a:t>2. MAPA DE PROCESSOS</a:t>
            </a:r>
            <a:endParaRPr lang="pt-BR" sz="6000" dirty="0"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3356992"/>
            <a:ext cx="9144000" cy="2281808"/>
          </a:xfrm>
        </p:spPr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tx1"/>
                </a:solidFill>
                <a:cs typeface="Arial" pitchFamily="34" charset="0"/>
              </a:rPr>
              <a:t>Atividades Apresentadas pelas Equipes</a:t>
            </a:r>
            <a:endParaRPr lang="pt-BR" sz="4000" dirty="0">
              <a:solidFill>
                <a:schemeClr val="tx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6814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MAPA DE PROCESSOS 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UENP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1834" y="1285860"/>
            <a:ext cx="8862166" cy="4641379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pt-BR" sz="3500" dirty="0" smtClean="0">
                <a:cs typeface="Arial" pitchFamily="34" charset="0"/>
              </a:rPr>
              <a:t>UENP desenvolveu memorial descrito;</a:t>
            </a:r>
          </a:p>
          <a:p>
            <a:pPr>
              <a:spcBef>
                <a:spcPts val="600"/>
              </a:spcBef>
            </a:pPr>
            <a:r>
              <a:rPr lang="pt-BR" sz="3500" dirty="0" smtClean="0">
                <a:cs typeface="Arial" pitchFamily="34" charset="0"/>
              </a:rPr>
              <a:t>O memorial se baseia na separação das etapas pelos aspectos observados (licitação, definição das rotas, qualidade do serviço prestado)</a:t>
            </a:r>
          </a:p>
          <a:p>
            <a:pPr>
              <a:spcBef>
                <a:spcPts val="600"/>
              </a:spcBef>
            </a:pPr>
            <a:r>
              <a:rPr lang="pt-BR" sz="3500" dirty="0" smtClean="0">
                <a:cs typeface="Arial" pitchFamily="34" charset="0"/>
              </a:rPr>
              <a:t>Como chegou às vulnerabilidades descritas?</a:t>
            </a:r>
          </a:p>
          <a:p>
            <a:pPr>
              <a:spcBef>
                <a:spcPts val="600"/>
              </a:spcBef>
            </a:pPr>
            <a:r>
              <a:rPr lang="pt-BR" sz="3500" dirty="0" smtClean="0">
                <a:cs typeface="Arial" pitchFamily="34" charset="0"/>
              </a:rPr>
              <a:t>A não disposição em fluxograma dificultou a realização do SWOT?</a:t>
            </a:r>
            <a:endParaRPr lang="pt-BR" sz="35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364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1143000"/>
          </a:xfrm>
        </p:spPr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MAPA DE PROCESSOS 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FECILCAM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1264" y="1268761"/>
            <a:ext cx="8862736" cy="4608512"/>
          </a:xfrm>
        </p:spPr>
        <p:txBody>
          <a:bodyPr>
            <a:noAutofit/>
          </a:bodyPr>
          <a:lstStyle/>
          <a:p>
            <a:r>
              <a:rPr lang="pt-BR" sz="3500" dirty="0" smtClean="0">
                <a:cs typeface="Arial" pitchFamily="34" charset="0"/>
              </a:rPr>
              <a:t>Desenvolveu um modelo de “mapa de processo ideal”, que serviu para criação dos mapas de </a:t>
            </a:r>
            <a:r>
              <a:rPr lang="pt-BR" sz="3500" dirty="0">
                <a:cs typeface="Arial" pitchFamily="34" charset="0"/>
              </a:rPr>
              <a:t>A</a:t>
            </a:r>
            <a:r>
              <a:rPr lang="pt-BR" sz="3500" dirty="0" smtClean="0">
                <a:cs typeface="Arial" pitchFamily="34" charset="0"/>
              </a:rPr>
              <a:t>raruna e Goioerê</a:t>
            </a:r>
          </a:p>
          <a:p>
            <a:r>
              <a:rPr lang="pt-BR" sz="3500" dirty="0" smtClean="0">
                <a:cs typeface="Arial" pitchFamily="34" charset="0"/>
              </a:rPr>
              <a:t>O mapa é dividido pelo âmbito de realização da etapa ( Secretaria de Educação, empresa terceirizada, etc.)</a:t>
            </a:r>
          </a:p>
          <a:p>
            <a:r>
              <a:rPr lang="pt-BR" sz="3500" dirty="0" smtClean="0">
                <a:cs typeface="Arial" pitchFamily="34" charset="0"/>
              </a:rPr>
              <a:t>Esses mapas representam o ensino básico e superior? Se não, quais seriam as diferenças?</a:t>
            </a:r>
            <a:endParaRPr lang="pt-BR" sz="35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1220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6000" dirty="0" smtClean="0">
                <a:cs typeface="Arial" pitchFamily="34" charset="0"/>
              </a:rPr>
              <a:t>3. MAPA DE PRODUTOS</a:t>
            </a:r>
            <a:endParaRPr lang="pt-BR" sz="6000" dirty="0"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800200"/>
          </a:xfrm>
        </p:spPr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tx1"/>
                </a:solidFill>
                <a:cs typeface="Arial" pitchFamily="34" charset="0"/>
              </a:rPr>
              <a:t>Atividade Proposta</a:t>
            </a:r>
            <a:endParaRPr lang="pt-BR" sz="4000" dirty="0">
              <a:solidFill>
                <a:schemeClr val="tx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3091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3. MAPA DE PRODUTOS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1834" y="1285860"/>
            <a:ext cx="8862166" cy="47853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rial" pitchFamily="34" charset="0"/>
              </a:rPr>
              <a:t>Objetivos </a:t>
            </a:r>
            <a:endParaRPr lang="pt-B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3800" dirty="0" smtClean="0">
                <a:cs typeface="Arial" pitchFamily="34" charset="0"/>
              </a:rPr>
              <a:t>Obter </a:t>
            </a:r>
            <a:r>
              <a:rPr lang="pt-BR" sz="3800" dirty="0">
                <a:cs typeface="Arial" pitchFamily="34" charset="0"/>
              </a:rPr>
              <a:t>quadro claro sobre os objetivos do órgão ou atividade auditada; </a:t>
            </a:r>
          </a:p>
          <a:p>
            <a:r>
              <a:rPr lang="pt-BR" sz="3800" dirty="0" smtClean="0">
                <a:cs typeface="Arial" pitchFamily="34" charset="0"/>
              </a:rPr>
              <a:t>Mostrar </a:t>
            </a:r>
            <a:r>
              <a:rPr lang="pt-BR" sz="3800" dirty="0">
                <a:cs typeface="Arial" pitchFamily="34" charset="0"/>
              </a:rPr>
              <a:t>as relações de dependência dos diversos produtos</a:t>
            </a:r>
            <a:r>
              <a:rPr lang="pt-BR" sz="3800" dirty="0" smtClean="0">
                <a:cs typeface="Arial" pitchFamily="34" charset="0"/>
              </a:rPr>
              <a:t>;</a:t>
            </a:r>
            <a:endParaRPr lang="pt-BR" sz="38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6113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3. MAPA DE PRODUTOS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1834" y="1285860"/>
            <a:ext cx="8862166" cy="47853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rial" pitchFamily="34" charset="0"/>
              </a:rPr>
              <a:t>Objetivos </a:t>
            </a:r>
            <a:endParaRPr lang="pt-B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3800" dirty="0" smtClean="0">
                <a:cs typeface="Arial" pitchFamily="34" charset="0"/>
              </a:rPr>
              <a:t>Identificar </a:t>
            </a:r>
            <a:r>
              <a:rPr lang="pt-BR" sz="3800" dirty="0">
                <a:cs typeface="Arial" pitchFamily="34" charset="0"/>
              </a:rPr>
              <a:t>as áreas ou setores do órgão responsáveis pelos produtos-chave; </a:t>
            </a:r>
          </a:p>
          <a:p>
            <a:r>
              <a:rPr lang="pt-BR" sz="3800" dirty="0" smtClean="0">
                <a:cs typeface="Arial" pitchFamily="34" charset="0"/>
              </a:rPr>
              <a:t>Orientar </a:t>
            </a:r>
            <a:r>
              <a:rPr lang="pt-BR" sz="3800" dirty="0">
                <a:cs typeface="Arial" pitchFamily="34" charset="0"/>
              </a:rPr>
              <a:t>o trabalho subsequente de construção e escolha dos indicadores de desempenho. </a:t>
            </a:r>
          </a:p>
        </p:txBody>
      </p:sp>
    </p:spTree>
    <p:extLst>
      <p:ext uri="{BB962C8B-B14F-4D97-AF65-F5344CB8AC3E}">
        <p14:creationId xmlns="" xmlns:p14="http://schemas.microsoft.com/office/powerpoint/2010/main" val="96113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3. MAPA DE PRODUTOS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1490" y="1260491"/>
            <a:ext cx="8872510" cy="5597509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BR" sz="10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Produtos Finais X Resultados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BR" sz="9000" dirty="0" smtClean="0">
                <a:cs typeface="Arial" pitchFamily="34" charset="0"/>
              </a:rPr>
              <a:t>Definição do produto em termos de tangibilidade e possibilidade de mensuração.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BR" sz="9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Exemplos: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9000" dirty="0" smtClean="0">
                <a:cs typeface="Arial" pitchFamily="34" charset="0"/>
              </a:rPr>
              <a:t>ALUNOS TRANSPORTADOS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9000" dirty="0" smtClean="0">
                <a:cs typeface="Arial" pitchFamily="34" charset="0"/>
              </a:rPr>
              <a:t>CIDADES ATENDIDAS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9000" dirty="0" err="1" smtClean="0">
                <a:cs typeface="Arial" pitchFamily="34" charset="0"/>
              </a:rPr>
              <a:t>KMs</a:t>
            </a:r>
            <a:r>
              <a:rPr lang="pt-BR" sz="9000" dirty="0" smtClean="0">
                <a:cs typeface="Arial" pitchFamily="34" charset="0"/>
              </a:rPr>
              <a:t> RODADOS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9000" dirty="0" smtClean="0">
                <a:cs typeface="Arial" pitchFamily="34" charset="0"/>
              </a:rPr>
              <a:t>MOTORISTAS CONTRATADOS</a:t>
            </a:r>
            <a:endParaRPr lang="pt-BR" sz="9000" dirty="0">
              <a:cs typeface="Arial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pt-BR" sz="9000" dirty="0"/>
          </a:p>
        </p:txBody>
      </p:sp>
    </p:spTree>
    <p:extLst>
      <p:ext uri="{BB962C8B-B14F-4D97-AF65-F5344CB8AC3E}">
        <p14:creationId xmlns="" xmlns:p14="http://schemas.microsoft.com/office/powerpoint/2010/main" val="167217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7624" y="1285860"/>
            <a:ext cx="6840760" cy="5572140"/>
          </a:xfrm>
        </p:spPr>
        <p:txBody>
          <a:bodyPr>
            <a:normAutofit/>
          </a:bodyPr>
          <a:lstStyle/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>
              <a:solidFill>
                <a:schemeClr val="tx1"/>
              </a:solidFill>
              <a:cs typeface="Arial" pitchFamily="34" charset="0"/>
            </a:endParaRPr>
          </a:p>
          <a:p>
            <a:r>
              <a:rPr lang="pt-BR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Municípios </a:t>
            </a:r>
            <a:r>
              <a:rPr lang="pt-BR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Selecionados:</a:t>
            </a:r>
          </a:p>
          <a:p>
            <a:r>
              <a:rPr lang="pt-BR" sz="3500" dirty="0" smtClean="0">
                <a:solidFill>
                  <a:schemeClr val="tx1"/>
                </a:solidFill>
                <a:cs typeface="Arial" pitchFamily="34" charset="0"/>
              </a:rPr>
              <a:t>Barra </a:t>
            </a:r>
            <a:r>
              <a:rPr lang="pt-BR" sz="3500" dirty="0">
                <a:solidFill>
                  <a:schemeClr val="tx1"/>
                </a:solidFill>
                <a:cs typeface="Arial" pitchFamily="34" charset="0"/>
              </a:rPr>
              <a:t>do Jacaré, Bandeirantes, Araruna e Goioerê.</a:t>
            </a:r>
          </a:p>
          <a:p>
            <a:endParaRPr lang="pt-BR" dirty="0"/>
          </a:p>
        </p:txBody>
      </p:sp>
      <p:pic>
        <p:nvPicPr>
          <p:cNvPr id="33794" name="Picture 2" descr="http://www.tasabendo.com/home/wp-content/uploads/2010/06/FECILCA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37926" y="1571612"/>
            <a:ext cx="3119760" cy="21431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3796" name="Picture 4" descr="http://www.minhapos.com.br/data/artigos/images/uenp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1477943"/>
            <a:ext cx="2571768" cy="23082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pt-BR" dirty="0" smtClean="0"/>
              <a:t>Instituições Participantes: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408111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3. MAPA DE PRODUTOS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1490" y="1285860"/>
            <a:ext cx="8872510" cy="452596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pt-BR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Produtos Finais X Resultados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pt-BR" dirty="0" smtClean="0">
                <a:cs typeface="Arial" pitchFamily="34" charset="0"/>
              </a:rPr>
              <a:t>Podem ser resultados esperados: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pt-BR" dirty="0" smtClean="0">
                <a:cs typeface="Arial" pitchFamily="34" charset="0"/>
              </a:rPr>
              <a:t>A OTIMIZAÇÃO DAS ROTAS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pt-BR" dirty="0" smtClean="0">
                <a:cs typeface="Arial" pitchFamily="34" charset="0"/>
              </a:rPr>
              <a:t>A CAPACITAÇÃO DOS RECURSOS HUMANOS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pt-BR" dirty="0" smtClean="0">
                <a:cs typeface="Arial" pitchFamily="34" charset="0"/>
              </a:rPr>
              <a:t>O CONTROLE DE GASTOS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pt-BR" dirty="0" smtClean="0">
                <a:cs typeface="Arial" pitchFamily="34" charset="0"/>
              </a:rPr>
              <a:t>A IDENTIFICAÇÃO E CADASTRO DOS ALUNOS</a:t>
            </a:r>
            <a:endParaRPr lang="pt-BR" dirty="0"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0063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6000" dirty="0" smtClean="0">
                <a:cs typeface="Arial" pitchFamily="34" charset="0"/>
              </a:rPr>
              <a:t>3. MAPA DE PRODUTOS</a:t>
            </a:r>
            <a:endParaRPr lang="pt-BR" sz="6000" dirty="0"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3429000"/>
            <a:ext cx="9144000" cy="1800200"/>
          </a:xfrm>
        </p:spPr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tx1"/>
                </a:solidFill>
                <a:cs typeface="Arial" pitchFamily="34" charset="0"/>
              </a:rPr>
              <a:t>Atividades Apresentadas pelas Equipes</a:t>
            </a:r>
            <a:endParaRPr lang="pt-BR" sz="4000" dirty="0">
              <a:solidFill>
                <a:schemeClr val="tx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7916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" name="Conector de seta reta 57"/>
          <p:cNvCxnSpPr>
            <a:stCxn id="36" idx="3"/>
            <a:endCxn id="43" idx="1"/>
          </p:cNvCxnSpPr>
          <p:nvPr/>
        </p:nvCxnSpPr>
        <p:spPr>
          <a:xfrm>
            <a:off x="2643174" y="5214950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1143000"/>
          </a:xfrm>
        </p:spPr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MAPA DE PRODUTOS - 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FECILCAM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39117" y="1071546"/>
            <a:ext cx="64446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b="1" dirty="0" err="1" smtClean="0">
                <a:latin typeface="+mj-lt"/>
                <a:ea typeface="+mj-ea"/>
                <a:cs typeface="Arial" pitchFamily="34" charset="0"/>
              </a:rPr>
              <a:t>Goioerê</a:t>
            </a:r>
            <a:r>
              <a:rPr lang="pt-BR" sz="4000" b="1" dirty="0" smtClean="0">
                <a:latin typeface="+mj-lt"/>
                <a:ea typeface="+mj-ea"/>
                <a:cs typeface="Arial" pitchFamily="34" charset="0"/>
              </a:rPr>
              <a:t> - Ônibus Terceirizado</a:t>
            </a:r>
            <a:endParaRPr lang="pt-BR" sz="4000" dirty="0">
              <a:latin typeface="+mj-lt"/>
            </a:endParaRPr>
          </a:p>
        </p:txBody>
      </p:sp>
      <p:sp>
        <p:nvSpPr>
          <p:cNvPr id="5" name="Retângulo de cantos arredondados 4"/>
          <p:cNvSpPr/>
          <p:nvPr/>
        </p:nvSpPr>
        <p:spPr>
          <a:xfrm>
            <a:off x="785786" y="2214554"/>
            <a:ext cx="1571636" cy="7143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Cadastro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tângulo de cantos arredondados 5"/>
          <p:cNvSpPr/>
          <p:nvPr/>
        </p:nvSpPr>
        <p:spPr>
          <a:xfrm>
            <a:off x="2928926" y="1857364"/>
            <a:ext cx="1571636" cy="7143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ts val="2500"/>
              </a:lnSpc>
            </a:pPr>
            <a:r>
              <a:rPr lang="pt-BR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Carteira</a:t>
            </a:r>
          </a:p>
          <a:p>
            <a:pPr algn="ctr">
              <a:lnSpc>
                <a:spcPts val="2500"/>
              </a:lnSpc>
            </a:pPr>
            <a:r>
              <a:rPr lang="pt-BR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Estudante</a:t>
            </a:r>
            <a:endParaRPr lang="pt-BR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0" name="Conector angulado 9"/>
          <p:cNvCxnSpPr>
            <a:stCxn id="5" idx="3"/>
            <a:endCxn id="6" idx="1"/>
          </p:cNvCxnSpPr>
          <p:nvPr/>
        </p:nvCxnSpPr>
        <p:spPr>
          <a:xfrm flipV="1">
            <a:off x="2357422" y="2214554"/>
            <a:ext cx="571504" cy="35719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Retângulo de cantos arredondados 11"/>
          <p:cNvSpPr/>
          <p:nvPr/>
        </p:nvSpPr>
        <p:spPr>
          <a:xfrm>
            <a:off x="2928926" y="2714620"/>
            <a:ext cx="1571636" cy="7143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Rota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6" name="Conector angulado 15"/>
          <p:cNvCxnSpPr>
            <a:stCxn id="5" idx="3"/>
            <a:endCxn id="12" idx="1"/>
          </p:cNvCxnSpPr>
          <p:nvPr/>
        </p:nvCxnSpPr>
        <p:spPr>
          <a:xfrm>
            <a:off x="2357422" y="2571744"/>
            <a:ext cx="571504" cy="50006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" name="Retângulo de cantos arredondados 23"/>
          <p:cNvSpPr/>
          <p:nvPr/>
        </p:nvSpPr>
        <p:spPr>
          <a:xfrm>
            <a:off x="4929190" y="2714620"/>
            <a:ext cx="1571636" cy="7143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Licitação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Retângulo de cantos arredondados 24"/>
          <p:cNvSpPr/>
          <p:nvPr/>
        </p:nvSpPr>
        <p:spPr>
          <a:xfrm>
            <a:off x="6929454" y="2714620"/>
            <a:ext cx="1571636" cy="7143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7" name="Conector de seta reta 26"/>
          <p:cNvCxnSpPr>
            <a:stCxn id="12" idx="3"/>
            <a:endCxn id="24" idx="1"/>
          </p:cNvCxnSpPr>
          <p:nvPr/>
        </p:nvCxnSpPr>
        <p:spPr>
          <a:xfrm>
            <a:off x="4500562" y="307181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Conector de seta reta 28"/>
          <p:cNvCxnSpPr>
            <a:stCxn id="24" idx="3"/>
            <a:endCxn id="25" idx="1"/>
          </p:cNvCxnSpPr>
          <p:nvPr/>
        </p:nvCxnSpPr>
        <p:spPr>
          <a:xfrm>
            <a:off x="6500826" y="307181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6" name="Retângulo de cantos arredondados 35"/>
          <p:cNvSpPr/>
          <p:nvPr/>
        </p:nvSpPr>
        <p:spPr>
          <a:xfrm>
            <a:off x="785786" y="4786322"/>
            <a:ext cx="1857388" cy="85725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/>
          <a:lstStyle/>
          <a:p>
            <a:pPr algn="ctr">
              <a:lnSpc>
                <a:spcPts val="2600"/>
              </a:lnSpc>
            </a:pPr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Ônibus Adequado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8" name="Conector angulado 37"/>
          <p:cNvCxnSpPr>
            <a:stCxn id="25" idx="2"/>
            <a:endCxn id="36" idx="0"/>
          </p:cNvCxnSpPr>
          <p:nvPr/>
        </p:nvCxnSpPr>
        <p:spPr>
          <a:xfrm rot="5400000">
            <a:off x="4036215" y="1107265"/>
            <a:ext cx="1357322" cy="6000792"/>
          </a:xfrm>
          <a:prstGeom prst="bentConnector3">
            <a:avLst>
              <a:gd name="adj1" fmla="val 13509"/>
            </a:avLst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2" name="Retângulo de cantos arredondados 41"/>
          <p:cNvSpPr/>
          <p:nvPr/>
        </p:nvSpPr>
        <p:spPr>
          <a:xfrm>
            <a:off x="3214678" y="3786190"/>
            <a:ext cx="2071702" cy="85725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/>
          <a:lstStyle/>
          <a:p>
            <a:pPr algn="ctr">
              <a:lnSpc>
                <a:spcPts val="2600"/>
              </a:lnSpc>
            </a:pPr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Relatório</a:t>
            </a:r>
          </a:p>
          <a:p>
            <a:pPr algn="ctr">
              <a:lnSpc>
                <a:spcPts val="2600"/>
              </a:lnSpc>
            </a:pPr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mensal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Retângulo de cantos arredondados 42"/>
          <p:cNvSpPr/>
          <p:nvPr/>
        </p:nvSpPr>
        <p:spPr>
          <a:xfrm>
            <a:off x="3214678" y="4786322"/>
            <a:ext cx="2071702" cy="85725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/>
          <a:lstStyle/>
          <a:p>
            <a:pPr algn="ctr">
              <a:lnSpc>
                <a:spcPts val="2600"/>
              </a:lnSpc>
            </a:pPr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Solicitação</a:t>
            </a:r>
          </a:p>
          <a:p>
            <a:pPr algn="ctr">
              <a:lnSpc>
                <a:spcPts val="2600"/>
              </a:lnSpc>
            </a:pPr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Pagamento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Retângulo de cantos arredondados 44"/>
          <p:cNvSpPr/>
          <p:nvPr/>
        </p:nvSpPr>
        <p:spPr>
          <a:xfrm>
            <a:off x="3214678" y="5786454"/>
            <a:ext cx="2071702" cy="85725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/>
          <a:lstStyle/>
          <a:p>
            <a:pPr algn="ctr">
              <a:lnSpc>
                <a:spcPts val="2600"/>
              </a:lnSpc>
            </a:pPr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Recibo</a:t>
            </a:r>
          </a:p>
          <a:p>
            <a:pPr algn="ctr">
              <a:lnSpc>
                <a:spcPts val="2600"/>
              </a:lnSpc>
            </a:pPr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Pagamento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8" name="Conector angulado 47"/>
          <p:cNvCxnSpPr>
            <a:stCxn id="36" idx="3"/>
            <a:endCxn id="42" idx="1"/>
          </p:cNvCxnSpPr>
          <p:nvPr/>
        </p:nvCxnSpPr>
        <p:spPr>
          <a:xfrm flipV="1">
            <a:off x="2643174" y="4214818"/>
            <a:ext cx="571504" cy="100013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4" name="Conector angulado 53"/>
          <p:cNvCxnSpPr>
            <a:stCxn id="36" idx="3"/>
            <a:endCxn id="45" idx="1"/>
          </p:cNvCxnSpPr>
          <p:nvPr/>
        </p:nvCxnSpPr>
        <p:spPr>
          <a:xfrm>
            <a:off x="2643174" y="5214950"/>
            <a:ext cx="571504" cy="100013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6" name="Retângulo de cantos arredondados 65"/>
          <p:cNvSpPr/>
          <p:nvPr/>
        </p:nvSpPr>
        <p:spPr>
          <a:xfrm>
            <a:off x="5786446" y="4786322"/>
            <a:ext cx="2071702" cy="857256"/>
          </a:xfrm>
          <a:prstGeom prst="roundRect">
            <a:avLst/>
          </a:prstGeom>
          <a:solidFill>
            <a:srgbClr val="C0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/>
          <a:lstStyle/>
          <a:p>
            <a:pPr algn="ctr">
              <a:lnSpc>
                <a:spcPts val="2600"/>
              </a:lnSpc>
            </a:pPr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Aluno na Escola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7" name="Conector de seta reta 66"/>
          <p:cNvCxnSpPr>
            <a:stCxn id="43" idx="3"/>
            <a:endCxn id="66" idx="1"/>
          </p:cNvCxnSpPr>
          <p:nvPr/>
        </p:nvCxnSpPr>
        <p:spPr>
          <a:xfrm>
            <a:off x="5286380" y="5214950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25677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1143000"/>
          </a:xfrm>
        </p:spPr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MAPA DE PRODUTOS - 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FECILCAM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39117" y="1071546"/>
            <a:ext cx="8936870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800" b="1" dirty="0" err="1" smtClean="0">
                <a:latin typeface="+mj-lt"/>
                <a:ea typeface="+mj-ea"/>
                <a:cs typeface="Arial" pitchFamily="34" charset="0"/>
              </a:rPr>
              <a:t>Goioerê</a:t>
            </a:r>
            <a:r>
              <a:rPr lang="pt-BR" sz="3800" b="1" dirty="0" smtClean="0">
                <a:latin typeface="+mj-lt"/>
                <a:ea typeface="+mj-ea"/>
                <a:cs typeface="Arial" pitchFamily="34" charset="0"/>
              </a:rPr>
              <a:t> - Ônibus da frota da Sec. Educação</a:t>
            </a:r>
            <a:endParaRPr lang="pt-BR" sz="3800" dirty="0">
              <a:latin typeface="+mj-lt"/>
            </a:endParaRPr>
          </a:p>
        </p:txBody>
      </p:sp>
      <p:sp>
        <p:nvSpPr>
          <p:cNvPr id="5" name="Retângulo de cantos arredondados 4"/>
          <p:cNvSpPr/>
          <p:nvPr/>
        </p:nvSpPr>
        <p:spPr>
          <a:xfrm>
            <a:off x="285720" y="2214554"/>
            <a:ext cx="1857388" cy="100013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Cadastro</a:t>
            </a:r>
            <a:endParaRPr lang="pt-BR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2428860" y="2214554"/>
            <a:ext cx="1857388" cy="100013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Rota</a:t>
            </a:r>
            <a:endParaRPr lang="pt-BR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6" name="Conector angulado 15"/>
          <p:cNvCxnSpPr>
            <a:stCxn id="5" idx="3"/>
            <a:endCxn id="12" idx="1"/>
          </p:cNvCxnSpPr>
          <p:nvPr/>
        </p:nvCxnSpPr>
        <p:spPr>
          <a:xfrm>
            <a:off x="2143108" y="2714620"/>
            <a:ext cx="285752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" name="Retângulo de cantos arredondados 23"/>
          <p:cNvSpPr/>
          <p:nvPr/>
        </p:nvSpPr>
        <p:spPr>
          <a:xfrm>
            <a:off x="4643438" y="2214554"/>
            <a:ext cx="2110668" cy="100013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/>
          <a:lstStyle/>
          <a:p>
            <a:pPr algn="ctr">
              <a:lnSpc>
                <a:spcPts val="3000"/>
              </a:lnSpc>
            </a:pPr>
            <a:r>
              <a:rPr lang="pt-B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Ônibus</a:t>
            </a:r>
          </a:p>
          <a:p>
            <a:pPr algn="ctr">
              <a:lnSpc>
                <a:spcPts val="3000"/>
              </a:lnSpc>
            </a:pPr>
            <a:r>
              <a:rPr lang="pt-B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Adequado</a:t>
            </a:r>
            <a:endParaRPr lang="pt-BR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Retângulo de cantos arredondados 24"/>
          <p:cNvSpPr/>
          <p:nvPr/>
        </p:nvSpPr>
        <p:spPr>
          <a:xfrm>
            <a:off x="7000892" y="2214554"/>
            <a:ext cx="1857388" cy="1000132"/>
          </a:xfrm>
          <a:prstGeom prst="roundRect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</a:t>
            </a:r>
            <a:endParaRPr lang="pt-BR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7" name="Conector de seta reta 26"/>
          <p:cNvCxnSpPr>
            <a:stCxn id="12" idx="3"/>
            <a:endCxn id="24" idx="1"/>
          </p:cNvCxnSpPr>
          <p:nvPr/>
        </p:nvCxnSpPr>
        <p:spPr>
          <a:xfrm>
            <a:off x="4286248" y="2714620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Conector de seta reta 28"/>
          <p:cNvCxnSpPr>
            <a:stCxn id="24" idx="3"/>
            <a:endCxn id="25" idx="1"/>
          </p:cNvCxnSpPr>
          <p:nvPr/>
        </p:nvCxnSpPr>
        <p:spPr>
          <a:xfrm>
            <a:off x="6754106" y="2714620"/>
            <a:ext cx="24678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1" name="Retângulo 80"/>
          <p:cNvSpPr/>
          <p:nvPr/>
        </p:nvSpPr>
        <p:spPr>
          <a:xfrm>
            <a:off x="239117" y="3643314"/>
            <a:ext cx="6971139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800" b="1" dirty="0" err="1" smtClean="0">
                <a:latin typeface="+mj-lt"/>
                <a:ea typeface="+mj-ea"/>
                <a:cs typeface="Arial" pitchFamily="34" charset="0"/>
              </a:rPr>
              <a:t>Goioerê</a:t>
            </a:r>
            <a:r>
              <a:rPr lang="pt-BR" sz="3800" b="1" dirty="0" smtClean="0">
                <a:latin typeface="+mj-lt"/>
                <a:ea typeface="+mj-ea"/>
                <a:cs typeface="Arial" pitchFamily="34" charset="0"/>
              </a:rPr>
              <a:t> - Ônibus Ensino Superior</a:t>
            </a:r>
            <a:endParaRPr lang="pt-BR" sz="3800" dirty="0">
              <a:latin typeface="+mj-lt"/>
            </a:endParaRPr>
          </a:p>
        </p:txBody>
      </p:sp>
      <p:sp>
        <p:nvSpPr>
          <p:cNvPr id="82" name="Retângulo de cantos arredondados 81"/>
          <p:cNvSpPr/>
          <p:nvPr/>
        </p:nvSpPr>
        <p:spPr>
          <a:xfrm>
            <a:off x="285720" y="4572008"/>
            <a:ext cx="1857388" cy="100013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Cadastro</a:t>
            </a:r>
            <a:endParaRPr lang="pt-BR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3" name="Retângulo de cantos arredondados 82"/>
          <p:cNvSpPr/>
          <p:nvPr/>
        </p:nvSpPr>
        <p:spPr>
          <a:xfrm>
            <a:off x="2428860" y="4572008"/>
            <a:ext cx="1857388" cy="100013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ts val="3000"/>
              </a:lnSpc>
            </a:pPr>
            <a:r>
              <a:rPr lang="pt-B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Contrato</a:t>
            </a:r>
          </a:p>
          <a:p>
            <a:pPr algn="ctr">
              <a:lnSpc>
                <a:spcPts val="3000"/>
              </a:lnSpc>
            </a:pPr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Comodato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84" name="Conector angulado 83"/>
          <p:cNvCxnSpPr>
            <a:stCxn id="82" idx="3"/>
            <a:endCxn id="83" idx="1"/>
          </p:cNvCxnSpPr>
          <p:nvPr/>
        </p:nvCxnSpPr>
        <p:spPr>
          <a:xfrm>
            <a:off x="2143108" y="5072074"/>
            <a:ext cx="285752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5" name="Retângulo de cantos arredondados 84"/>
          <p:cNvSpPr/>
          <p:nvPr/>
        </p:nvSpPr>
        <p:spPr>
          <a:xfrm>
            <a:off x="4643438" y="4572008"/>
            <a:ext cx="2110668" cy="100013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Rota</a:t>
            </a:r>
            <a:endParaRPr lang="pt-BR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6" name="Retângulo de cantos arredondados 85"/>
          <p:cNvSpPr/>
          <p:nvPr/>
        </p:nvSpPr>
        <p:spPr>
          <a:xfrm>
            <a:off x="7000892" y="4357694"/>
            <a:ext cx="1857388" cy="1428760"/>
          </a:xfrm>
          <a:prstGeom prst="roundRect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ts val="3500"/>
              </a:lnSpc>
            </a:pPr>
            <a:r>
              <a:rPr lang="pt-B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Aluno na </a:t>
            </a:r>
            <a:r>
              <a:rPr lang="pt-BR" sz="3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Univer-sidade</a:t>
            </a:r>
            <a:endParaRPr lang="pt-BR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87" name="Conector de seta reta 86"/>
          <p:cNvCxnSpPr>
            <a:stCxn id="83" idx="3"/>
            <a:endCxn id="85" idx="1"/>
          </p:cNvCxnSpPr>
          <p:nvPr/>
        </p:nvCxnSpPr>
        <p:spPr>
          <a:xfrm>
            <a:off x="4286248" y="5072074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8" name="Conector de seta reta 87"/>
          <p:cNvCxnSpPr>
            <a:stCxn id="85" idx="3"/>
            <a:endCxn id="86" idx="1"/>
          </p:cNvCxnSpPr>
          <p:nvPr/>
        </p:nvCxnSpPr>
        <p:spPr>
          <a:xfrm>
            <a:off x="6754106" y="5072074"/>
            <a:ext cx="24678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25677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Autofit/>
          </a:bodyPr>
          <a:lstStyle/>
          <a:p>
            <a:r>
              <a:rPr lang="pt-BR" dirty="0">
                <a:cs typeface="Arial" pitchFamily="34" charset="0"/>
              </a:rPr>
              <a:t>MAPA DE PRODUTOS </a:t>
            </a:r>
            <a:r>
              <a:rPr lang="pt-BR" dirty="0" smtClean="0">
                <a:cs typeface="Arial" pitchFamily="34" charset="0"/>
              </a:rPr>
              <a:t>- 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UENP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14282" y="1142984"/>
            <a:ext cx="7143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rial" pitchFamily="34" charset="0"/>
              </a:rPr>
              <a:t>Processo Rotas - Insumos</a:t>
            </a:r>
            <a:endParaRPr lang="pt-B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214314" y="1928802"/>
          <a:ext cx="2714612" cy="185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12"/>
              </a:tblGrid>
              <a:tr h="287447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Município</a:t>
                      </a:r>
                      <a:endParaRPr lang="pt-BR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00" marR="36000" marT="36000" marB="36000"/>
                </a:tc>
              </a:tr>
              <a:tr h="784123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Observações das legislações Federal e Estadual</a:t>
                      </a:r>
                      <a:endParaRPr lang="pt-BR" sz="2800" dirty="0"/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214314" y="4294672"/>
          <a:ext cx="2714612" cy="227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12"/>
              </a:tblGrid>
              <a:tr h="705964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Sociedade /</a:t>
                      </a:r>
                    </a:p>
                    <a:p>
                      <a:pPr algn="ctr"/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PAF </a:t>
                      </a:r>
                      <a:r>
                        <a:rPr lang="pt-BR" sz="28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 Social</a:t>
                      </a:r>
                      <a:endParaRPr lang="pt-BR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00" marR="36000" marT="36000" marB="36000"/>
                </a:tc>
              </a:tr>
              <a:tr h="784123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Observações das legislações Federal e Estadual</a:t>
                      </a:r>
                      <a:endParaRPr lang="pt-BR" sz="2800" dirty="0"/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3214710" y="1928802"/>
          <a:ext cx="2714612" cy="185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12"/>
              </a:tblGrid>
              <a:tr h="287447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Município</a:t>
                      </a:r>
                      <a:endParaRPr lang="pt-BR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00" marR="36000" marT="36000" marB="36000"/>
                </a:tc>
              </a:tr>
              <a:tr h="784123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Desenvolvimento Institucional (RH, Capacitação)</a:t>
                      </a:r>
                      <a:endParaRPr lang="pt-BR" sz="2800" dirty="0"/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6215074" y="4286256"/>
          <a:ext cx="2714612" cy="142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12"/>
              </a:tblGrid>
              <a:tr h="224652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Governo Federal</a:t>
                      </a:r>
                      <a:endParaRPr lang="pt-BR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00" marR="36000" marT="36000" marB="36000"/>
                </a:tc>
              </a:tr>
              <a:tr h="632604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Código de Trânsito</a:t>
                      </a:r>
                      <a:r>
                        <a:rPr lang="pt-BR" sz="2800" baseline="0" dirty="0" smtClean="0"/>
                        <a:t> Brasileiro</a:t>
                      </a:r>
                      <a:endParaRPr lang="pt-BR" sz="2800" dirty="0"/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6215106" y="1928802"/>
          <a:ext cx="2714612" cy="180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12"/>
              </a:tblGrid>
              <a:tr h="287447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Município</a:t>
                      </a:r>
                      <a:endParaRPr lang="pt-BR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0" marR="0" marT="36000" marB="36000"/>
                </a:tc>
              </a:tr>
              <a:tr h="784123">
                <a:tc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Legislação</a:t>
                      </a:r>
                      <a:r>
                        <a:rPr lang="pt-BR" sz="2700" baseline="0" dirty="0" smtClean="0"/>
                        <a:t> - Lei 9.503/97 </a:t>
                      </a:r>
                      <a:r>
                        <a:rPr lang="pt-BR" sz="2700" baseline="0" dirty="0" err="1" smtClean="0"/>
                        <a:t>Requisi-tos</a:t>
                      </a:r>
                      <a:r>
                        <a:rPr lang="pt-BR" sz="2700" baseline="0" dirty="0" smtClean="0"/>
                        <a:t> para Motoristas</a:t>
                      </a:r>
                      <a:endParaRPr lang="pt-BR" sz="2700" dirty="0"/>
                    </a:p>
                  </a:txBody>
                  <a:tcPr marL="0" marR="0" marT="36000" marB="36000"/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3214678" y="4286256"/>
          <a:ext cx="2714612" cy="185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12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Município</a:t>
                      </a:r>
                      <a:endParaRPr lang="pt-BR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00" marR="36000" marT="36000" marB="36000"/>
                </a:tc>
              </a:tr>
              <a:tr h="260945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Cálculo da depreciação dos veículos</a:t>
                      </a:r>
                      <a:endParaRPr lang="pt-BR" sz="2800" dirty="0"/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6061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Autofit/>
          </a:bodyPr>
          <a:lstStyle/>
          <a:p>
            <a:r>
              <a:rPr lang="pt-BR" dirty="0">
                <a:cs typeface="Arial" pitchFamily="34" charset="0"/>
              </a:rPr>
              <a:t>MAPA DE PRODUTOS </a:t>
            </a:r>
            <a:r>
              <a:rPr lang="pt-BR" dirty="0" smtClean="0">
                <a:cs typeface="Arial" pitchFamily="34" charset="0"/>
              </a:rPr>
              <a:t>- 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UENP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14282" y="1142984"/>
            <a:ext cx="89297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rial" pitchFamily="34" charset="0"/>
              </a:rPr>
              <a:t>Processo Rotas - Produtos Intermediários</a:t>
            </a:r>
            <a:endParaRPr lang="pt-B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285720" y="1928802"/>
          <a:ext cx="4143404" cy="142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3404"/>
              </a:tblGrid>
              <a:tr h="287447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Município / Terceirizados</a:t>
                      </a:r>
                      <a:endParaRPr lang="pt-BR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00" marR="36000" marT="36000" marB="36000"/>
                </a:tc>
              </a:tr>
              <a:tr h="784123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Itens de segurança, </a:t>
                      </a:r>
                      <a:r>
                        <a:rPr lang="pt-BR" sz="2800" dirty="0" err="1" smtClean="0"/>
                        <a:t>sina-lização</a:t>
                      </a:r>
                      <a:r>
                        <a:rPr lang="pt-BR" sz="2800" dirty="0" smtClean="0"/>
                        <a:t> e renovação da frota</a:t>
                      </a:r>
                      <a:endParaRPr lang="pt-BR" sz="2800" dirty="0"/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4786314" y="1928802"/>
          <a:ext cx="3714776" cy="142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4776"/>
              </a:tblGrid>
              <a:tr h="287447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Município</a:t>
                      </a:r>
                      <a:endParaRPr lang="pt-BR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00" marR="36000" marT="36000" marB="36000"/>
                </a:tc>
              </a:tr>
              <a:tr h="784123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Promoção de cursos especializados para o RH</a:t>
                      </a:r>
                      <a:endParaRPr lang="pt-BR" sz="2800" dirty="0"/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sp>
        <p:nvSpPr>
          <p:cNvPr id="12" name="Retângulo 11"/>
          <p:cNvSpPr/>
          <p:nvPr/>
        </p:nvSpPr>
        <p:spPr>
          <a:xfrm>
            <a:off x="214282" y="3500438"/>
            <a:ext cx="89297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rial" pitchFamily="34" charset="0"/>
              </a:rPr>
              <a:t>Processo Rotas - Produtos Finais</a:t>
            </a:r>
            <a:endParaRPr lang="pt-B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3" name="Tabela 12"/>
          <p:cNvGraphicFramePr>
            <a:graphicFrameLocks noGrp="1"/>
          </p:cNvGraphicFramePr>
          <p:nvPr/>
        </p:nvGraphicFramePr>
        <p:xfrm>
          <a:off x="285720" y="4286256"/>
          <a:ext cx="4143404" cy="142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3404"/>
              </a:tblGrid>
              <a:tr h="287447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Município / Terceirizados</a:t>
                      </a:r>
                      <a:endParaRPr lang="pt-BR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00" marR="36000" marT="36000" marB="36000"/>
                </a:tc>
              </a:tr>
              <a:tr h="784123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Adequação dos veículos às normas legais</a:t>
                      </a:r>
                      <a:endParaRPr lang="pt-BR" sz="2800" dirty="0"/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/>
        </p:nvGraphicFramePr>
        <p:xfrm>
          <a:off x="4786314" y="4286256"/>
          <a:ext cx="3714776" cy="142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4776"/>
              </a:tblGrid>
              <a:tr h="287447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Município</a:t>
                      </a:r>
                      <a:endParaRPr lang="pt-BR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00" marR="36000" marT="36000" marB="36000"/>
                </a:tc>
              </a:tr>
              <a:tr h="784123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Recursos Humanos capacitados</a:t>
                      </a:r>
                      <a:endParaRPr lang="pt-BR" sz="2800" dirty="0"/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6061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Autofit/>
          </a:bodyPr>
          <a:lstStyle/>
          <a:p>
            <a:r>
              <a:rPr lang="pt-BR" dirty="0">
                <a:cs typeface="Arial" pitchFamily="34" charset="0"/>
              </a:rPr>
              <a:t>MAPA DE PRODUTOS </a:t>
            </a:r>
            <a:r>
              <a:rPr lang="pt-BR" dirty="0" smtClean="0">
                <a:cs typeface="Arial" pitchFamily="34" charset="0"/>
              </a:rPr>
              <a:t>- 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UENP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14282" y="1142984"/>
            <a:ext cx="89297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rial" pitchFamily="34" charset="0"/>
              </a:rPr>
              <a:t>Processo Rotas - Resultados</a:t>
            </a:r>
            <a:endParaRPr lang="pt-B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214314" y="2500308"/>
          <a:ext cx="2714612" cy="2571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12"/>
              </a:tblGrid>
              <a:tr h="2571768"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Qualidade na prestação</a:t>
                      </a:r>
                      <a:r>
                        <a:rPr lang="pt-BR" sz="36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de serviços</a:t>
                      </a:r>
                      <a:endParaRPr lang="pt-BR" sz="3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3214710" y="2500308"/>
          <a:ext cx="2714612" cy="2571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12"/>
              </a:tblGrid>
              <a:tr h="2571768"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Segurança no transporte escolar</a:t>
                      </a:r>
                      <a:endParaRPr lang="pt-BR" sz="3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graphicFrame>
        <p:nvGraphicFramePr>
          <p:cNvPr id="15" name="Tabela 14"/>
          <p:cNvGraphicFramePr>
            <a:graphicFrameLocks noGrp="1"/>
          </p:cNvGraphicFramePr>
          <p:nvPr/>
        </p:nvGraphicFramePr>
        <p:xfrm>
          <a:off x="6215106" y="2500306"/>
          <a:ext cx="2714612" cy="2571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12"/>
              </a:tblGrid>
              <a:tr h="2571769">
                <a:tc>
                  <a:txBody>
                    <a:bodyPr/>
                    <a:lstStyle/>
                    <a:p>
                      <a:pPr algn="ctr"/>
                      <a:r>
                        <a:rPr lang="pt-BR" sz="3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Efetividade do serviço de transporte escolar</a:t>
                      </a:r>
                      <a:endParaRPr lang="pt-BR" sz="3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6061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6000" dirty="0" smtClean="0">
                <a:cs typeface="Arial" pitchFamily="34" charset="0"/>
              </a:rPr>
              <a:t>4. ANÁLISE SWOT</a:t>
            </a:r>
            <a:endParaRPr lang="pt-BR" sz="6000" dirty="0"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tx1"/>
                </a:solidFill>
                <a:cs typeface="Arial" pitchFamily="34" charset="0"/>
              </a:rPr>
              <a:t>Atividade Proposta</a:t>
            </a:r>
            <a:endParaRPr lang="pt-BR" sz="4000" dirty="0">
              <a:solidFill>
                <a:schemeClr val="tx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441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4. ANÁLISE SWOT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285860"/>
            <a:ext cx="8929718" cy="4785395"/>
          </a:xfrm>
        </p:spPr>
        <p:txBody>
          <a:bodyPr>
            <a:noAutofit/>
          </a:bodyPr>
          <a:lstStyle/>
          <a:p>
            <a:pPr>
              <a:lnSpc>
                <a:spcPts val="4300"/>
              </a:lnSpc>
              <a:spcBef>
                <a:spcPts val="600"/>
              </a:spcBef>
            </a:pPr>
            <a:r>
              <a:rPr lang="pt-BR" dirty="0" smtClean="0">
                <a:cs typeface="Arial" pitchFamily="34" charset="0"/>
              </a:rPr>
              <a:t>O mapeamento realizado mostra a </a:t>
            </a:r>
            <a:r>
              <a:rPr lang="pt-BR" dirty="0" err="1" smtClean="0">
                <a:cs typeface="Arial" pitchFamily="34" charset="0"/>
              </a:rPr>
              <a:t>estrutu-ra</a:t>
            </a:r>
            <a:r>
              <a:rPr lang="pt-BR" dirty="0" smtClean="0">
                <a:cs typeface="Arial" pitchFamily="34" charset="0"/>
              </a:rPr>
              <a:t> e o fluxo de funcionamento do processo.</a:t>
            </a:r>
          </a:p>
          <a:p>
            <a:pPr>
              <a:lnSpc>
                <a:spcPts val="4300"/>
              </a:lnSpc>
              <a:spcBef>
                <a:spcPts val="600"/>
              </a:spcBef>
            </a:pPr>
            <a:r>
              <a:rPr lang="pt-BR" dirty="0" smtClean="0">
                <a:cs typeface="Arial" pitchFamily="34" charset="0"/>
              </a:rPr>
              <a:t>A equipe interpretou e sistematizou as informações recebidas.</a:t>
            </a:r>
          </a:p>
          <a:p>
            <a:pPr>
              <a:lnSpc>
                <a:spcPts val="4300"/>
              </a:lnSpc>
              <a:spcBef>
                <a:spcPts val="600"/>
              </a:spcBef>
            </a:pPr>
            <a:r>
              <a:rPr lang="pt-BR" dirty="0" smtClean="0">
                <a:cs typeface="Arial" pitchFamily="34" charset="0"/>
              </a:rPr>
              <a:t>Formou-se uma matriz por ambiente (externo ou externo) e por qualificação (positivo ou negativo), compondo ameaças e oportunidades, forças e fraquezas.</a:t>
            </a:r>
          </a:p>
          <a:p>
            <a:pPr>
              <a:lnSpc>
                <a:spcPts val="4300"/>
              </a:lnSpc>
              <a:spcBef>
                <a:spcPts val="600"/>
              </a:spcBef>
            </a:pPr>
            <a:endParaRPr lang="pt-BR" dirty="0" smtClean="0"/>
          </a:p>
          <a:p>
            <a:pPr>
              <a:lnSpc>
                <a:spcPts val="4300"/>
              </a:lnSpc>
              <a:spcBef>
                <a:spcPts val="600"/>
              </a:spcBef>
            </a:pP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65588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4.1 ANÁLISE SWOT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2092" y="1285860"/>
            <a:ext cx="8871940" cy="47525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rial" pitchFamily="34" charset="0"/>
              </a:rPr>
              <a:t>Considerações</a:t>
            </a:r>
            <a:endParaRPr lang="pt-B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dirty="0" smtClean="0">
                <a:cs typeface="Arial" pitchFamily="34" charset="0"/>
              </a:rPr>
              <a:t>AMEAÇAS E OPORTUNIDADES: Não são diretamente controláveis. São apenas monitoradas. Não podem ser implementadas ou priorizadas. Apenas apontam tendências e cenários.</a:t>
            </a:r>
          </a:p>
        </p:txBody>
      </p:sp>
    </p:spTree>
    <p:extLst>
      <p:ext uri="{BB962C8B-B14F-4D97-AF65-F5344CB8AC3E}">
        <p14:creationId xmlns="" xmlns:p14="http://schemas.microsoft.com/office/powerpoint/2010/main" val="33791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412777"/>
            <a:ext cx="9144000" cy="1728191"/>
          </a:xfrm>
        </p:spPr>
        <p:txBody>
          <a:bodyPr>
            <a:noAutofit/>
          </a:bodyPr>
          <a:lstStyle/>
          <a:p>
            <a:r>
              <a:rPr lang="pt-BR" sz="6000" dirty="0" smtClean="0">
                <a:cs typeface="Arial" pitchFamily="34" charset="0"/>
              </a:rPr>
              <a:t>1. BRAINSTORMING E ANÁLISE STAKEHOLDERS</a:t>
            </a:r>
            <a:endParaRPr lang="pt-BR" sz="6000" dirty="0"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3284984"/>
            <a:ext cx="7704856" cy="2353816"/>
          </a:xfrm>
        </p:spPr>
        <p:txBody>
          <a:bodyPr>
            <a:noAutofit/>
          </a:bodyPr>
          <a:lstStyle/>
          <a:p>
            <a:r>
              <a:rPr lang="pt-BR" sz="4000" dirty="0" smtClean="0">
                <a:solidFill>
                  <a:schemeClr val="tx1"/>
                </a:solidFill>
                <a:cs typeface="Arial" pitchFamily="34" charset="0"/>
              </a:rPr>
              <a:t>Atividade Proposta</a:t>
            </a:r>
            <a:endParaRPr lang="pt-BR" sz="4000" dirty="0">
              <a:solidFill>
                <a:schemeClr val="tx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2507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4.1 ANÁLISE SWOT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52" y="1285860"/>
            <a:ext cx="8858280" cy="46805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Considerações</a:t>
            </a:r>
          </a:p>
          <a:p>
            <a:r>
              <a:rPr lang="pt-BR" dirty="0" smtClean="0">
                <a:cs typeface="Arial" pitchFamily="34" charset="0"/>
              </a:rPr>
              <a:t>FORÇAS E FRAQUEZAS: </a:t>
            </a:r>
            <a:r>
              <a:rPr lang="pt-BR" dirty="0">
                <a:cs typeface="Arial" pitchFamily="34" charset="0"/>
              </a:rPr>
              <a:t>É importante compreender que os pontos fortes e fracos constituem variáveis </a:t>
            </a:r>
            <a:r>
              <a:rPr lang="pt-BR" dirty="0" smtClean="0">
                <a:cs typeface="Arial" pitchFamily="34" charset="0"/>
              </a:rPr>
              <a:t>diretamente controláveis </a:t>
            </a:r>
            <a:r>
              <a:rPr lang="pt-BR" dirty="0">
                <a:cs typeface="Arial" pitchFamily="34" charset="0"/>
              </a:rPr>
              <a:t>pelo </a:t>
            </a:r>
            <a:r>
              <a:rPr lang="pt-BR" dirty="0" smtClean="0">
                <a:cs typeface="Arial" pitchFamily="34" charset="0"/>
              </a:rPr>
              <a:t>gestor, </a:t>
            </a:r>
            <a:r>
              <a:rPr lang="pt-BR" dirty="0">
                <a:cs typeface="Arial" pitchFamily="34" charset="0"/>
              </a:rPr>
              <a:t>uma vez que são resultados das estratégias adotadas. </a:t>
            </a:r>
            <a:r>
              <a:rPr lang="pt-BR" dirty="0" smtClean="0">
                <a:cs typeface="Arial" pitchFamily="34" charset="0"/>
              </a:rPr>
              <a:t>.</a:t>
            </a:r>
            <a:endParaRPr lang="pt-BR" dirty="0"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6429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6000" dirty="0" smtClean="0">
                <a:cs typeface="Arial" pitchFamily="34" charset="0"/>
              </a:rPr>
              <a:t>4. ANÁLISE SWOT</a:t>
            </a:r>
            <a:endParaRPr lang="pt-BR" sz="6000" dirty="0"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3429000"/>
            <a:ext cx="9144000" cy="1752600"/>
          </a:xfrm>
        </p:spPr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tx1"/>
                </a:solidFill>
                <a:cs typeface="Arial" pitchFamily="34" charset="0"/>
              </a:rPr>
              <a:t>Atividades Apresentadas pelas Equipes</a:t>
            </a:r>
            <a:endParaRPr lang="pt-BR" sz="4000" dirty="0">
              <a:solidFill>
                <a:schemeClr val="tx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610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4. ANÁLISE SWOT – FECILCAM</a:t>
            </a:r>
            <a:endParaRPr lang="pt-BR" dirty="0">
              <a:cs typeface="Arial" pitchFamily="34" charset="0"/>
            </a:endParaRP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528268009"/>
              </p:ext>
            </p:extLst>
          </p:nvPr>
        </p:nvGraphicFramePr>
        <p:xfrm>
          <a:off x="179512" y="1558948"/>
          <a:ext cx="8784976" cy="5227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9612"/>
                <a:gridCol w="4535364"/>
              </a:tblGrid>
              <a:tr h="392775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FORÇAS</a:t>
                      </a:r>
                      <a:endParaRPr lang="pt-BR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OPORTUNIDADES</a:t>
                      </a:r>
                      <a:endParaRPr lang="pt-BR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>
                    <a:solidFill>
                      <a:schemeClr val="accent1"/>
                    </a:solidFill>
                  </a:tcPr>
                </a:tc>
              </a:tr>
              <a:tr h="627670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Cadastro</a:t>
                      </a: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 de Alunos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Metodologia PR Transporte Escolar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348491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Frota Própria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Frota Terceirizada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627670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Motorista Concursado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Software de Transporte Escolar</a:t>
                      </a: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 SEDU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906848">
                <a:tc>
                  <a:txBody>
                    <a:bodyPr/>
                    <a:lstStyle/>
                    <a:p>
                      <a:pPr marL="0" indent="0">
                        <a:lnSpc>
                          <a:spcPts val="2800"/>
                        </a:lnSpc>
                        <a:buFontTx/>
                        <a:buNone/>
                      </a:pP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Assistência ao Transp. no Ensino Superior </a:t>
                      </a:r>
                      <a:r>
                        <a:rPr lang="pt-BR" sz="28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(Quem presta assistência?)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906848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Carteira</a:t>
                      </a: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 de Identificação </a:t>
                      </a:r>
                      <a:r>
                        <a:rPr lang="pt-BR" sz="2800" baseline="0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(De quem? Ônibus? Alunos? Motoristas?)</a:t>
                      </a:r>
                      <a:endParaRPr lang="pt-BR" sz="2800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348491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Manutenção dos Ônibus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214282" y="883491"/>
            <a:ext cx="228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4000" b="1" dirty="0" err="1" smtClean="0">
                <a:ea typeface="+mj-ea"/>
                <a:cs typeface="Arial" pitchFamily="34" charset="0"/>
              </a:rPr>
              <a:t>Goioerê</a:t>
            </a:r>
            <a:endParaRPr lang="pt-BR" sz="4000" dirty="0"/>
          </a:p>
        </p:txBody>
      </p:sp>
    </p:spTree>
    <p:extLst>
      <p:ext uri="{BB962C8B-B14F-4D97-AF65-F5344CB8AC3E}">
        <p14:creationId xmlns="" xmlns:p14="http://schemas.microsoft.com/office/powerpoint/2010/main" val="132434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60936891"/>
              </p:ext>
            </p:extLst>
          </p:nvPr>
        </p:nvGraphicFramePr>
        <p:xfrm>
          <a:off x="256692" y="1675796"/>
          <a:ext cx="8635788" cy="4104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4142"/>
                <a:gridCol w="4381646"/>
              </a:tblGrid>
              <a:tr h="32211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2800" b="1" kern="120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FRAQUEZAS</a:t>
                      </a:r>
                      <a:endParaRPr lang="pt-BR" sz="2800" b="1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2800" b="1" kern="120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AMEAÇAS</a:t>
                      </a:r>
                      <a:endParaRPr lang="pt-BR" sz="2800" b="1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941080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Rotas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Caronas </a:t>
                      </a:r>
                      <a:r>
                        <a:rPr lang="pt-BR" sz="28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</a:t>
                      </a:r>
                      <a:r>
                        <a:rPr lang="pt-BR" sz="28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A ameaça pode ser a pressão por carona, mas o uso da carona é problema interno)</a:t>
                      </a:r>
                      <a:endParaRPr lang="pt-BR" sz="28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277903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Superlotação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Condições das Estradas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277903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Condições dos Ônibus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Condições Climáticas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720021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Capacitação dos Motoristas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Dimensões Territoriais </a:t>
                      </a:r>
                      <a:r>
                        <a:rPr lang="pt-BR" sz="28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(A extensão ou distância das rotas a serem</a:t>
                      </a:r>
                      <a:r>
                        <a:rPr lang="pt-BR" sz="28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atendidas)</a:t>
                      </a:r>
                      <a:endParaRPr lang="pt-BR" sz="28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4. ANÁLISE SWOT – FECILCAM</a:t>
            </a:r>
            <a:endParaRPr lang="pt-BR" dirty="0">
              <a:cs typeface="Arial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214282" y="883491"/>
            <a:ext cx="228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4000" b="1" dirty="0" err="1" smtClean="0">
                <a:ea typeface="+mj-ea"/>
                <a:cs typeface="Arial" pitchFamily="34" charset="0"/>
              </a:rPr>
              <a:t>Goioerê</a:t>
            </a:r>
            <a:endParaRPr lang="pt-BR" sz="4000" dirty="0"/>
          </a:p>
        </p:txBody>
      </p:sp>
      <p:sp>
        <p:nvSpPr>
          <p:cNvPr id="12" name="Seta para a esquerda 11"/>
          <p:cNvSpPr/>
          <p:nvPr/>
        </p:nvSpPr>
        <p:spPr>
          <a:xfrm>
            <a:off x="3714744" y="2714620"/>
            <a:ext cx="785818" cy="428628"/>
          </a:xfrm>
          <a:prstGeom prst="left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36127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60936891"/>
              </p:ext>
            </p:extLst>
          </p:nvPr>
        </p:nvGraphicFramePr>
        <p:xfrm>
          <a:off x="256692" y="1675796"/>
          <a:ext cx="8635788" cy="354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4142"/>
                <a:gridCol w="4381646"/>
              </a:tblGrid>
              <a:tr h="49991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2800" b="1" kern="120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FRAQUEZAS</a:t>
                      </a:r>
                      <a:endParaRPr lang="pt-BR" sz="2800" b="1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2800" b="1" kern="120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AMEAÇAS</a:t>
                      </a:r>
                      <a:endParaRPr lang="pt-BR" sz="2800" b="1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632348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Licitação </a:t>
                      </a:r>
                      <a:r>
                        <a:rPr lang="pt-BR" sz="28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(Processo Licitatório. Qual o problema? Por que</a:t>
                      </a:r>
                      <a:r>
                        <a:rPr lang="pt-BR" sz="28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é uma fraqueza?)</a:t>
                      </a:r>
                      <a:endParaRPr lang="pt-BR" sz="28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Desistência</a:t>
                      </a: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 dos Alunos </a:t>
                      </a:r>
                      <a:r>
                        <a:rPr lang="pt-BR" sz="28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(Evasão escolar ou desistência do transporte?)</a:t>
                      </a:r>
                      <a:endParaRPr lang="pt-BR" sz="28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632348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Controle da</a:t>
                      </a: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 distância percorrida</a:t>
                      </a:r>
                      <a:r>
                        <a:rPr lang="pt-BR" sz="28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(Pode ser unificado com controle das rotas)</a:t>
                      </a:r>
                      <a:endParaRPr lang="pt-BR" sz="28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Burocracia para captar recursos</a:t>
                      </a:r>
                      <a:r>
                        <a:rPr lang="pt-BR" sz="28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(De terceiros? Do Estado?</a:t>
                      </a:r>
                      <a:r>
                        <a:rPr lang="pt-BR" sz="28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Da União)</a:t>
                      </a:r>
                      <a:endParaRPr lang="pt-BR" sz="28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eta em curva para a esquerda 5"/>
          <p:cNvSpPr/>
          <p:nvPr/>
        </p:nvSpPr>
        <p:spPr>
          <a:xfrm>
            <a:off x="7858148" y="4643446"/>
            <a:ext cx="642942" cy="1143008"/>
          </a:xfrm>
          <a:prstGeom prst="curvedLeft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4. ANÁLISE SWOT – FECILCAM</a:t>
            </a:r>
            <a:endParaRPr lang="pt-BR" dirty="0">
              <a:cs typeface="Arial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214282" y="883491"/>
            <a:ext cx="228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4000" b="1" dirty="0" err="1" smtClean="0">
                <a:ea typeface="+mj-ea"/>
                <a:cs typeface="Arial" pitchFamily="34" charset="0"/>
              </a:rPr>
              <a:t>Goioerê</a:t>
            </a:r>
            <a:endParaRPr lang="pt-BR" sz="4000" dirty="0"/>
          </a:p>
        </p:txBody>
      </p:sp>
      <p:sp>
        <p:nvSpPr>
          <p:cNvPr id="7" name="Retângulo 6"/>
          <p:cNvSpPr/>
          <p:nvPr/>
        </p:nvSpPr>
        <p:spPr>
          <a:xfrm>
            <a:off x="6929454" y="4929198"/>
            <a:ext cx="80021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...</a:t>
            </a:r>
            <a:endParaRPr lang="pt-B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6127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60936891"/>
              </p:ext>
            </p:extLst>
          </p:nvPr>
        </p:nvGraphicFramePr>
        <p:xfrm>
          <a:off x="256692" y="1675796"/>
          <a:ext cx="8635788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4142"/>
                <a:gridCol w="4381646"/>
              </a:tblGrid>
              <a:tr h="49991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2800" b="1" kern="120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FRAQUEZAS</a:t>
                      </a:r>
                      <a:endParaRPr lang="pt-BR" sz="2800" b="1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2800" b="1" kern="120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AMEAÇAS</a:t>
                      </a:r>
                      <a:endParaRPr lang="pt-BR" sz="2800" b="1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632348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Controle para efetuar pagamentos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Valor dos repasses</a:t>
                      </a: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 do Estado e União </a:t>
                      </a:r>
                      <a:r>
                        <a:rPr lang="pt-BR" sz="28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(Redução ou não repasse)</a:t>
                      </a:r>
                      <a:endParaRPr lang="pt-BR" sz="28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632348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Condições dos pontos </a:t>
                      </a:r>
                      <a:r>
                        <a:rPr lang="pt-BR" sz="28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(De ônibus. Precariedade?)</a:t>
                      </a:r>
                      <a:endParaRPr lang="pt-BR" sz="28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Utilização dos ônibus</a:t>
                      </a: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 para outros fins</a:t>
                      </a:r>
                      <a:r>
                        <a:rPr lang="pt-BR" sz="28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(Verificar a relação com as caronas)</a:t>
                      </a:r>
                      <a:endParaRPr lang="pt-BR" sz="28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4. ANÁLISE SWOT – FECILCAM</a:t>
            </a:r>
            <a:endParaRPr lang="pt-BR" dirty="0">
              <a:cs typeface="Arial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214282" y="883491"/>
            <a:ext cx="228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4000" b="1" dirty="0" err="1" smtClean="0">
                <a:ea typeface="+mj-ea"/>
                <a:cs typeface="Arial" pitchFamily="34" charset="0"/>
              </a:rPr>
              <a:t>Goioerê</a:t>
            </a:r>
            <a:endParaRPr lang="pt-BR" sz="4000" dirty="0"/>
          </a:p>
        </p:txBody>
      </p:sp>
      <p:sp>
        <p:nvSpPr>
          <p:cNvPr id="7" name="Seta em curva para a esquerda 6"/>
          <p:cNvSpPr/>
          <p:nvPr/>
        </p:nvSpPr>
        <p:spPr>
          <a:xfrm>
            <a:off x="8358214" y="1857364"/>
            <a:ext cx="642942" cy="1143008"/>
          </a:xfrm>
          <a:prstGeom prst="curvedLeft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6127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08270482"/>
              </p:ext>
            </p:extLst>
          </p:nvPr>
        </p:nvGraphicFramePr>
        <p:xfrm>
          <a:off x="251520" y="1745457"/>
          <a:ext cx="8640960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352828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FORÇAS</a:t>
                      </a:r>
                      <a:endParaRPr lang="pt-BR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OPORTUNIDADES</a:t>
                      </a:r>
                      <a:endParaRPr lang="pt-BR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711328">
                <a:tc>
                  <a:txBody>
                    <a:bodyPr/>
                    <a:lstStyle/>
                    <a:p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Atendimento</a:t>
                      </a: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 de 100% de demanda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Associações de estudantes do ensino superior</a:t>
                      </a:r>
                      <a:r>
                        <a:rPr lang="pt-BR" sz="28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(De que forma?)</a:t>
                      </a:r>
                      <a:endParaRPr lang="pt-BR" sz="28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352828">
                <a:tc>
                  <a:txBody>
                    <a:bodyPr/>
                    <a:lstStyle/>
                    <a:p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Frota própria</a:t>
                      </a: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 de veículos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PAF</a:t>
                      </a: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 Transporte Escolar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711328">
                <a:tc>
                  <a:txBody>
                    <a:bodyPr/>
                    <a:lstStyle/>
                    <a:p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Processo licitatório na manutenção de veículos do ensino básico</a:t>
                      </a:r>
                      <a:endParaRPr lang="pt-BR" sz="2800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Investimentos estaduais em infraestrutura</a:t>
                      </a: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, em estradas, rodovias, veículos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4. ANÁLISE SWOT – UENP</a:t>
            </a:r>
            <a:endParaRPr lang="pt-BR" dirty="0">
              <a:cs typeface="Arial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214282" y="883491"/>
            <a:ext cx="50720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 smtClean="0">
                <a:ea typeface="+mj-ea"/>
                <a:cs typeface="Arial" pitchFamily="34" charset="0"/>
              </a:rPr>
              <a:t>Barra do Jacaré</a:t>
            </a:r>
            <a:endParaRPr lang="pt-BR" sz="4000" dirty="0"/>
          </a:p>
        </p:txBody>
      </p:sp>
      <p:sp>
        <p:nvSpPr>
          <p:cNvPr id="10" name="Seta em curva para a esquerda 9"/>
          <p:cNvSpPr/>
          <p:nvPr/>
        </p:nvSpPr>
        <p:spPr>
          <a:xfrm>
            <a:off x="3857620" y="5143512"/>
            <a:ext cx="642942" cy="1143008"/>
          </a:xfrm>
          <a:prstGeom prst="curvedLeft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2928926" y="5429264"/>
            <a:ext cx="80021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...</a:t>
            </a:r>
            <a:endParaRPr lang="pt-B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5557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08270482"/>
              </p:ext>
            </p:extLst>
          </p:nvPr>
        </p:nvGraphicFramePr>
        <p:xfrm>
          <a:off x="251520" y="1745457"/>
          <a:ext cx="8640960" cy="4916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499593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FORÇAS</a:t>
                      </a:r>
                      <a:endParaRPr lang="pt-BR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OPORTUNIDADES</a:t>
                      </a:r>
                      <a:endParaRPr lang="pt-BR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1635865">
                <a:tc>
                  <a:txBody>
                    <a:bodyPr/>
                    <a:lstStyle/>
                    <a:p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Recursos livres utilizados para ensino superior</a:t>
                      </a:r>
                      <a:r>
                        <a:rPr lang="pt-BR" sz="28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(As duas</a:t>
                      </a:r>
                      <a:r>
                        <a:rPr lang="pt-BR" sz="28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formas são forças?)</a:t>
                      </a:r>
                      <a:endParaRPr lang="pt-BR" sz="28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Recursos do PNATE</a:t>
                      </a:r>
                      <a:r>
                        <a:rPr lang="pt-BR" sz="28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(Para superior? Para básico?)</a:t>
                      </a:r>
                      <a:endParaRPr lang="pt-BR" sz="28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16358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Motoristas são funcionários efetivos</a:t>
                      </a:r>
                    </a:p>
                    <a:p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Oferta de curso de capacitação de</a:t>
                      </a: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 gestores pela SEED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1126931">
                <a:tc>
                  <a:txBody>
                    <a:bodyPr/>
                    <a:lstStyle/>
                    <a:p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Todos os transportadores são assegurados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4. ANÁLISE SWOT – UENP</a:t>
            </a:r>
            <a:endParaRPr lang="pt-BR" dirty="0">
              <a:cs typeface="Arial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214282" y="883491"/>
            <a:ext cx="50720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 smtClean="0">
                <a:ea typeface="+mj-ea"/>
                <a:cs typeface="Arial" pitchFamily="34" charset="0"/>
              </a:rPr>
              <a:t>Barra do Jacaré</a:t>
            </a:r>
            <a:endParaRPr lang="pt-BR" sz="4000" dirty="0"/>
          </a:p>
        </p:txBody>
      </p:sp>
      <p:sp>
        <p:nvSpPr>
          <p:cNvPr id="6" name="Seta em curva para a esquerda 5"/>
          <p:cNvSpPr/>
          <p:nvPr/>
        </p:nvSpPr>
        <p:spPr>
          <a:xfrm>
            <a:off x="4071934" y="1571612"/>
            <a:ext cx="642942" cy="1143008"/>
          </a:xfrm>
          <a:prstGeom prst="curvedLeft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5557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16118125"/>
              </p:ext>
            </p:extLst>
          </p:nvPr>
        </p:nvGraphicFramePr>
        <p:xfrm>
          <a:off x="179512" y="1694846"/>
          <a:ext cx="8784976" cy="4948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623244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FRAQUEZAS</a:t>
                      </a:r>
                      <a:endParaRPr lang="pt-BR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AMEAÇAS</a:t>
                      </a:r>
                      <a:endParaRPr lang="pt-BR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/>
                </a:tc>
              </a:tr>
              <a:tr h="1172107">
                <a:tc>
                  <a:txBody>
                    <a:bodyPr/>
                    <a:lstStyle/>
                    <a:p>
                      <a:pPr>
                        <a:lnSpc>
                          <a:spcPts val="29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Ausência de treinamento para os motoristas</a:t>
                      </a: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pt-BR" sz="2800" baseline="0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(Oportunidade correspondente)</a:t>
                      </a:r>
                      <a:endParaRPr lang="pt-BR" sz="2800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9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Inexistência de uma legislação unificada</a:t>
                      </a: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 para transporte escolar nacional </a:t>
                      </a:r>
                      <a:r>
                        <a:rPr lang="pt-BR" sz="2800" baseline="0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(Unir com ausência de metodologia nacional)</a:t>
                      </a:r>
                      <a:endParaRPr lang="pt-BR" sz="2800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631135">
                <a:tc>
                  <a:txBody>
                    <a:bodyPr/>
                    <a:lstStyle/>
                    <a:p>
                      <a:pPr>
                        <a:lnSpc>
                          <a:spcPts val="29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Ausência de</a:t>
                      </a: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 auxiliares nos veículos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9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Recursos escassos para financiamento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919522">
                <a:tc>
                  <a:txBody>
                    <a:bodyPr/>
                    <a:lstStyle/>
                    <a:p>
                      <a:pPr>
                        <a:lnSpc>
                          <a:spcPts val="29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Ausência de departamento de transporte escolar na estrutura</a:t>
                      </a: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 da Prefeitura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9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Transporte de trabalhadores</a:t>
                      </a: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pt-BR" sz="2800" baseline="0" dirty="0" err="1" smtClean="0">
                          <a:latin typeface="+mj-lt"/>
                          <a:cs typeface="Arial" pitchFamily="34" charset="0"/>
                        </a:rPr>
                        <a:t>caronistas</a:t>
                      </a: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 e de alunos de outros municípios </a:t>
                      </a:r>
                      <a:r>
                        <a:rPr lang="pt-BR" sz="2800" baseline="0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(Externo ou interno?)</a:t>
                      </a:r>
                      <a:endParaRPr lang="pt-BR" sz="2800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4. ANÁLISE SWOT – UENP</a:t>
            </a:r>
            <a:endParaRPr lang="pt-BR" dirty="0"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14282" y="883491"/>
            <a:ext cx="50720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 smtClean="0">
                <a:ea typeface="+mj-ea"/>
                <a:cs typeface="Arial" pitchFamily="34" charset="0"/>
              </a:rPr>
              <a:t>Barra do Jacaré</a:t>
            </a:r>
            <a:endParaRPr lang="pt-BR" sz="4000" dirty="0"/>
          </a:p>
        </p:txBody>
      </p:sp>
    </p:spTree>
    <p:extLst>
      <p:ext uri="{BB962C8B-B14F-4D97-AF65-F5344CB8AC3E}">
        <p14:creationId xmlns="" xmlns:p14="http://schemas.microsoft.com/office/powerpoint/2010/main" val="116288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16118125"/>
              </p:ext>
            </p:extLst>
          </p:nvPr>
        </p:nvGraphicFramePr>
        <p:xfrm>
          <a:off x="179512" y="1667848"/>
          <a:ext cx="8784976" cy="3475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623244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FRAQUEZAS</a:t>
                      </a:r>
                      <a:endParaRPr lang="pt-BR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AMEAÇAS</a:t>
                      </a:r>
                      <a:endParaRPr lang="pt-BR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/>
                </a:tc>
              </a:tr>
              <a:tr h="643666">
                <a:tc>
                  <a:txBody>
                    <a:bodyPr/>
                    <a:lstStyle/>
                    <a:p>
                      <a:pPr>
                        <a:lnSpc>
                          <a:spcPts val="29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Ausência de oficina</a:t>
                      </a: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 mecânica na Prefeitura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9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Más condições das estradas e rodovias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623244">
                <a:tc>
                  <a:txBody>
                    <a:bodyPr/>
                    <a:lstStyle/>
                    <a:p>
                      <a:pPr>
                        <a:lnSpc>
                          <a:spcPts val="29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Não</a:t>
                      </a: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 utilização do SIGET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9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Condições climáticas adversas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643666">
                <a:tc>
                  <a:txBody>
                    <a:bodyPr/>
                    <a:lstStyle/>
                    <a:p>
                      <a:pPr>
                        <a:lnSpc>
                          <a:spcPts val="29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Não existência do</a:t>
                      </a: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 Conselho Municipal do FUNDEB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900"/>
                        </a:lnSpc>
                      </a:pPr>
                      <a:r>
                        <a:rPr lang="pt-BR" sz="2800" dirty="0" smtClean="0">
                          <a:latin typeface="+mj-lt"/>
                          <a:cs typeface="Arial" pitchFamily="34" charset="0"/>
                        </a:rPr>
                        <a:t>Calendários escolares</a:t>
                      </a:r>
                      <a:r>
                        <a:rPr lang="pt-BR" sz="2800" baseline="0" dirty="0" smtClean="0">
                          <a:latin typeface="+mj-lt"/>
                          <a:cs typeface="Arial" pitchFamily="34" charset="0"/>
                        </a:rPr>
                        <a:t> diferentes entre rede estadual e municipal</a:t>
                      </a:r>
                      <a:endParaRPr lang="pt-BR" sz="28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4. ANÁLISE SWOT – UENP</a:t>
            </a:r>
            <a:endParaRPr lang="pt-BR" dirty="0"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14282" y="883491"/>
            <a:ext cx="50720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 smtClean="0">
                <a:ea typeface="+mj-ea"/>
                <a:cs typeface="Arial" pitchFamily="34" charset="0"/>
              </a:rPr>
              <a:t>Barra do Jacaré</a:t>
            </a:r>
            <a:endParaRPr lang="pt-BR" sz="4000" dirty="0"/>
          </a:p>
        </p:txBody>
      </p:sp>
    </p:spTree>
    <p:extLst>
      <p:ext uri="{BB962C8B-B14F-4D97-AF65-F5344CB8AC3E}">
        <p14:creationId xmlns="" xmlns:p14="http://schemas.microsoft.com/office/powerpoint/2010/main" val="116288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1. BRAINSTORMING E</a:t>
            </a:r>
            <a:br>
              <a:rPr lang="pt-BR" dirty="0" smtClean="0">
                <a:cs typeface="Arial" pitchFamily="34" charset="0"/>
              </a:rPr>
            </a:br>
            <a:r>
              <a:rPr lang="pt-BR" dirty="0" smtClean="0">
                <a:cs typeface="Arial" pitchFamily="34" charset="0"/>
              </a:rPr>
              <a:t>ANÁLISE STAKEHOLDERS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42918" y="1571612"/>
            <a:ext cx="8901082" cy="4525963"/>
          </a:xfrm>
        </p:spPr>
        <p:txBody>
          <a:bodyPr>
            <a:noAutofit/>
          </a:bodyPr>
          <a:lstStyle/>
          <a:p>
            <a:pPr>
              <a:lnSpc>
                <a:spcPts val="4200"/>
              </a:lnSpc>
              <a:spcBef>
                <a:spcPts val="0"/>
              </a:spcBef>
            </a:pPr>
            <a:r>
              <a:rPr lang="pt-BR" dirty="0" smtClean="0"/>
              <a:t>Os alunos realizaram levantamentos preliminares, em termos de legislação</a:t>
            </a: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pt-BR" dirty="0" smtClean="0"/>
              <a:t>A organização do Brainstorming poderia ser feita no formato alvo, levando em conta as ideias centrais e periféricas</a:t>
            </a: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pt-BR" dirty="0" smtClean="0"/>
              <a:t>Análise </a:t>
            </a:r>
            <a:r>
              <a:rPr lang="pt-BR" dirty="0" err="1" smtClean="0"/>
              <a:t>Stakeholders</a:t>
            </a:r>
            <a:r>
              <a:rPr lang="pt-BR" dirty="0" smtClean="0"/>
              <a:t> constitui na análise do impacto/papel de todos os envolvidos ou partes interessadas no processo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91192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Autofit/>
          </a:bodyPr>
          <a:lstStyle/>
          <a:p>
            <a:r>
              <a:rPr lang="pt-BR" sz="6000" dirty="0" smtClean="0">
                <a:cs typeface="Arial" pitchFamily="34" charset="0"/>
              </a:rPr>
              <a:t>5. DIAGRAMA DE VERIFICAÇÃO DE RISCO - DVR</a:t>
            </a:r>
            <a:endParaRPr lang="pt-BR" sz="6000" dirty="0"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4176730"/>
            <a:ext cx="6400800" cy="1752600"/>
          </a:xfrm>
        </p:spPr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tx1"/>
                </a:solidFill>
                <a:cs typeface="Arial" pitchFamily="34" charset="0"/>
              </a:rPr>
              <a:t>Atividade Proposta</a:t>
            </a:r>
            <a:endParaRPr lang="pt-BR" sz="4000" dirty="0">
              <a:solidFill>
                <a:schemeClr val="tx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8678431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5.1 DIAGRAMA DE VERIFICAÇÃO DE RISCO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1490" y="1600200"/>
            <a:ext cx="8586790" cy="4525963"/>
          </a:xfrm>
        </p:spPr>
        <p:txBody>
          <a:bodyPr>
            <a:normAutofit/>
          </a:bodyPr>
          <a:lstStyle/>
          <a:p>
            <a:r>
              <a:rPr lang="pt-BR" sz="3800" dirty="0" smtClean="0">
                <a:cs typeface="Arial" pitchFamily="34" charset="0"/>
              </a:rPr>
              <a:t>Analisar </a:t>
            </a:r>
            <a:r>
              <a:rPr lang="pt-BR" sz="3800" dirty="0">
                <a:cs typeface="Arial" pitchFamily="34" charset="0"/>
              </a:rPr>
              <a:t>a criticidade das fraquezas e ameaças levantadas na análise SWOT, considerando sua probabilidade de ocorrência, enumerando prioridades da auditoria e apontando pontos de controle e riscos associados. </a:t>
            </a:r>
          </a:p>
        </p:txBody>
      </p:sp>
    </p:spTree>
    <p:extLst>
      <p:ext uri="{BB962C8B-B14F-4D97-AF65-F5344CB8AC3E}">
        <p14:creationId xmlns="" xmlns:p14="http://schemas.microsoft.com/office/powerpoint/2010/main" val="125567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1026"/>
          <p:cNvSpPr txBox="1">
            <a:spLocks noChangeArrowheads="1"/>
          </p:cNvSpPr>
          <p:nvPr/>
        </p:nvSpPr>
        <p:spPr bwMode="auto">
          <a:xfrm>
            <a:off x="0" y="205741"/>
            <a:ext cx="9143999" cy="1508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 anchor="ctr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pt-BR" sz="46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ÁREAS DE ATENÇÃO NO DIAGRAMA DE VERIFICAÇÃO DE RISCO</a:t>
            </a:r>
            <a:endParaRPr kumimoji="1" lang="pt-BR" sz="4600" b="1" dirty="0">
              <a:solidFill>
                <a:srgbClr val="C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92163" name="Line 1027"/>
          <p:cNvSpPr>
            <a:spLocks noChangeShapeType="1"/>
          </p:cNvSpPr>
          <p:nvPr/>
        </p:nvSpPr>
        <p:spPr bwMode="auto">
          <a:xfrm>
            <a:off x="773723" y="1817688"/>
            <a:ext cx="70866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89092" name="Line 1028"/>
          <p:cNvSpPr>
            <a:spLocks noChangeShapeType="1"/>
          </p:cNvSpPr>
          <p:nvPr/>
        </p:nvSpPr>
        <p:spPr bwMode="auto">
          <a:xfrm>
            <a:off x="813289" y="1785926"/>
            <a:ext cx="70866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lIns="92075" tIns="46038" rIns="92075" bIns="46038" anchor="ctr"/>
          <a:lstStyle/>
          <a:p>
            <a:pPr>
              <a:defRPr/>
            </a:pPr>
            <a:endParaRPr lang="pt-BR"/>
          </a:p>
        </p:txBody>
      </p:sp>
      <p:sp>
        <p:nvSpPr>
          <p:cNvPr id="89093" name="Line 1029"/>
          <p:cNvSpPr>
            <a:spLocks noChangeShapeType="1"/>
          </p:cNvSpPr>
          <p:nvPr/>
        </p:nvSpPr>
        <p:spPr bwMode="auto">
          <a:xfrm flipV="1">
            <a:off x="2406162" y="2393950"/>
            <a:ext cx="0" cy="3505200"/>
          </a:xfrm>
          <a:prstGeom prst="line">
            <a:avLst/>
          </a:prstGeom>
          <a:ln>
            <a:headEnd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lIns="92075" tIns="46038" rIns="92075" bIns="46038" anchor="ctr"/>
          <a:lstStyle/>
          <a:p>
            <a:pPr>
              <a:defRPr/>
            </a:pPr>
            <a:endParaRPr lang="pt-BR"/>
          </a:p>
        </p:txBody>
      </p:sp>
      <p:sp>
        <p:nvSpPr>
          <p:cNvPr id="89094" name="Line 1030"/>
          <p:cNvSpPr>
            <a:spLocks noChangeShapeType="1"/>
          </p:cNvSpPr>
          <p:nvPr/>
        </p:nvSpPr>
        <p:spPr bwMode="auto">
          <a:xfrm>
            <a:off x="2329962" y="5822950"/>
            <a:ext cx="4038600" cy="0"/>
          </a:xfrm>
          <a:prstGeom prst="line">
            <a:avLst/>
          </a:prstGeom>
          <a:ln>
            <a:headEnd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lIns="92075" tIns="46038" rIns="92075" bIns="46038" anchor="ctr"/>
          <a:lstStyle/>
          <a:p>
            <a:pPr>
              <a:defRPr/>
            </a:pPr>
            <a:endParaRPr lang="pt-BR"/>
          </a:p>
        </p:txBody>
      </p:sp>
      <p:sp>
        <p:nvSpPr>
          <p:cNvPr id="92167" name="Text Box 1031"/>
          <p:cNvSpPr txBox="1">
            <a:spLocks noChangeArrowheads="1"/>
          </p:cNvSpPr>
          <p:nvPr/>
        </p:nvSpPr>
        <p:spPr bwMode="auto">
          <a:xfrm>
            <a:off x="2627065" y="6047021"/>
            <a:ext cx="3588009" cy="52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 anchor="ctr">
            <a:spAutoFit/>
          </a:bodyPr>
          <a:lstStyle>
            <a:lvl1pPr>
              <a:defRPr sz="32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kumimoji="1" lang="pt-BR" sz="40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probabilidade</a:t>
            </a:r>
          </a:p>
        </p:txBody>
      </p:sp>
      <p:sp>
        <p:nvSpPr>
          <p:cNvPr id="92168" name="Text Box 1032"/>
          <p:cNvSpPr txBox="1">
            <a:spLocks noChangeArrowheads="1"/>
          </p:cNvSpPr>
          <p:nvPr/>
        </p:nvSpPr>
        <p:spPr bwMode="auto">
          <a:xfrm rot="-3713">
            <a:off x="1647502" y="2774950"/>
            <a:ext cx="66300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lIns="92075" tIns="46038" rIns="92075" bIns="46038" anchor="ctr">
            <a:spAutoFit/>
          </a:bodyPr>
          <a:lstStyle>
            <a:lvl1pPr>
              <a:defRPr sz="32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kumimoji="1" lang="pt-BR" sz="40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impacto</a:t>
            </a:r>
          </a:p>
        </p:txBody>
      </p:sp>
      <p:sp>
        <p:nvSpPr>
          <p:cNvPr id="92169" name="Line 1033"/>
          <p:cNvSpPr>
            <a:spLocks noChangeShapeType="1"/>
          </p:cNvSpPr>
          <p:nvPr/>
        </p:nvSpPr>
        <p:spPr bwMode="auto">
          <a:xfrm>
            <a:off x="4176346" y="2470150"/>
            <a:ext cx="1524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92170" name="Line 1034"/>
          <p:cNvSpPr>
            <a:spLocks noChangeShapeType="1"/>
          </p:cNvSpPr>
          <p:nvPr/>
        </p:nvSpPr>
        <p:spPr bwMode="auto">
          <a:xfrm flipV="1">
            <a:off x="4404946" y="2470150"/>
            <a:ext cx="0" cy="33528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92171" name="Line 1035"/>
          <p:cNvSpPr>
            <a:spLocks noChangeShapeType="1"/>
          </p:cNvSpPr>
          <p:nvPr/>
        </p:nvSpPr>
        <p:spPr bwMode="auto">
          <a:xfrm>
            <a:off x="2347546" y="4070350"/>
            <a:ext cx="3886200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89100" name="Rectangle 1036"/>
          <p:cNvSpPr>
            <a:spLocks noChangeArrowheads="1"/>
          </p:cNvSpPr>
          <p:nvPr/>
        </p:nvSpPr>
        <p:spPr bwMode="auto">
          <a:xfrm>
            <a:off x="2499946" y="4146550"/>
            <a:ext cx="1828800" cy="1600200"/>
          </a:xfrm>
          <a:prstGeom prst="rect">
            <a:avLst/>
          </a:prstGeom>
          <a:solidFill>
            <a:schemeClr val="accent3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defRPr/>
            </a:pPr>
            <a:endParaRPr lang="pt-BR"/>
          </a:p>
        </p:txBody>
      </p:sp>
      <p:sp>
        <p:nvSpPr>
          <p:cNvPr id="92173" name="Rectangle 1037"/>
          <p:cNvSpPr>
            <a:spLocks noChangeArrowheads="1"/>
          </p:cNvSpPr>
          <p:nvPr/>
        </p:nvSpPr>
        <p:spPr bwMode="auto">
          <a:xfrm>
            <a:off x="4481146" y="4146550"/>
            <a:ext cx="1676400" cy="1600200"/>
          </a:xfrm>
          <a:prstGeom prst="rect">
            <a:avLst/>
          </a:prstGeom>
          <a:solidFill>
            <a:srgbClr val="FFCC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92174" name="Rectangle 1038"/>
          <p:cNvSpPr>
            <a:spLocks noChangeArrowheads="1"/>
          </p:cNvSpPr>
          <p:nvPr/>
        </p:nvSpPr>
        <p:spPr bwMode="auto">
          <a:xfrm>
            <a:off x="2499946" y="2470150"/>
            <a:ext cx="1828800" cy="1524000"/>
          </a:xfrm>
          <a:prstGeom prst="rect">
            <a:avLst/>
          </a:prstGeom>
          <a:solidFill>
            <a:srgbClr val="FFC0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92175" name="Rectangle 1039"/>
          <p:cNvSpPr>
            <a:spLocks noChangeArrowheads="1"/>
          </p:cNvSpPr>
          <p:nvPr/>
        </p:nvSpPr>
        <p:spPr bwMode="auto">
          <a:xfrm>
            <a:off x="4481146" y="2470150"/>
            <a:ext cx="1676400" cy="1524000"/>
          </a:xfrm>
          <a:prstGeom prst="rect">
            <a:avLst/>
          </a:prstGeom>
          <a:solidFill>
            <a:srgbClr val="C0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04017344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285860"/>
            <a:ext cx="9144000" cy="1728191"/>
          </a:xfrm>
        </p:spPr>
        <p:txBody>
          <a:bodyPr>
            <a:noAutofit/>
          </a:bodyPr>
          <a:lstStyle/>
          <a:p>
            <a:r>
              <a:rPr lang="pt-BR" sz="6000" dirty="0" smtClean="0">
                <a:cs typeface="Arial" pitchFamily="34" charset="0"/>
              </a:rPr>
              <a:t>1. BRAINSTORMING E ANÁLISE STAKEHOLDERS</a:t>
            </a:r>
            <a:endParaRPr lang="pt-BR" sz="6000" dirty="0"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3158067"/>
            <a:ext cx="9144000" cy="2353816"/>
          </a:xfrm>
        </p:spPr>
        <p:txBody>
          <a:bodyPr>
            <a:noAutofit/>
          </a:bodyPr>
          <a:lstStyle/>
          <a:p>
            <a:r>
              <a:rPr lang="pt-BR" sz="4000" dirty="0" smtClean="0">
                <a:solidFill>
                  <a:schemeClr val="tx1"/>
                </a:solidFill>
                <a:cs typeface="Arial" pitchFamily="34" charset="0"/>
              </a:rPr>
              <a:t>Atividade Apresentada pelas Equipes</a:t>
            </a:r>
            <a:endParaRPr lang="pt-BR" sz="4000" dirty="0">
              <a:solidFill>
                <a:schemeClr val="tx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626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1.1 LEVANTAMENTOS PRELIMINARES: 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Legislação 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617681"/>
            <a:ext cx="8929718" cy="4525963"/>
          </a:xfrm>
        </p:spPr>
        <p:txBody>
          <a:bodyPr>
            <a:noAutofit/>
          </a:bodyPr>
          <a:lstStyle/>
          <a:p>
            <a:r>
              <a:rPr lang="pt-BR" sz="3500" b="1" dirty="0" smtClean="0">
                <a:cs typeface="Arial" pitchFamily="34" charset="0"/>
              </a:rPr>
              <a:t>UENP</a:t>
            </a:r>
            <a:r>
              <a:rPr lang="pt-BR" sz="3500" dirty="0" smtClean="0">
                <a:cs typeface="Arial" pitchFamily="34" charset="0"/>
              </a:rPr>
              <a:t>:  CF Art. 6º, Art. 205, Art.208. Lei 9394/96 da LDB da Educação Nacional, Lei Federal nº. 10880/04 que criou o Programa Nacional de Transporte Escolar, Art. 54 do Estatuto da Criança e do Adolescente;</a:t>
            </a:r>
          </a:p>
          <a:p>
            <a:r>
              <a:rPr lang="pt-BR" sz="3500" b="1" dirty="0" smtClean="0">
                <a:cs typeface="Arial" pitchFamily="34" charset="0"/>
              </a:rPr>
              <a:t>FECILCAM</a:t>
            </a:r>
            <a:r>
              <a:rPr lang="pt-BR" sz="3500" dirty="0" smtClean="0">
                <a:cs typeface="Arial" pitchFamily="34" charset="0"/>
              </a:rPr>
              <a:t>: Código de Trânsito Brasileiro, Lei 8666/93 (Licitações), Cartilha Escolar do MEC</a:t>
            </a:r>
            <a:endParaRPr lang="pt-BR" sz="35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638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1.2 LEVANTAMENTOS PRELIMINARES: 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Brainstorming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85720" y="1714488"/>
            <a:ext cx="885828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ASPECTOS GERAIS LEVANTADOS</a:t>
            </a: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: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marL="285750" indent="-285750">
              <a:buClr>
                <a:srgbClr val="C00000"/>
              </a:buClr>
              <a:buFont typeface="Arial" pitchFamily="34" charset="0"/>
              <a:buChar char="•"/>
            </a:pPr>
            <a:r>
              <a:rPr lang="pt-BR" sz="3800" b="1" dirty="0" smtClean="0">
                <a:latin typeface="+mj-lt"/>
                <a:cs typeface="Arial" pitchFamily="34" charset="0"/>
              </a:rPr>
              <a:t>Licitações/ Convênios/ Serviços Terceirizados</a:t>
            </a:r>
          </a:p>
          <a:p>
            <a:pPr marL="285750" indent="-285750">
              <a:buClr>
                <a:srgbClr val="C00000"/>
              </a:buClr>
              <a:buFont typeface="Arial" pitchFamily="34" charset="0"/>
              <a:buChar char="•"/>
            </a:pPr>
            <a:r>
              <a:rPr lang="pt-BR" sz="3800" b="1" dirty="0" smtClean="0">
                <a:latin typeface="+mj-lt"/>
                <a:cs typeface="Arial" pitchFamily="34" charset="0"/>
              </a:rPr>
              <a:t>Veículos/ Manutenção/ Renovação</a:t>
            </a:r>
          </a:p>
          <a:p>
            <a:pPr marL="285750" indent="-285750">
              <a:buClr>
                <a:srgbClr val="C00000"/>
              </a:buClr>
              <a:buFont typeface="Arial" pitchFamily="34" charset="0"/>
              <a:buChar char="•"/>
            </a:pPr>
            <a:r>
              <a:rPr lang="pt-BR" sz="3800" b="1" dirty="0" smtClean="0">
                <a:latin typeface="+mj-lt"/>
                <a:cs typeface="Arial" pitchFamily="34" charset="0"/>
              </a:rPr>
              <a:t>Rotas/Distâncias/Pontualidade/ Gastos Combustíveis</a:t>
            </a:r>
            <a:endParaRPr lang="pt-BR" sz="3800" b="1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805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1.2 LEVANTAMENTOS PRELIMINARES: 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Brainstorming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85720" y="1714488"/>
            <a:ext cx="885828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ASPECTOS GERAIS LEVANTADOS</a:t>
            </a: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: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marL="285750" indent="-285750">
              <a:buClr>
                <a:srgbClr val="C00000"/>
              </a:buClr>
              <a:buFont typeface="Arial" pitchFamily="34" charset="0"/>
              <a:buChar char="•"/>
            </a:pPr>
            <a:r>
              <a:rPr lang="pt-BR" sz="3800" b="1" dirty="0" smtClean="0">
                <a:latin typeface="+mj-lt"/>
                <a:cs typeface="Arial" pitchFamily="34" charset="0"/>
              </a:rPr>
              <a:t>Superlotação/ Sub-atendimento </a:t>
            </a:r>
          </a:p>
          <a:p>
            <a:pPr marL="285750" indent="-285750">
              <a:buClr>
                <a:srgbClr val="C00000"/>
              </a:buClr>
              <a:buFont typeface="Arial" pitchFamily="34" charset="0"/>
              <a:buChar char="•"/>
            </a:pPr>
            <a:r>
              <a:rPr lang="pt-BR" sz="3800" b="1" dirty="0" smtClean="0">
                <a:latin typeface="+mj-lt"/>
                <a:cs typeface="Arial" pitchFamily="34" charset="0"/>
              </a:rPr>
              <a:t>Cadastro de alunos/Identificação dos ônibus/ Qualificação da mão-de-obra</a:t>
            </a:r>
            <a:endParaRPr lang="pt-BR" sz="3800" b="1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805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1.3 LEVANTAMENTOS PRELIMINARES: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Stakeholders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1834" y="1714488"/>
            <a:ext cx="8862166" cy="4641379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</a:pPr>
            <a:r>
              <a:rPr lang="pt-BR" dirty="0" smtClean="0">
                <a:cs typeface="Arial" pitchFamily="34" charset="0"/>
              </a:rPr>
              <a:t>Pais e Alunos</a:t>
            </a:r>
          </a:p>
          <a:p>
            <a:pPr>
              <a:spcBef>
                <a:spcPts val="400"/>
              </a:spcBef>
            </a:pPr>
            <a:r>
              <a:rPr lang="pt-BR" dirty="0" smtClean="0">
                <a:cs typeface="Arial" pitchFamily="34" charset="0"/>
              </a:rPr>
              <a:t>Professores e Diretores (Reitores)</a:t>
            </a:r>
          </a:p>
          <a:p>
            <a:pPr>
              <a:spcBef>
                <a:spcPts val="400"/>
              </a:spcBef>
            </a:pPr>
            <a:r>
              <a:rPr lang="pt-BR" dirty="0" smtClean="0">
                <a:cs typeface="Arial" pitchFamily="34" charset="0"/>
              </a:rPr>
              <a:t>Secretários/Prefeitos</a:t>
            </a:r>
          </a:p>
          <a:p>
            <a:pPr>
              <a:spcBef>
                <a:spcPts val="400"/>
              </a:spcBef>
            </a:pPr>
            <a:r>
              <a:rPr lang="pt-BR" dirty="0" smtClean="0">
                <a:cs typeface="Arial" pitchFamily="34" charset="0"/>
              </a:rPr>
              <a:t>Motoristas/Funcionários</a:t>
            </a:r>
          </a:p>
          <a:p>
            <a:pPr>
              <a:spcBef>
                <a:spcPts val="400"/>
              </a:spcBef>
            </a:pPr>
            <a:r>
              <a:rPr lang="pt-BR" dirty="0" smtClean="0">
                <a:cs typeface="Arial" pitchFamily="34" charset="0"/>
              </a:rPr>
              <a:t>Empresas/Oficinas/Postos de Combustível</a:t>
            </a:r>
          </a:p>
          <a:p>
            <a:pPr>
              <a:spcBef>
                <a:spcPts val="400"/>
              </a:spcBef>
            </a:pPr>
            <a:r>
              <a:rPr lang="pt-BR" dirty="0" smtClean="0">
                <a:cs typeface="Arial" pitchFamily="34" charset="0"/>
              </a:rPr>
              <a:t>Associações de Pais e Mestres e de bairros</a:t>
            </a:r>
          </a:p>
          <a:p>
            <a:pPr>
              <a:spcBef>
                <a:spcPts val="400"/>
              </a:spcBef>
            </a:pPr>
            <a:r>
              <a:rPr lang="pt-BR" dirty="0" smtClean="0">
                <a:cs typeface="Arial" pitchFamily="34" charset="0"/>
              </a:rPr>
              <a:t>Conselho de Educação</a:t>
            </a:r>
            <a:endParaRPr lang="pt-BR" dirty="0"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6870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1686</TotalTime>
  <Words>1396</Words>
  <Application>Microsoft Office PowerPoint</Application>
  <PresentationFormat>Apresentação na tela (4:3)</PresentationFormat>
  <Paragraphs>251</Paragraphs>
  <Slides>42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42</vt:i4>
      </vt:variant>
    </vt:vector>
  </HeadingPairs>
  <TitlesOfParts>
    <vt:vector size="43" baseType="lpstr">
      <vt:lpstr>Tema do Office</vt:lpstr>
      <vt:lpstr>Transporte Escolar</vt:lpstr>
      <vt:lpstr>Instituições Participantes:</vt:lpstr>
      <vt:lpstr>1. BRAINSTORMING E ANÁLISE STAKEHOLDERS</vt:lpstr>
      <vt:lpstr>1. BRAINSTORMING E ANÁLISE STAKEHOLDERS</vt:lpstr>
      <vt:lpstr>1. BRAINSTORMING E ANÁLISE STAKEHOLDERS</vt:lpstr>
      <vt:lpstr>1.1 LEVANTAMENTOS PRELIMINARES: Legislação </vt:lpstr>
      <vt:lpstr>1.2 LEVANTAMENTOS PRELIMINARES: Brainstorming</vt:lpstr>
      <vt:lpstr>1.2 LEVANTAMENTOS PRELIMINARES: Brainstorming</vt:lpstr>
      <vt:lpstr>1.3 LEVANTAMENTOS PRELIMINARES: Stakeholders</vt:lpstr>
      <vt:lpstr>1.3 LEVANTAMENTOS PRELIMINARES: Stakeholders</vt:lpstr>
      <vt:lpstr>2. MAPA DE PROCESSOS</vt:lpstr>
      <vt:lpstr>2. MAPA DE PROCESSOS</vt:lpstr>
      <vt:lpstr>2. MAPA DE PROCESSOS</vt:lpstr>
      <vt:lpstr>MAPA DE PROCESSOS UENP</vt:lpstr>
      <vt:lpstr>MAPA DE PROCESSOS FECILCAM</vt:lpstr>
      <vt:lpstr>3. MAPA DE PRODUTOS</vt:lpstr>
      <vt:lpstr>3. MAPA DE PRODUTOS</vt:lpstr>
      <vt:lpstr>3. MAPA DE PRODUTOS</vt:lpstr>
      <vt:lpstr>3. MAPA DE PRODUTOS</vt:lpstr>
      <vt:lpstr>3. MAPA DE PRODUTOS</vt:lpstr>
      <vt:lpstr>3. MAPA DE PRODUTOS</vt:lpstr>
      <vt:lpstr>MAPA DE PRODUTOS - FECILCAM</vt:lpstr>
      <vt:lpstr>MAPA DE PRODUTOS - FECILCAM</vt:lpstr>
      <vt:lpstr>MAPA DE PRODUTOS - UENP</vt:lpstr>
      <vt:lpstr>MAPA DE PRODUTOS - UENP</vt:lpstr>
      <vt:lpstr>MAPA DE PRODUTOS - UENP</vt:lpstr>
      <vt:lpstr>4. ANÁLISE SWOT</vt:lpstr>
      <vt:lpstr>4. ANÁLISE SWOT</vt:lpstr>
      <vt:lpstr>4.1 ANÁLISE SWOT</vt:lpstr>
      <vt:lpstr>4.1 ANÁLISE SWOT</vt:lpstr>
      <vt:lpstr>4. ANÁLISE SWOT</vt:lpstr>
      <vt:lpstr>4. ANÁLISE SWOT – FECILCAM</vt:lpstr>
      <vt:lpstr>4. ANÁLISE SWOT – FECILCAM</vt:lpstr>
      <vt:lpstr>4. ANÁLISE SWOT – FECILCAM</vt:lpstr>
      <vt:lpstr>4. ANÁLISE SWOT – FECILCAM</vt:lpstr>
      <vt:lpstr>4. ANÁLISE SWOT – UENP</vt:lpstr>
      <vt:lpstr>4. ANÁLISE SWOT – UENP</vt:lpstr>
      <vt:lpstr>4. ANÁLISE SWOT – UENP</vt:lpstr>
      <vt:lpstr>4. ANÁLISE SWOT – UENP</vt:lpstr>
      <vt:lpstr>5. DIAGRAMA DE VERIFICAÇÃO DE RISCO - DVR</vt:lpstr>
      <vt:lpstr>5.1 DIAGRAMA DE VERIFICAÇÃO DE RISCO</vt:lpstr>
      <vt:lpstr>Slide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TRANSPORTE ESCOLAR</dc:title>
  <dc:creator>Carolina Wunsch Marcelino</dc:creator>
  <cp:lastModifiedBy>USER</cp:lastModifiedBy>
  <cp:revision>42</cp:revision>
  <cp:lastPrinted>2011-11-11T13:01:52Z</cp:lastPrinted>
  <dcterms:created xsi:type="dcterms:W3CDTF">2011-11-08T13:47:31Z</dcterms:created>
  <dcterms:modified xsi:type="dcterms:W3CDTF">2011-11-15T18:05:15Z</dcterms:modified>
</cp:coreProperties>
</file>