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629" r:id="rId2"/>
    <p:sldId id="258" r:id="rId3"/>
    <p:sldId id="499" r:id="rId4"/>
    <p:sldId id="522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523" r:id="rId16"/>
    <p:sldId id="486" r:id="rId17"/>
    <p:sldId id="290" r:id="rId18"/>
    <p:sldId id="291" r:id="rId19"/>
    <p:sldId id="292" r:id="rId20"/>
    <p:sldId id="524" r:id="rId21"/>
    <p:sldId id="269" r:id="rId22"/>
    <p:sldId id="270" r:id="rId23"/>
    <p:sldId id="272" r:id="rId24"/>
    <p:sldId id="527" r:id="rId25"/>
    <p:sldId id="528" r:id="rId26"/>
    <p:sldId id="555" r:id="rId27"/>
    <p:sldId id="393" r:id="rId28"/>
    <p:sldId id="490" r:id="rId29"/>
    <p:sldId id="489" r:id="rId30"/>
    <p:sldId id="556" r:id="rId31"/>
    <p:sldId id="395" r:id="rId32"/>
    <p:sldId id="396" r:id="rId33"/>
    <p:sldId id="399" r:id="rId34"/>
    <p:sldId id="400" r:id="rId35"/>
    <p:sldId id="491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500" r:id="rId47"/>
    <p:sldId id="492" r:id="rId48"/>
    <p:sldId id="493" r:id="rId49"/>
    <p:sldId id="441" r:id="rId50"/>
    <p:sldId id="442" r:id="rId51"/>
    <p:sldId id="402" r:id="rId52"/>
    <p:sldId id="479" r:id="rId53"/>
    <p:sldId id="481" r:id="rId54"/>
    <p:sldId id="494" r:id="rId55"/>
    <p:sldId id="485" r:id="rId56"/>
    <p:sldId id="403" r:id="rId57"/>
    <p:sldId id="498" r:id="rId58"/>
    <p:sldId id="574" r:id="rId59"/>
    <p:sldId id="503" r:id="rId60"/>
    <p:sldId id="504" r:id="rId61"/>
    <p:sldId id="505" r:id="rId62"/>
    <p:sldId id="506" r:id="rId63"/>
    <p:sldId id="508" r:id="rId64"/>
    <p:sldId id="575" r:id="rId65"/>
    <p:sldId id="519" r:id="rId66"/>
    <p:sldId id="577" r:id="rId67"/>
    <p:sldId id="521" r:id="rId68"/>
    <p:sldId id="578" r:id="rId69"/>
    <p:sldId id="579" r:id="rId70"/>
    <p:sldId id="580" r:id="rId71"/>
    <p:sldId id="581" r:id="rId72"/>
    <p:sldId id="582" r:id="rId73"/>
    <p:sldId id="583" r:id="rId74"/>
    <p:sldId id="538" r:id="rId75"/>
    <p:sldId id="584" r:id="rId76"/>
    <p:sldId id="585" r:id="rId77"/>
    <p:sldId id="586" r:id="rId78"/>
    <p:sldId id="536" r:id="rId79"/>
    <p:sldId id="595" r:id="rId80"/>
    <p:sldId id="596" r:id="rId81"/>
    <p:sldId id="516" r:id="rId82"/>
    <p:sldId id="587" r:id="rId83"/>
    <p:sldId id="588" r:id="rId84"/>
    <p:sldId id="589" r:id="rId85"/>
    <p:sldId id="590" r:id="rId86"/>
    <p:sldId id="591" r:id="rId87"/>
    <p:sldId id="592" r:id="rId88"/>
    <p:sldId id="593" r:id="rId89"/>
    <p:sldId id="420" r:id="rId90"/>
    <p:sldId id="422" r:id="rId91"/>
    <p:sldId id="424" r:id="rId92"/>
    <p:sldId id="530" r:id="rId93"/>
    <p:sldId id="594" r:id="rId94"/>
    <p:sldId id="557" r:id="rId95"/>
    <p:sldId id="445" r:id="rId96"/>
    <p:sldId id="547" r:id="rId97"/>
    <p:sldId id="446" r:id="rId98"/>
    <p:sldId id="458" r:id="rId99"/>
    <p:sldId id="456" r:id="rId100"/>
    <p:sldId id="457" r:id="rId101"/>
    <p:sldId id="459" r:id="rId102"/>
    <p:sldId id="549" r:id="rId103"/>
    <p:sldId id="558" r:id="rId104"/>
    <p:sldId id="550" r:id="rId105"/>
    <p:sldId id="473" r:id="rId106"/>
    <p:sldId id="551" r:id="rId107"/>
    <p:sldId id="559" r:id="rId108"/>
    <p:sldId id="552" r:id="rId109"/>
    <p:sldId id="560" r:id="rId110"/>
    <p:sldId id="553" r:id="rId111"/>
    <p:sldId id="561" r:id="rId112"/>
    <p:sldId id="554" r:id="rId113"/>
    <p:sldId id="531" r:id="rId114"/>
    <p:sldId id="388" r:id="rId115"/>
    <p:sldId id="392" r:id="rId116"/>
    <p:sldId id="389" r:id="rId117"/>
    <p:sldId id="564" r:id="rId118"/>
    <p:sldId id="298" r:id="rId119"/>
    <p:sldId id="632" r:id="rId120"/>
    <p:sldId id="566" r:id="rId121"/>
    <p:sldId id="567" r:id="rId122"/>
    <p:sldId id="634" r:id="rId123"/>
    <p:sldId id="565" r:id="rId124"/>
    <p:sldId id="349" r:id="rId125"/>
    <p:sldId id="568" r:id="rId126"/>
    <p:sldId id="605" r:id="rId127"/>
    <p:sldId id="606" r:id="rId128"/>
    <p:sldId id="607" r:id="rId129"/>
    <p:sldId id="603" r:id="rId130"/>
    <p:sldId id="618" r:id="rId131"/>
    <p:sldId id="619" r:id="rId132"/>
    <p:sldId id="616" r:id="rId133"/>
    <p:sldId id="597" r:id="rId134"/>
    <p:sldId id="627" r:id="rId135"/>
    <p:sldId id="617" r:id="rId136"/>
    <p:sldId id="466" r:id="rId137"/>
    <p:sldId id="467" r:id="rId138"/>
    <p:sldId id="608" r:id="rId139"/>
    <p:sldId id="630" r:id="rId140"/>
    <p:sldId id="610" r:id="rId141"/>
    <p:sldId id="612" r:id="rId142"/>
    <p:sldId id="611" r:id="rId143"/>
    <p:sldId id="615" r:id="rId144"/>
    <p:sldId id="631" r:id="rId145"/>
    <p:sldId id="625" r:id="rId146"/>
    <p:sldId id="613" r:id="rId147"/>
    <p:sldId id="628" r:id="rId148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1D03EDB-4B71-433A-9B73-6DBC77FC27E3}">
          <p14:sldIdLst>
            <p14:sldId id="629"/>
            <p14:sldId id="258"/>
            <p14:sldId id="499"/>
            <p14:sldId id="522"/>
            <p14:sldId id="260"/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523"/>
            <p14:sldId id="486"/>
            <p14:sldId id="290"/>
            <p14:sldId id="291"/>
            <p14:sldId id="292"/>
            <p14:sldId id="524"/>
            <p14:sldId id="269"/>
            <p14:sldId id="270"/>
            <p14:sldId id="272"/>
            <p14:sldId id="527"/>
            <p14:sldId id="528"/>
            <p14:sldId id="555"/>
            <p14:sldId id="393"/>
            <p14:sldId id="490"/>
            <p14:sldId id="489"/>
            <p14:sldId id="556"/>
            <p14:sldId id="395"/>
            <p14:sldId id="396"/>
            <p14:sldId id="399"/>
            <p14:sldId id="400"/>
            <p14:sldId id="491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500"/>
            <p14:sldId id="492"/>
            <p14:sldId id="493"/>
            <p14:sldId id="441"/>
            <p14:sldId id="442"/>
            <p14:sldId id="402"/>
            <p14:sldId id="479"/>
            <p14:sldId id="481"/>
            <p14:sldId id="494"/>
            <p14:sldId id="485"/>
            <p14:sldId id="403"/>
            <p14:sldId id="498"/>
            <p14:sldId id="574"/>
            <p14:sldId id="503"/>
            <p14:sldId id="504"/>
            <p14:sldId id="505"/>
            <p14:sldId id="506"/>
            <p14:sldId id="508"/>
            <p14:sldId id="575"/>
            <p14:sldId id="519"/>
            <p14:sldId id="577"/>
            <p14:sldId id="521"/>
            <p14:sldId id="578"/>
            <p14:sldId id="579"/>
            <p14:sldId id="580"/>
            <p14:sldId id="581"/>
            <p14:sldId id="582"/>
            <p14:sldId id="583"/>
            <p14:sldId id="538"/>
            <p14:sldId id="584"/>
            <p14:sldId id="585"/>
            <p14:sldId id="586"/>
            <p14:sldId id="536"/>
            <p14:sldId id="595"/>
            <p14:sldId id="596"/>
            <p14:sldId id="516"/>
            <p14:sldId id="587"/>
            <p14:sldId id="588"/>
            <p14:sldId id="589"/>
            <p14:sldId id="590"/>
            <p14:sldId id="591"/>
            <p14:sldId id="592"/>
            <p14:sldId id="593"/>
            <p14:sldId id="420"/>
            <p14:sldId id="422"/>
            <p14:sldId id="424"/>
            <p14:sldId id="530"/>
            <p14:sldId id="594"/>
            <p14:sldId id="557"/>
            <p14:sldId id="445"/>
            <p14:sldId id="547"/>
            <p14:sldId id="446"/>
            <p14:sldId id="458"/>
            <p14:sldId id="456"/>
            <p14:sldId id="457"/>
            <p14:sldId id="459"/>
            <p14:sldId id="549"/>
            <p14:sldId id="558"/>
            <p14:sldId id="550"/>
            <p14:sldId id="473"/>
            <p14:sldId id="551"/>
            <p14:sldId id="559"/>
            <p14:sldId id="552"/>
            <p14:sldId id="560"/>
            <p14:sldId id="553"/>
            <p14:sldId id="561"/>
            <p14:sldId id="554"/>
            <p14:sldId id="531"/>
            <p14:sldId id="388"/>
            <p14:sldId id="392"/>
            <p14:sldId id="389"/>
            <p14:sldId id="564"/>
            <p14:sldId id="298"/>
            <p14:sldId id="632"/>
            <p14:sldId id="566"/>
            <p14:sldId id="567"/>
            <p14:sldId id="634"/>
            <p14:sldId id="565"/>
          </p14:sldIdLst>
        </p14:section>
        <p14:section name="Seção sem Título" id="{999AC429-0E15-4BCF-9D6D-87872C167C3A}">
          <p14:sldIdLst>
            <p14:sldId id="349"/>
            <p14:sldId id="568"/>
            <p14:sldId id="605"/>
            <p14:sldId id="606"/>
            <p14:sldId id="607"/>
            <p14:sldId id="603"/>
            <p14:sldId id="618"/>
            <p14:sldId id="619"/>
            <p14:sldId id="616"/>
            <p14:sldId id="597"/>
            <p14:sldId id="627"/>
            <p14:sldId id="617"/>
            <p14:sldId id="466"/>
            <p14:sldId id="467"/>
            <p14:sldId id="608"/>
            <p14:sldId id="630"/>
            <p14:sldId id="610"/>
            <p14:sldId id="612"/>
            <p14:sldId id="611"/>
            <p14:sldId id="615"/>
            <p14:sldId id="631"/>
            <p14:sldId id="625"/>
            <p14:sldId id="613"/>
            <p14:sldId id="6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AFC01-66EA-46BF-8A2A-B0807F473298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B2F8C-2DB6-4D48-B017-63CEDC2639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00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62D17-AA64-49E0-9511-CF9F763DD8B7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BDE9B-9781-4065-BB94-33E4A33EB0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94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7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3938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63491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339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0135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705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68878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305369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898202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80643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33574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109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18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26890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856800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7609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579913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24936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18725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40721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30086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55254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950273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868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91847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86892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17322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95635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69026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80469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90222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9140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826583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5067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4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75577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07379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31946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15468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37521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3244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28768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820627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267138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55167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626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26264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2709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30413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094978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995202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74552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79058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67421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20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145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440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59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41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86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101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302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357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754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177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680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28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682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118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647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837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2830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242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534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1350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813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196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563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4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192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83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53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291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792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411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023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920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8101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632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637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8379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142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6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6898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1766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3583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5019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9229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9948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4637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9290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062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089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79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540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8201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9267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8203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952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0280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2466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8543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6169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843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97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908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37975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448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9506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4053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6892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44962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91536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4541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275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44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57025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28629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305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51159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8717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02892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00446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0143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65918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7523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909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86472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232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8885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2633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9563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94782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9855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5467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68747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87755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BDE9B-9781-4065-BB94-33E4A33EB0A0}" type="slidenum">
              <a:rPr lang="pt-BR" smtClean="0"/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75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65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99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41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89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6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2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8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49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94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3DD3-2846-44DF-9138-7D47D8C16876}" type="datetimeFigureOut">
              <a:rPr lang="pt-BR" smtClean="0"/>
              <a:t>13/02/2014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24428-3ED1-489D-B89A-CE4F2A3C2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77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10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.wmf"/><Relationship Id="rId14" Type="http://schemas.openxmlformats.org/officeDocument/2006/relationships/image" Target="../media/image10.wmf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107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32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31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8.wmf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109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7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111.xml"/><Relationship Id="rId21" Type="http://schemas.openxmlformats.org/officeDocument/2006/relationships/image" Target="../media/image10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48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47.bin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8.wmf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11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6.bin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57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0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1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10.wmf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12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0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.wmf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oleObject" Target="../embeddings/oleObject73.bin"/><Relationship Id="rId3" Type="http://schemas.openxmlformats.org/officeDocument/2006/relationships/notesSlide" Target="../notesSlides/notesSlide139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.wmf"/><Relationship Id="rId1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.wmf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14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9.bin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mailto:pafsocial@tce.pr.gov.br" TargetMode="Externa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0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b25zBzRcmsWz8M&amp;tbnid=0TTosZERX2r2_M:&amp;ved=0CAUQjRw&amp;url=http://www.businessinsider.com/how-to-run-a-great-brainstorming-session-2010-4&amp;ei=S2kwUqTNHYa68ASX14DQBw&amp;bvm=bv.51773540,d.b2I&amp;psig=AFQjCNHKLjHzNIE4eJKmMe9e_CzekGt9qA&amp;ust=137899061506305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b25zBzRcmsWz8M&amp;tbnid=0TTosZERX2r2_M:&amp;ved=0CAUQjRw&amp;url=http://www.businessinsider.com/how-to-run-a-great-brainstorming-session-2010-4&amp;ei=S2kwUqTNHYa68ASX14DQBw&amp;bvm=bv.51773540,d.b2I&amp;psig=AFQjCNHKLjHzNIE4eJKmMe9e_CzekGt9qA&amp;ust=1378990615063051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br/url?sa=i&amp;source=images&amp;cd=&amp;docid=y1RAKzuo9SVE8M&amp;tbnid=m5GUYzoO2QHt_M:&amp;ved=0CAgQjRwwAA&amp;url=http://www.hongkiat.com/blog/brainstorming-for-freelancers/&amp;ei=N2owUuW2PMjm2AWP_oFw&amp;psig=AFQjCNFUhaIqn_qqDl3GJcS90DiM7ppfjg&amp;ust=1378991032048588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JxM0IqkiqBUTBM&amp;tbnid=4G_ZFxcNRTlqTM:&amp;ved=0CAgQjRwwADhi&amp;url=http://currents.michaelsampson.net/2008/05/running-a-brain.html&amp;ei=q2owUqHzPKqv2QWrGw&amp;psig=AFQjCNG5TXm2wJIrsGRThdrOBXjI01ClVg&amp;ust=1378991148062435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c57rWbfjHFcycM&amp;tbnid=4bsqGDHUofVagM:&amp;ved=0CAgQjRwwADjHAQ&amp;url=http://in1shoot.com/wp/?tag%3Dsessao-de-brainstorming&amp;ei=nWowUsqfBMS72wW1p4GIDA&amp;psig=AFQjCNF0c9AvIoCrDpbSnAhG_RNJxRzkaA&amp;ust=1378991133135574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ozSgTYY7tDwwfM&amp;tbnid=0SSWV5RXpvV00M:&amp;ved=0CAgQjRwwADiDAQ&amp;url=http://realtimeboard.com/blog/three-reasons-why-i-brainstorm-in-realtimeboard/&amp;ei=mW0wUobeKMnD2wWm8oCwDw&amp;psig=AFQjCNFbDRHrAqKLodvEN766cM2D7oP3JA&amp;ust=137899189772114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docid=AMDSA0qQQlnbCM&amp;tbnid=dC_iRkYpzccchM:&amp;ved=0CAUQjRw&amp;url=http://harttechnique.wordpress.com/2010/11/24/collective-brainstorming/&amp;ei=VW4wUrysKIfA9QSMz4HIBg&amp;bvm=bv.51773540,d.b2I&amp;psig=AFQjCNG-bRHO-Izn0lIgPhtMf99jFCCurQ&amp;ust=1378991018728946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EPoMfr3hivMqlM&amp;tbnid=ijeXrB_Q1TvWcM:&amp;ved=0CAgQjRwwADi4Bg&amp;url=http://info.sdlcpartners.com/blog/bid/283460/Brainstorming-Techniques-Introduction-and-Provocation&amp;ei=5W8wUvfVHKWp2gX99YDgDg&amp;psig=AFQjCNFn8I9li_nxOMLc1fcIVjbawN7MYA&amp;ust=1378992485526384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source=images&amp;cd=&amp;cad=rja&amp;docid=2YDtUtng7TQBBM&amp;tbnid=B3kiSZfRyml5iM:&amp;ved=0CAgQjRwwADg_&amp;url=http://noticias.universia.com.br/destaque/noticia/2013/03/18/1011355/7-dicas-melhorar-seu-brainstorming.html&amp;ei=gHEwUvOWOOiR2wWwuIHACQ&amp;psig=AFQjCNGUEhZASfwPO1jLCTWK961lmWsptg&amp;ust=1378992896982699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.doc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0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7.wmf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3016" y="-2763688"/>
            <a:ext cx="17899514" cy="126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1827" y="2060848"/>
            <a:ext cx="8797800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Os </a:t>
            </a:r>
            <a:r>
              <a:rPr lang="pt-BR" sz="3600" b="1" dirty="0">
                <a:solidFill>
                  <a:schemeClr val="tx1"/>
                </a:solidFill>
                <a:latin typeface="Calibri" pitchFamily="34" charset="0"/>
              </a:rPr>
              <a:t>contratos</a:t>
            </a: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 firmados por gestores públicos com entidades privadas para </a:t>
            </a:r>
            <a:r>
              <a:rPr lang="pt-BR" sz="3600" b="1" dirty="0">
                <a:solidFill>
                  <a:schemeClr val="tx1"/>
                </a:solidFill>
                <a:latin typeface="Calibri" pitchFamily="34" charset="0"/>
              </a:rPr>
              <a:t>prestação de serviços, execução de obras e fornecimento de materiais</a:t>
            </a: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; </a:t>
            </a:r>
          </a:p>
          <a:p>
            <a:pPr marL="571500" indent="-571500" algn="l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Os processos de </a:t>
            </a:r>
            <a:r>
              <a:rPr lang="pt-BR" sz="3600" b="1" dirty="0">
                <a:solidFill>
                  <a:schemeClr val="tx1"/>
                </a:solidFill>
                <a:latin typeface="Calibri" pitchFamily="34" charset="0"/>
              </a:rPr>
              <a:t>licitação</a:t>
            </a: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, sua dispensa ou inexigibilidade;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1827" y="1052736"/>
            <a:ext cx="6510413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Objeto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0938" y="209758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achado contém os seguintes atributos</a:t>
            </a:r>
            <a:r>
              <a:rPr lang="pt-BR" sz="3600" dirty="0" smtClean="0"/>
              <a:t>: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critério</a:t>
            </a:r>
            <a:r>
              <a:rPr lang="pt-BR" sz="3600" dirty="0"/>
              <a:t> (o que deveria ser)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condição</a:t>
            </a:r>
            <a:r>
              <a:rPr lang="pt-BR" sz="3600" dirty="0"/>
              <a:t> (o que é)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causa</a:t>
            </a:r>
            <a:r>
              <a:rPr lang="pt-BR" sz="3600" dirty="0"/>
              <a:t> (razão do desvio com relação ao critério) 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efeito</a:t>
            </a:r>
            <a:r>
              <a:rPr lang="pt-BR" sz="3600" dirty="0"/>
              <a:t> (consequência da situação encontrada)</a:t>
            </a:r>
          </a:p>
          <a:p>
            <a:pPr marL="571500" indent="-571500">
              <a:buFont typeface="Wingdings" pitchFamily="2" charset="2"/>
              <a:buChar char="ü"/>
            </a:pPr>
            <a:endParaRPr lang="pt-BR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Achados de Auditoria - Atributos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07095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É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forma de organizar as informações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correspondentes a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achados de auditoria.</a:t>
            </a:r>
          </a:p>
          <a:p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Apresenta as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evidências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suficientes para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emissão de juízo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sobre o objeto da auditoria, por meio da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comparação entre a situação observada e os critérios fixados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Achados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060848"/>
            <a:ext cx="8712968" cy="70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00"/>
              </a:lnSpc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Achados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1594522"/>
            <a:ext cx="7236296" cy="52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/>
        </p:nvGraphicFramePr>
        <p:xfrm>
          <a:off x="954088" y="57546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46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546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47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48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349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5381625" y="5500688"/>
          <a:ext cx="1127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0" name="CorelDRAW" r:id="rId12" imgW="4171950" imgH="4648200" progId="CorelDRAW.Gráficos.9">
                  <p:embed/>
                </p:oleObj>
              </mc:Choice>
              <mc:Fallback>
                <p:oleObj name="CorelDRAW" r:id="rId12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00688"/>
                        <a:ext cx="1127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2809875" y="5857875"/>
            <a:ext cx="1785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Comentário do gestor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1" name="CorelDRAW" r:id="rId13" imgW="3457575" imgH="4600575" progId="CorelDRAW.Gráficos.9">
                  <p:embed/>
                </p:oleObj>
              </mc:Choice>
              <mc:Fallback>
                <p:oleObj name="CorelDRAW" r:id="rId13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6596063" y="58578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0729" y="227687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É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descrição dos trabalhos e exames realizados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fatos relevantes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apurados com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base em evidências concretas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das conclusões, recomendações e opiniões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equipe de auditoria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60032" y="908720"/>
            <a:ext cx="396044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para elaboração do Relatório de Auditoria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“CERTO”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3875" y="1138238"/>
            <a:ext cx="804863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 dirty="0">
                <a:latin typeface="Calibri" pitchFamily="34" charset="0"/>
              </a:rPr>
              <a:t>C</a:t>
            </a:r>
            <a:endParaRPr kumimoji="1" lang="pt-BR" sz="5000" dirty="0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52500" y="1890713"/>
            <a:ext cx="784225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 dirty="0">
                <a:latin typeface="Calibri" pitchFamily="34" charset="0"/>
              </a:rPr>
              <a:t>C</a:t>
            </a:r>
            <a:endParaRPr kumimoji="1" lang="pt-BR" sz="5000" dirty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52563" y="2638425"/>
            <a:ext cx="784225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 dirty="0">
                <a:latin typeface="Calibri" pitchFamily="34" charset="0"/>
              </a:rPr>
              <a:t>C</a:t>
            </a:r>
            <a:endParaRPr kumimoji="1" lang="pt-BR" sz="5000" dirty="0">
              <a:latin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952625" y="3416300"/>
            <a:ext cx="784225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>
                <a:latin typeface="Calibri" pitchFamily="34" charset="0"/>
              </a:rPr>
              <a:t>E</a:t>
            </a:r>
            <a:endParaRPr kumimoji="1" lang="pt-BR" sz="5000">
              <a:latin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984500" y="4924425"/>
            <a:ext cx="8255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>
                <a:latin typeface="Calibri" pitchFamily="34" charset="0"/>
              </a:rPr>
              <a:t>T</a:t>
            </a:r>
            <a:endParaRPr kumimoji="1" lang="pt-BR" sz="5000"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556000" y="5676900"/>
            <a:ext cx="8255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 dirty="0">
                <a:latin typeface="Calibri" pitchFamily="34" charset="0"/>
              </a:rPr>
              <a:t>O</a:t>
            </a:r>
            <a:endParaRPr kumimoji="1" lang="pt-BR" sz="5000" dirty="0"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03363" y="1176338"/>
            <a:ext cx="1978025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Clareza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881188" y="1890713"/>
            <a:ext cx="2505075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Convicção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381250" y="2676525"/>
            <a:ext cx="2373313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Concisão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881313" y="3462338"/>
            <a:ext cx="2241550" cy="528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Exatidão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381375" y="4176713"/>
            <a:ext cx="2768600" cy="642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Relevância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452688" y="4176713"/>
            <a:ext cx="74295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5000" b="1">
                <a:latin typeface="Calibri" pitchFamily="34" charset="0"/>
              </a:rPr>
              <a:t>R</a:t>
            </a:r>
            <a:endParaRPr kumimoji="1" lang="pt-BR" sz="5000">
              <a:latin typeface="Calibri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965575" y="4962525"/>
            <a:ext cx="3559175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Tempestividade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524375" y="5676900"/>
            <a:ext cx="329565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pt-BR" sz="3800" b="1" dirty="0">
                <a:solidFill>
                  <a:schemeClr val="bg1"/>
                </a:solidFill>
                <a:latin typeface="Calibri" pitchFamily="34" charset="0"/>
              </a:rPr>
              <a:t>Objetividade</a:t>
            </a:r>
          </a:p>
        </p:txBody>
      </p:sp>
    </p:spTree>
    <p:extLst>
      <p:ext uri="{BB962C8B-B14F-4D97-AF65-F5344CB8AC3E}">
        <p14:creationId xmlns:p14="http://schemas.microsoft.com/office/powerpoint/2010/main" val="1965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628799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Antes da conclusão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Relatório de Auditoria, versão preliminar deve ser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encaminhada ao gestor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para seu conhecimento.</a:t>
            </a:r>
          </a:p>
          <a:p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apreciação crítica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pode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possibilitar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 esclarecimento de pontos obscuros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correção de informações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imprecisas ou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inconsistentes, assim como 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aperfeiçoamento das medidas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propostas.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14" y="908720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Comentários do Gestor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/>
        </p:nvGraphicFramePr>
        <p:xfrm>
          <a:off x="954088" y="57546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46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546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47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48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49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71965"/>
              </p:ext>
            </p:extLst>
          </p:nvPr>
        </p:nvGraphicFramePr>
        <p:xfrm>
          <a:off x="514351" y="3577310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0" name="CorelDRAW" r:id="rId12" imgW="5048250" imgH="4600575" progId="CorelDRAW.Gráficos.9">
                  <p:embed/>
                </p:oleObj>
              </mc:Choice>
              <mc:Fallback>
                <p:oleObj name="CorelDRAW" r:id="rId12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3577310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5381625" y="5500688"/>
          <a:ext cx="1127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1" name="CorelDRAW" r:id="rId14" imgW="4171950" imgH="4648200" progId="CorelDRAW.Gráficos.9">
                  <p:embed/>
                </p:oleObj>
              </mc:Choice>
              <mc:Fallback>
                <p:oleObj name="CorelDRAW" r:id="rId14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00688"/>
                        <a:ext cx="1127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2809875" y="5857875"/>
            <a:ext cx="1785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Comentário do gestor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38150" y="4714875"/>
            <a:ext cx="117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Apreciação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52" name="CorelDRAW" r:id="rId15" imgW="3457575" imgH="4600575" progId="CorelDRAW.Gráficos.9">
                  <p:embed/>
                </p:oleObj>
              </mc:Choice>
              <mc:Fallback>
                <p:oleObj name="CorelDRAW" r:id="rId15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6596063" y="58578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Relatório será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objeto de análise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pelo Tribunal Pleno do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TCE/PR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que emitirá um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Acórdão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decisão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gestor terá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prazo para encaminhar  Plano de 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 forma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implementar as recomendações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propostas.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Apreciação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/>
        </p:nvGraphicFramePr>
        <p:xfrm>
          <a:off x="954088" y="57546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6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546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47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48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49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92058"/>
              </p:ext>
            </p:extLst>
          </p:nvPr>
        </p:nvGraphicFramePr>
        <p:xfrm>
          <a:off x="749300" y="1287059"/>
          <a:ext cx="11382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" name="CorelDRAW" r:id="rId12" imgW="3962400" imgH="4600575" progId="CorelDRAW.Gráficos.9">
                  <p:embed/>
                </p:oleObj>
              </mc:Choice>
              <mc:Fallback>
                <p:oleObj name="CorelDRAW" r:id="rId12" imgW="396240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287059"/>
                        <a:ext cx="11382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71965"/>
              </p:ext>
            </p:extLst>
          </p:nvPr>
        </p:nvGraphicFramePr>
        <p:xfrm>
          <a:off x="514351" y="3577310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" name="CorelDRAW" r:id="rId14" imgW="5048250" imgH="4600575" progId="CorelDRAW.Gráficos.9">
                  <p:embed/>
                </p:oleObj>
              </mc:Choice>
              <mc:Fallback>
                <p:oleObj name="CorelDRAW" r:id="rId14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3577310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5381625" y="5500688"/>
          <a:ext cx="1127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2" name="CorelDRAW" r:id="rId16" imgW="4171950" imgH="4648200" progId="CorelDRAW.Gráficos.9">
                  <p:embed/>
                </p:oleObj>
              </mc:Choice>
              <mc:Fallback>
                <p:oleObj name="CorelDRAW" r:id="rId16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00688"/>
                        <a:ext cx="1127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2809875" y="5857875"/>
            <a:ext cx="1785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Comentário do gestor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38150" y="4714875"/>
            <a:ext cx="117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Apreciação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738188" y="2709862"/>
            <a:ext cx="116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Divulgação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3" name="CorelDRAW" r:id="rId17" imgW="3457575" imgH="4600575" progId="CorelDRAW.Gráficos.9">
                  <p:embed/>
                </p:oleObj>
              </mc:Choice>
              <mc:Fallback>
                <p:oleObj name="CorelDRAW" r:id="rId17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6596063" y="58578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1827" y="2348880"/>
            <a:ext cx="872579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Os </a:t>
            </a:r>
            <a:r>
              <a:rPr lang="pt-BR" sz="3600" b="1" dirty="0">
                <a:solidFill>
                  <a:schemeClr val="tx1"/>
                </a:solidFill>
                <a:latin typeface="Calibri" pitchFamily="34" charset="0"/>
              </a:rPr>
              <a:t>instrumentos e sistemas de guarda </a:t>
            </a: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e </a:t>
            </a:r>
            <a:r>
              <a:rPr lang="pt-BR" sz="3600" b="1" dirty="0">
                <a:solidFill>
                  <a:schemeClr val="tx1"/>
                </a:solidFill>
                <a:latin typeface="Calibri" pitchFamily="34" charset="0"/>
              </a:rPr>
              <a:t>conservação dos bens e do patrimônio </a:t>
            </a:r>
            <a:r>
              <a:rPr lang="pt-BR" sz="3600" dirty="0">
                <a:solidFill>
                  <a:schemeClr val="tx1"/>
                </a:solidFill>
                <a:latin typeface="Calibri" pitchFamily="34" charset="0"/>
              </a:rPr>
              <a:t>sob responsabilidade das unidades da administração direta e entidades supervisionadas;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1827" y="1052736"/>
            <a:ext cx="6510413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Objeto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devem ser apresentados aos </a:t>
            </a:r>
            <a:r>
              <a:rPr lang="pt-BR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stakeholders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 ampla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em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linguagem apropriada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Além da publicação nas principais mídias, é interessante realizar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Audiências Públicas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possibilitar 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debate entre a sociedade e o poder público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Divulgação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/>
        </p:nvGraphicFramePr>
        <p:xfrm>
          <a:off x="954088" y="57546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8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546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99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0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1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847507" y="493779"/>
            <a:ext cx="1101725" cy="936625"/>
            <a:chOff x="1872" y="1200"/>
            <a:chExt cx="624" cy="576"/>
          </a:xfrm>
        </p:grpSpPr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872" y="1200"/>
              <a:ext cx="336" cy="288"/>
              <a:chOff x="3504" y="3360"/>
              <a:chExt cx="539" cy="600"/>
            </a:xfrm>
          </p:grpSpPr>
          <p:graphicFrame>
            <p:nvGraphicFramePr>
              <p:cNvPr id="22" name="Object 67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02" name="CorelDRAW" r:id="rId12" imgW="4171950" imgH="4648200" progId="CorelDRAW.Gráficos.9">
                      <p:embed/>
                    </p:oleObj>
                  </mc:Choice>
                  <mc:Fallback>
                    <p:oleObj name="CorelDRAW" r:id="rId12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Freeform 68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2016" y="1344"/>
              <a:ext cx="336" cy="288"/>
              <a:chOff x="3504" y="3360"/>
              <a:chExt cx="539" cy="600"/>
            </a:xfrm>
          </p:grpSpPr>
          <p:graphicFrame>
            <p:nvGraphicFramePr>
              <p:cNvPr id="20" name="Object 70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03" name="CorelDRAW" r:id="rId13" imgW="4171950" imgH="4648200" progId="CorelDRAW.Gráficos.9">
                      <p:embed/>
                    </p:oleObj>
                  </mc:Choice>
                  <mc:Fallback>
                    <p:oleObj name="CorelDRAW" r:id="rId13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2160" y="1488"/>
              <a:ext cx="336" cy="288"/>
              <a:chOff x="3504" y="3360"/>
              <a:chExt cx="539" cy="600"/>
            </a:xfrm>
          </p:grpSpPr>
          <p:graphicFrame>
            <p:nvGraphicFramePr>
              <p:cNvPr id="18" name="Object 73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804" name="CorelDRAW" r:id="rId14" imgW="4171950" imgH="4648200" progId="CorelDRAW.Gráficos.9">
                      <p:embed/>
                    </p:oleObj>
                  </mc:Choice>
                  <mc:Fallback>
                    <p:oleObj name="CorelDRAW" r:id="rId14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92058"/>
              </p:ext>
            </p:extLst>
          </p:nvPr>
        </p:nvGraphicFramePr>
        <p:xfrm>
          <a:off x="749300" y="1287059"/>
          <a:ext cx="11382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5" name="CorelDRAW" r:id="rId15" imgW="3962400" imgH="4600575" progId="CorelDRAW.Gráficos.9">
                  <p:embed/>
                </p:oleObj>
              </mc:Choice>
              <mc:Fallback>
                <p:oleObj name="CorelDRAW" r:id="rId15" imgW="396240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287059"/>
                        <a:ext cx="11382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071965"/>
              </p:ext>
            </p:extLst>
          </p:nvPr>
        </p:nvGraphicFramePr>
        <p:xfrm>
          <a:off x="514351" y="3577310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6" name="CorelDRAW" r:id="rId17" imgW="5048250" imgH="4600575" progId="CorelDRAW.Gráficos.9">
                  <p:embed/>
                </p:oleObj>
              </mc:Choice>
              <mc:Fallback>
                <p:oleObj name="CorelDRAW" r:id="rId17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3577310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5381625" y="5500688"/>
          <a:ext cx="1127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7" name="CorelDRAW" r:id="rId19" imgW="4171950" imgH="4648200" progId="CorelDRAW.Gráficos.9">
                  <p:embed/>
                </p:oleObj>
              </mc:Choice>
              <mc:Fallback>
                <p:oleObj name="CorelDRAW" r:id="rId19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00688"/>
                        <a:ext cx="1127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2809875" y="5857875"/>
            <a:ext cx="1785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Comentário do gestor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38150" y="4714875"/>
            <a:ext cx="117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Apreciação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738188" y="2709862"/>
            <a:ext cx="116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Divulgação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8" name="CorelDRAW" r:id="rId20" imgW="3457575" imgH="4600575" progId="CorelDRAW.Gráficos.9">
                  <p:embed/>
                </p:oleObj>
              </mc:Choice>
              <mc:Fallback>
                <p:oleObj name="CorelDRAW" r:id="rId20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3452813" y="1654175"/>
            <a:ext cx="1695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Monitoramento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6596063" y="58578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É</a:t>
            </a:r>
            <a:r>
              <a:rPr lang="pt-BR" sz="3600" dirty="0" smtClean="0"/>
              <a:t> </a:t>
            </a:r>
            <a:r>
              <a:rPr lang="pt-BR" sz="3600" dirty="0"/>
              <a:t>a verificação do </a:t>
            </a:r>
            <a:r>
              <a:rPr lang="pt-BR" sz="3600" b="1" dirty="0"/>
              <a:t>cumprimento</a:t>
            </a:r>
          </a:p>
          <a:p>
            <a:r>
              <a:rPr lang="pt-BR" sz="3600" b="1" dirty="0"/>
              <a:t>das </a:t>
            </a:r>
            <a:r>
              <a:rPr lang="pt-BR" sz="3600" b="1" dirty="0" smtClean="0"/>
              <a:t>recomendações propostas </a:t>
            </a:r>
            <a:r>
              <a:rPr lang="pt-BR" sz="3600" dirty="0" smtClean="0"/>
              <a:t>e </a:t>
            </a:r>
            <a:r>
              <a:rPr lang="pt-BR" sz="3600" dirty="0"/>
              <a:t>dos </a:t>
            </a:r>
            <a:r>
              <a:rPr lang="pt-BR" sz="3600" b="1" dirty="0"/>
              <a:t>resultados</a:t>
            </a:r>
            <a:r>
              <a:rPr lang="pt-BR" sz="3600" dirty="0"/>
              <a:t> delas </a:t>
            </a:r>
            <a:r>
              <a:rPr lang="pt-BR" sz="3600" dirty="0" smtClean="0"/>
              <a:t>advindos.</a:t>
            </a:r>
          </a:p>
          <a:p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/>
              <a:t>O principal </a:t>
            </a:r>
            <a:r>
              <a:rPr lang="pt-BR" sz="3600" b="1" dirty="0"/>
              <a:t>objetivo</a:t>
            </a:r>
            <a:r>
              <a:rPr lang="pt-BR" sz="3600" dirty="0"/>
              <a:t> do monitoramento é </a:t>
            </a:r>
            <a:r>
              <a:rPr lang="pt-BR" sz="3600" b="1" dirty="0" smtClean="0"/>
              <a:t>aumentar a </a:t>
            </a:r>
            <a:r>
              <a:rPr lang="pt-BR" sz="3600" b="1" dirty="0"/>
              <a:t>probabilidade de resolução dos </a:t>
            </a:r>
            <a:r>
              <a:rPr lang="pt-BR" sz="3600" b="1" dirty="0" smtClean="0"/>
              <a:t>problemas </a:t>
            </a:r>
            <a:r>
              <a:rPr lang="pt-BR" sz="3600" dirty="0" smtClean="0"/>
              <a:t>identificados </a:t>
            </a:r>
            <a:r>
              <a:rPr lang="pt-BR" sz="3600" dirty="0"/>
              <a:t>durante a </a:t>
            </a:r>
            <a:r>
              <a:rPr lang="pt-BR" sz="3600" dirty="0" smtClean="0"/>
              <a:t>auditoria.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23528" y="213285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METODOLOGIA ADOTADA</a:t>
            </a:r>
          </a:p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3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79858"/>
              </p:ext>
            </p:extLst>
          </p:nvPr>
        </p:nvGraphicFramePr>
        <p:xfrm>
          <a:off x="415970" y="33273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70" y="33273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387493" y="4988465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7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12895" y="3015897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8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09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38305"/>
              </p:ext>
            </p:extLst>
          </p:nvPr>
        </p:nvGraphicFramePr>
        <p:xfrm>
          <a:off x="3742072" y="519868"/>
          <a:ext cx="11382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CorelDRAW" r:id="rId12" imgW="3962400" imgH="4600575" progId="CorelDRAW.Gráficos.9">
                  <p:embed/>
                </p:oleObj>
              </mc:Choice>
              <mc:Fallback>
                <p:oleObj name="CorelDRAW" r:id="rId12" imgW="396240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072" y="519868"/>
                        <a:ext cx="11382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76779"/>
              </p:ext>
            </p:extLst>
          </p:nvPr>
        </p:nvGraphicFramePr>
        <p:xfrm>
          <a:off x="1081081" y="1368186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CorelDRAW" r:id="rId14" imgW="5048250" imgH="4600575" progId="CorelDRAW.Gráficos.9">
                  <p:embed/>
                </p:oleObj>
              </mc:Choice>
              <mc:Fallback>
                <p:oleObj name="CorelDRAW" r:id="rId14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1" y="1368186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14984"/>
              </p:ext>
            </p:extLst>
          </p:nvPr>
        </p:nvGraphicFramePr>
        <p:xfrm>
          <a:off x="2094095" y="5229548"/>
          <a:ext cx="988893" cy="101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CorelDRAW" r:id="rId16" imgW="4171950" imgH="4648200" progId="CorelDRAW.Gráficos.9">
                  <p:embed/>
                </p:oleObj>
              </mc:Choice>
              <mc:Fallback>
                <p:oleObj name="CorelDRAW" r:id="rId16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95" y="5229548"/>
                        <a:ext cx="988893" cy="101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25901" y="4104333"/>
            <a:ext cx="1482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283627" y="6055747"/>
            <a:ext cx="1938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420196" y="4412110"/>
            <a:ext cx="17859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 smtClean="0">
                <a:latin typeface="Calibri" pitchFamily="34" charset="0"/>
              </a:rPr>
              <a:t>Comentários </a:t>
            </a:r>
            <a:r>
              <a:rPr lang="pt-BR" sz="2000" b="1" dirty="0">
                <a:latin typeface="Calibri" pitchFamily="34" charset="0"/>
              </a:rPr>
              <a:t>do </a:t>
            </a:r>
            <a:r>
              <a:rPr lang="pt-BR" sz="2000" b="1" dirty="0" smtClean="0">
                <a:latin typeface="Calibri" pitchFamily="34" charset="0"/>
              </a:rPr>
              <a:t>Gestor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027478" y="2513873"/>
            <a:ext cx="1178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Apreciação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3730615" y="1885230"/>
            <a:ext cx="1161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Divulgação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728230" y="3211781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49443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3" name="CorelDRAW" r:id="rId17" imgW="3457575" imgH="4600575" progId="CorelDRAW.Gráficos.9">
                  <p:embed/>
                </p:oleObj>
              </mc:Choice>
              <mc:Fallback>
                <p:oleObj name="CorelDRAW" r:id="rId17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2017039" y="6308199"/>
            <a:ext cx="1157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 dirty="0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27565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4363998" y="2428875"/>
            <a:ext cx="1643063" cy="1582738"/>
            <a:chOff x="3130" y="1769"/>
            <a:chExt cx="849" cy="824"/>
          </a:xfrm>
        </p:grpSpPr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3363873" y="4071938"/>
            <a:ext cx="2493963" cy="1446212"/>
            <a:chOff x="2664" y="2752"/>
            <a:chExt cx="1288" cy="625"/>
          </a:xfrm>
        </p:grpSpPr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6" name="Group 21"/>
          <p:cNvGrpSpPr>
            <a:grpSpLocks/>
          </p:cNvGrpSpPr>
          <p:nvPr/>
        </p:nvGrpSpPr>
        <p:grpSpPr bwMode="auto">
          <a:xfrm>
            <a:off x="1577936" y="3786188"/>
            <a:ext cx="1644650" cy="1582737"/>
            <a:chOff x="1610" y="2500"/>
            <a:chExt cx="849" cy="824"/>
          </a:xfrm>
        </p:grpSpPr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28"/>
          <p:cNvGrpSpPr>
            <a:grpSpLocks/>
          </p:cNvGrpSpPr>
          <p:nvPr/>
        </p:nvGrpSpPr>
        <p:grpSpPr bwMode="auto">
          <a:xfrm>
            <a:off x="1720811" y="2286000"/>
            <a:ext cx="2278062" cy="1341438"/>
            <a:chOff x="1610" y="1716"/>
            <a:chExt cx="1287" cy="624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1657360" y="3273173"/>
            <a:ext cx="4000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5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71510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CorelDRAW" r:id="rId4" imgW="3457575" imgH="4600575" progId="CorelDRAW.Gráficos.9">
                  <p:embed/>
                </p:oleObj>
              </mc:Choice>
              <mc:Fallback>
                <p:oleObj name="CorelDRAW" r:id="rId4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2048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/>
              <a:t>Utilizar técnicas de </a:t>
            </a:r>
            <a:r>
              <a:rPr lang="pt-BR" sz="3600" b="1" dirty="0" smtClean="0"/>
              <a:t>brainstorming</a:t>
            </a:r>
            <a:r>
              <a:rPr lang="pt-BR" sz="3600" dirty="0" smtClean="0"/>
              <a:t> e </a:t>
            </a:r>
            <a:r>
              <a:rPr lang="pt-BR" sz="3600" b="1" dirty="0" smtClean="0"/>
              <a:t>análise </a:t>
            </a:r>
            <a:r>
              <a:rPr lang="pt-BR" sz="3600" b="1" dirty="0" err="1" smtClean="0"/>
              <a:t>stakeholder</a:t>
            </a:r>
            <a:r>
              <a:rPr lang="pt-BR" sz="3600" dirty="0"/>
              <a:t>;</a:t>
            </a:r>
            <a:endParaRPr lang="pt-BR" sz="3600" dirty="0" smtClean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/>
              <a:t>Elaborar matriz </a:t>
            </a:r>
            <a:r>
              <a:rPr lang="pt-BR" sz="3600" dirty="0" smtClean="0"/>
              <a:t>correlacionando o </a:t>
            </a:r>
            <a:r>
              <a:rPr lang="pt-BR" sz="3600" b="1" dirty="0" smtClean="0"/>
              <a:t>impacto </a:t>
            </a:r>
            <a:r>
              <a:rPr lang="pt-BR" sz="3600" b="1" dirty="0"/>
              <a:t>(</a:t>
            </a:r>
            <a:r>
              <a:rPr lang="pt-BR" sz="3600" b="1" dirty="0" smtClean="0"/>
              <a:t>positivo </a:t>
            </a:r>
            <a:r>
              <a:rPr lang="pt-BR" sz="3600" b="1" dirty="0"/>
              <a:t>ou </a:t>
            </a:r>
            <a:r>
              <a:rPr lang="pt-BR" sz="3600" b="1" dirty="0" smtClean="0"/>
              <a:t>negativo) </a:t>
            </a:r>
            <a:r>
              <a:rPr lang="pt-BR" sz="3600" dirty="0"/>
              <a:t>com o </a:t>
            </a:r>
            <a:r>
              <a:rPr lang="pt-BR" sz="3600" b="1" dirty="0"/>
              <a:t>nível de influência </a:t>
            </a:r>
            <a:r>
              <a:rPr lang="pt-BR" sz="3600" b="1" dirty="0" smtClean="0"/>
              <a:t>dos participantes </a:t>
            </a:r>
            <a:r>
              <a:rPr lang="pt-BR" sz="3600" dirty="0" smtClean="0"/>
              <a:t>do processo</a:t>
            </a:r>
            <a:r>
              <a:rPr lang="pt-BR" sz="3600" dirty="0"/>
              <a:t>;</a:t>
            </a:r>
            <a:endParaRPr lang="pt-BR" sz="3600" dirty="0" smtClean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/>
              <a:t>Pesquisar</a:t>
            </a:r>
            <a:r>
              <a:rPr lang="pt-BR" sz="3600" dirty="0" smtClean="0"/>
              <a:t> a </a:t>
            </a:r>
            <a:r>
              <a:rPr lang="pt-BR" sz="3600" b="1" dirty="0" smtClean="0"/>
              <a:t>base legal </a:t>
            </a:r>
            <a:r>
              <a:rPr lang="pt-BR" sz="3600" dirty="0" smtClean="0"/>
              <a:t>e sua </a:t>
            </a:r>
            <a:r>
              <a:rPr lang="pt-BR" sz="3600" b="1" dirty="0" smtClean="0"/>
              <a:t>estrutura administrativa. </a:t>
            </a:r>
            <a:endParaRPr lang="pt-BR" sz="3600" b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Levantamentos Preliminares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12895" y="3015897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1" name="CorelDRAW" r:id="rId4" imgW="3952875" imgH="4648200" progId="CorelDRAW.Gráficos.9">
                    <p:embed/>
                  </p:oleObj>
                </mc:Choice>
                <mc:Fallback>
                  <p:oleObj name="CorelDRAW" r:id="rId4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12" name="CorelDRAW" r:id="rId6" imgW="4238625" imgH="2895600" progId="CorelDRAW.Gráficos.9">
                    <p:embed/>
                  </p:oleObj>
                </mc:Choice>
                <mc:Fallback>
                  <p:oleObj name="CorelDRAW" r:id="rId6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25901" y="4104333"/>
            <a:ext cx="1482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595563" y="3210993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095956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" name="CorelDRAW" r:id="rId8" imgW="3457575" imgH="4600575" progId="CorelDRAW.Gráficos.9">
                  <p:embed/>
                </p:oleObj>
              </mc:Choice>
              <mc:Fallback>
                <p:oleObj name="CorelDRAW" r:id="rId8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5336" y="1988839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Definição da amostra definitiva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de municípios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Elaboração das questões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de auditoria: 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Transparência Ativa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>
                <a:latin typeface="Calibri" pitchFamily="34" charset="0"/>
                <a:cs typeface="Calibri" pitchFamily="34" charset="0"/>
              </a:rPr>
              <a:t>Transparência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Passiva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Requisitos do site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Participação do cidadão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Construção da Matriz de Planejamento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052736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9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12506" y="980728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5" y="1988840"/>
            <a:ext cx="8351742" cy="44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\\beta\programa gestao publica\PROGRAMAS\0 PROGRAMA AUDITORIA SOCIAL\0 PROJETO LAI SOCIAL\8 IDENTIDADE VISUAL\Slide Mes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51520" y="2276872"/>
            <a:ext cx="84249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atos administrativos </a:t>
            </a:r>
            <a:r>
              <a:rPr lang="pt-BR" sz="3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que resultem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direitos e obrigações </a:t>
            </a:r>
            <a:r>
              <a:rPr lang="pt-BR" sz="3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o Poder Público, em especial os relacionados com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contratação de empréstimos internos ou externos </a:t>
            </a:r>
            <a:r>
              <a:rPr lang="pt-BR" sz="3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com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concessão de avais</a:t>
            </a:r>
            <a:r>
              <a:rPr lang="pt-BR" sz="3600" b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1827" y="1052736"/>
            <a:ext cx="6510413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Objeto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65336" y="2132856"/>
            <a:ext cx="86991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Elaboração de Instrumentos de coleta de dados: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Questionário/formulário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Roteiro de entrevistas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Grupo focal (se necessário)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410" y="980728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9410" y="22048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Pré-avaliação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dos instrumentos de coleta (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teste-piloto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Definição da amostra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avaliação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dos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resultados da LAI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Elaboração do Projeto de Auditoria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e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construção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da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Matriz de Procedimentos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9410" y="980728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8398" cy="509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Procedimentos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387493" y="4988465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6" name="CorelDRAW" r:id="rId4" imgW="4171950" imgH="4648200" progId="CorelDRAW.Gráficos.9">
                    <p:embed/>
                  </p:oleObj>
                </mc:Choice>
                <mc:Fallback>
                  <p:oleObj name="CorelDRAW" r:id="rId4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12895" y="3015897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7" name="CorelDRAW" r:id="rId6" imgW="3952875" imgH="4648200" progId="CorelDRAW.Gráficos.9">
                    <p:embed/>
                  </p:oleObj>
                </mc:Choice>
                <mc:Fallback>
                  <p:oleObj name="CorelDRAW" r:id="rId6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8" name="CorelDRAW" r:id="rId8" imgW="4238625" imgH="2895600" progId="CorelDRAW.Gráficos.9">
                    <p:embed/>
                  </p:oleObj>
                </mc:Choice>
                <mc:Fallback>
                  <p:oleObj name="CorelDRAW" r:id="rId8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25901" y="4104333"/>
            <a:ext cx="1482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283627" y="6055747"/>
            <a:ext cx="1938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595563" y="3210993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85441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9" name="CorelDRAW" r:id="rId10" imgW="3457575" imgH="4600575" progId="CorelDRAW.Gráficos.9">
                  <p:embed/>
                </p:oleObj>
              </mc:Choice>
              <mc:Fallback>
                <p:oleObj name="CorelDRAW" r:id="rId10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060847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equipe de trabalho </a:t>
            </a:r>
            <a:r>
              <a:rPr lang="pt-BR" sz="3600" dirty="0" smtClean="0"/>
              <a:t>deverá </a:t>
            </a:r>
            <a:r>
              <a:rPr lang="pt-BR" sz="3600" b="1" dirty="0" smtClean="0"/>
              <a:t>avaliar </a:t>
            </a:r>
            <a:r>
              <a:rPr lang="pt-BR" sz="3600" b="1" dirty="0"/>
              <a:t>os elementos qualitativos</a:t>
            </a:r>
            <a:r>
              <a:rPr lang="pt-BR" sz="3600" dirty="0"/>
              <a:t> e </a:t>
            </a:r>
            <a:r>
              <a:rPr lang="pt-BR" sz="3600" b="1" dirty="0"/>
              <a:t>quantitativos</a:t>
            </a:r>
            <a:r>
              <a:rPr lang="pt-BR" sz="3600" dirty="0"/>
              <a:t>, bem como a </a:t>
            </a:r>
            <a:r>
              <a:rPr lang="pt-BR" sz="3600" b="1" dirty="0"/>
              <a:t>verificação da consistência dos dados </a:t>
            </a:r>
            <a:r>
              <a:rPr lang="pt-BR" sz="3600" dirty="0"/>
              <a:t>disponibilizados nos sítios municipais. </a:t>
            </a:r>
            <a:endParaRPr lang="pt-BR" sz="3600" dirty="0" smtClean="0"/>
          </a:p>
          <a:p>
            <a:endParaRPr lang="pt-BR" sz="36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Ativa e Requisitos do Site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4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89833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/>
              <a:t>Análise Qualitativa: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Atualização</a:t>
            </a:r>
            <a:endParaRPr lang="pt-BR" sz="3600" dirty="0"/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Autenticidade e Integridade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Navegabilidade e Usabilidade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Acessibilidade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Consistência dos dados</a:t>
            </a:r>
            <a:endParaRPr lang="pt-BR" sz="3600" dirty="0"/>
          </a:p>
          <a:p>
            <a:r>
              <a:rPr lang="pt-BR" sz="3600" b="1" dirty="0"/>
              <a:t>Análise </a:t>
            </a:r>
            <a:r>
              <a:rPr lang="pt-BR" sz="3600" b="1" dirty="0" smtClean="0"/>
              <a:t>Quantitativa:</a:t>
            </a:r>
            <a:endParaRPr lang="pt-BR" sz="3600" b="1" dirty="0"/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Conteúdo obrigatório da LAI</a:t>
            </a:r>
            <a:endParaRPr lang="pt-BR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Ativa e Requisitos do Site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98884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/>
              <a:t>As </a:t>
            </a:r>
            <a:r>
              <a:rPr lang="pt-BR" sz="3600" b="1" dirty="0"/>
              <a:t>perguntas</a:t>
            </a:r>
            <a:r>
              <a:rPr lang="pt-BR" sz="3600" dirty="0"/>
              <a:t> constantes </a:t>
            </a:r>
            <a:r>
              <a:rPr lang="pt-BR" sz="3600" b="1" dirty="0"/>
              <a:t>no FAQ </a:t>
            </a:r>
            <a:r>
              <a:rPr lang="pt-BR" sz="3600" dirty="0" smtClean="0"/>
              <a:t>(</a:t>
            </a:r>
            <a:r>
              <a:rPr lang="pt-BR" sz="3600" i="1" dirty="0" err="1" smtClean="0"/>
              <a:t>frequently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asked</a:t>
            </a:r>
            <a:r>
              <a:rPr lang="pt-BR" sz="3600" i="1" dirty="0" smtClean="0"/>
              <a:t> </a:t>
            </a:r>
            <a:r>
              <a:rPr lang="pt-BR" sz="3600" i="1" dirty="0" err="1" smtClean="0"/>
              <a:t>questions</a:t>
            </a:r>
            <a:r>
              <a:rPr lang="pt-BR" sz="3600" i="1" dirty="0" smtClean="0"/>
              <a:t> </a:t>
            </a:r>
            <a:r>
              <a:rPr lang="pt-BR" sz="3600" dirty="0"/>
              <a:t>/</a:t>
            </a:r>
            <a:r>
              <a:rPr lang="pt-BR" sz="3600" dirty="0" smtClean="0"/>
              <a:t> perguntas mais frequentes) </a:t>
            </a:r>
            <a:r>
              <a:rPr lang="pt-BR" sz="3600" b="1" dirty="0" smtClean="0"/>
              <a:t>são </a:t>
            </a:r>
            <a:r>
              <a:rPr lang="pt-BR" sz="3600" b="1" dirty="0"/>
              <a:t>aderentes às necessidades </a:t>
            </a:r>
            <a:r>
              <a:rPr lang="pt-BR" sz="3600" dirty="0"/>
              <a:t>de informação à população? 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Análise de navegabilidade </a:t>
            </a:r>
            <a:r>
              <a:rPr lang="pt-BR" sz="3600" dirty="0"/>
              <a:t>e das </a:t>
            </a:r>
            <a:r>
              <a:rPr lang="pt-BR" sz="3600" b="1" dirty="0"/>
              <a:t>ferramentas de busca</a:t>
            </a:r>
            <a:r>
              <a:rPr lang="pt-BR" sz="3600" dirty="0"/>
              <a:t>;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Análise da linguagem </a:t>
            </a:r>
            <a:r>
              <a:rPr lang="pt-BR" sz="3600" dirty="0"/>
              <a:t>e </a:t>
            </a:r>
            <a:r>
              <a:rPr lang="pt-BR" sz="3600" b="1" dirty="0"/>
              <a:t>formato dos relatórios</a:t>
            </a:r>
            <a:r>
              <a:rPr lang="pt-BR" sz="3600" dirty="0"/>
              <a:t> gravados</a:t>
            </a:r>
            <a:r>
              <a:rPr lang="pt-BR" sz="3600" dirty="0" smtClean="0"/>
              <a:t>;</a:t>
            </a:r>
            <a:endParaRPr lang="pt-BR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Qualitativos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7847" y="2053197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Layout do site</a:t>
            </a:r>
            <a:r>
              <a:rPr lang="pt-BR" sz="3600" dirty="0"/>
              <a:t>: a </a:t>
            </a:r>
            <a:r>
              <a:rPr lang="pt-BR" sz="3600" b="1" dirty="0"/>
              <a:t>navegação</a:t>
            </a:r>
            <a:r>
              <a:rPr lang="pt-BR" sz="3600" dirty="0"/>
              <a:t> é amigável, </a:t>
            </a:r>
            <a:r>
              <a:rPr lang="pt-BR" sz="3600" b="1" dirty="0"/>
              <a:t>fácil de usar e de compreender</a:t>
            </a:r>
            <a:r>
              <a:rPr lang="pt-BR" sz="3600" dirty="0" smtClean="0"/>
              <a:t>?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endParaRPr lang="pt-BR" sz="3600" dirty="0" smtClean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 smtClean="0"/>
              <a:t>O </a:t>
            </a:r>
            <a:r>
              <a:rPr lang="pt-BR" sz="3600" b="1" dirty="0"/>
              <a:t>município</a:t>
            </a:r>
            <a:r>
              <a:rPr lang="pt-BR" sz="3600" dirty="0"/>
              <a:t> tem </a:t>
            </a:r>
            <a:r>
              <a:rPr lang="pt-BR" sz="3600" b="1" dirty="0"/>
              <a:t>fornecido informações </a:t>
            </a:r>
            <a:r>
              <a:rPr lang="pt-BR" sz="3600" dirty="0"/>
              <a:t>sobre o </a:t>
            </a:r>
            <a:r>
              <a:rPr lang="pt-BR" sz="3600" b="1" dirty="0"/>
              <a:t>acesso e local </a:t>
            </a:r>
            <a:r>
              <a:rPr lang="pt-BR" sz="3600" dirty="0"/>
              <a:t>onde a </a:t>
            </a:r>
            <a:r>
              <a:rPr lang="pt-BR" sz="3600" b="1" dirty="0"/>
              <a:t>informação</a:t>
            </a:r>
            <a:r>
              <a:rPr lang="pt-BR" sz="3600" dirty="0"/>
              <a:t> pode ser encontrada?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3631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Qualitativos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1623" y="227687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 smtClean="0"/>
              <a:t>O </a:t>
            </a:r>
            <a:r>
              <a:rPr lang="pt-BR" sz="3600" b="1" dirty="0"/>
              <a:t>município</a:t>
            </a:r>
            <a:r>
              <a:rPr lang="pt-BR" sz="3600" dirty="0"/>
              <a:t> tem </a:t>
            </a:r>
            <a:r>
              <a:rPr lang="pt-BR" sz="3600" b="1" dirty="0"/>
              <a:t>divulgado metas e indicadores</a:t>
            </a:r>
            <a:r>
              <a:rPr lang="pt-BR" sz="3600" dirty="0"/>
              <a:t> esperados para cada </a:t>
            </a:r>
            <a:r>
              <a:rPr lang="pt-BR" sz="3600" b="1" dirty="0"/>
              <a:t>programa</a:t>
            </a:r>
            <a:r>
              <a:rPr lang="pt-BR" sz="3600" dirty="0"/>
              <a:t> e </a:t>
            </a:r>
            <a:r>
              <a:rPr lang="pt-BR" sz="3600" b="1" dirty="0"/>
              <a:t>ação</a:t>
            </a:r>
            <a:r>
              <a:rPr lang="pt-BR" sz="3600" dirty="0" smtClean="0"/>
              <a:t>?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endParaRPr lang="pt-BR" sz="3600" dirty="0" smtClean="0"/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Verificar as condições e a qualidade </a:t>
            </a:r>
            <a:r>
              <a:rPr lang="pt-BR" sz="3600" dirty="0"/>
              <a:t>do atendimento no </a:t>
            </a:r>
            <a:r>
              <a:rPr lang="pt-BR" sz="3600" b="1" dirty="0" smtClean="0"/>
              <a:t>SIC </a:t>
            </a:r>
            <a:r>
              <a:rPr lang="pt-BR" sz="3600" dirty="0"/>
              <a:t>(Sistema de Informações ao Cidadão);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3631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Qualitativos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220486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Esta parte do trabalho será desenvolvida com o </a:t>
            </a:r>
            <a:r>
              <a:rPr lang="pt-BR" sz="3600" b="1" dirty="0"/>
              <a:t>apoio da base de dados municipal </a:t>
            </a:r>
            <a:r>
              <a:rPr lang="pt-BR" sz="3600" dirty="0" smtClean="0"/>
              <a:t>disponível </a:t>
            </a:r>
            <a:r>
              <a:rPr lang="pt-BR" sz="3600" dirty="0"/>
              <a:t>no </a:t>
            </a:r>
            <a:r>
              <a:rPr lang="pt-BR" sz="3600" b="1" dirty="0"/>
              <a:t>TCE/PR</a:t>
            </a:r>
            <a:r>
              <a:rPr lang="pt-BR" sz="3600" dirty="0"/>
              <a:t>. </a:t>
            </a:r>
            <a:endParaRPr lang="pt-BR" sz="3600" dirty="0" smtClean="0"/>
          </a:p>
          <a:p>
            <a:endParaRPr lang="pt-BR" sz="3600" dirty="0"/>
          </a:p>
          <a:p>
            <a:r>
              <a:rPr lang="pt-BR" sz="3600" dirty="0"/>
              <a:t>Todas as </a:t>
            </a:r>
            <a:r>
              <a:rPr lang="pt-BR" sz="3600" b="1" dirty="0"/>
              <a:t>inconsistências serão analisadas e as de maior significância </a:t>
            </a:r>
            <a:r>
              <a:rPr lang="pt-BR" sz="3600" dirty="0"/>
              <a:t>serão apresentadas no </a:t>
            </a:r>
            <a:r>
              <a:rPr lang="pt-BR" sz="3600" b="1" dirty="0"/>
              <a:t>Relatório de Auditoria</a:t>
            </a:r>
            <a:r>
              <a:rPr lang="pt-BR" sz="3600" dirty="0"/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Testes de Consistência dos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2204864"/>
            <a:ext cx="84969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A </a:t>
            </a:r>
            <a:r>
              <a:rPr lang="pt-BR" sz="3600" b="1" dirty="0">
                <a:latin typeface="Calibri" pitchFamily="34" charset="0"/>
              </a:rPr>
              <a:t>arrecadação e a restituição </a:t>
            </a:r>
            <a:r>
              <a:rPr lang="pt-BR" sz="3600" dirty="0">
                <a:latin typeface="Calibri" pitchFamily="34" charset="0"/>
              </a:rPr>
              <a:t>de receitas de </a:t>
            </a:r>
            <a:r>
              <a:rPr lang="pt-BR" sz="3600" b="1" dirty="0" smtClean="0">
                <a:latin typeface="Calibri" pitchFamily="34" charset="0"/>
              </a:rPr>
              <a:t>tributos</a:t>
            </a:r>
            <a:r>
              <a:rPr lang="pt-BR" sz="3600" dirty="0" smtClean="0">
                <a:latin typeface="Calibri" pitchFamily="34" charset="0"/>
              </a:rPr>
              <a:t>; </a:t>
            </a:r>
            <a:r>
              <a:rPr lang="pt-BR" sz="3600" dirty="0">
                <a:latin typeface="Calibri" pitchFamily="34" charset="0"/>
              </a:rPr>
              <a:t>e </a:t>
            </a:r>
            <a:endParaRPr lang="pt-BR" sz="3600" dirty="0" smtClean="0">
              <a:latin typeface="Calibri" pitchFamily="34" charset="0"/>
            </a:endParaRPr>
          </a:p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endParaRPr lang="pt-BR" sz="3600" dirty="0">
              <a:latin typeface="Calibri" pitchFamily="34" charset="0"/>
            </a:endParaRPr>
          </a:p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Os sistemas </a:t>
            </a:r>
            <a:r>
              <a:rPr lang="pt-BR" sz="3600" dirty="0" smtClean="0">
                <a:latin typeface="Calibri" pitchFamily="34" charset="0"/>
              </a:rPr>
              <a:t>corporativos de </a:t>
            </a:r>
            <a:r>
              <a:rPr lang="pt-BR" sz="3600" b="1" dirty="0" smtClean="0">
                <a:latin typeface="Calibri" pitchFamily="34" charset="0"/>
              </a:rPr>
              <a:t>Tecnologia da Informação. </a:t>
            </a:r>
            <a:endParaRPr lang="pt-BR" sz="3600" b="1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1827" y="1052736"/>
            <a:ext cx="6510413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Objeto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78450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00"/>
              </a:buClr>
            </a:pPr>
            <a:r>
              <a:rPr lang="pt-BR" sz="3600" b="1" dirty="0" smtClean="0"/>
              <a:t>Estão disponíveis no Portal do município: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 smtClean="0"/>
              <a:t>As </a:t>
            </a:r>
            <a:r>
              <a:rPr lang="pt-BR" sz="3600" b="1" dirty="0"/>
              <a:t>atividades</a:t>
            </a:r>
            <a:r>
              <a:rPr lang="pt-BR" sz="3600" dirty="0"/>
              <a:t>, </a:t>
            </a:r>
            <a:r>
              <a:rPr lang="pt-BR" sz="3600" b="1" dirty="0"/>
              <a:t>projetos</a:t>
            </a:r>
            <a:r>
              <a:rPr lang="pt-BR" sz="3600" dirty="0"/>
              <a:t>, </a:t>
            </a:r>
            <a:r>
              <a:rPr lang="pt-BR" sz="3600" b="1" dirty="0"/>
              <a:t>utilizações</a:t>
            </a:r>
            <a:r>
              <a:rPr lang="pt-BR" sz="3600" dirty="0"/>
              <a:t> de </a:t>
            </a:r>
            <a:r>
              <a:rPr lang="pt-BR" sz="3600" b="1" dirty="0"/>
              <a:t>recurso público</a:t>
            </a:r>
            <a:r>
              <a:rPr lang="pt-BR" sz="3600" dirty="0"/>
              <a:t>, </a:t>
            </a:r>
            <a:r>
              <a:rPr lang="pt-BR" sz="3600" b="1" dirty="0"/>
              <a:t>contratos</a:t>
            </a:r>
            <a:r>
              <a:rPr lang="pt-BR" sz="3600" dirty="0"/>
              <a:t> e </a:t>
            </a:r>
            <a:r>
              <a:rPr lang="pt-BR" sz="3600" b="1" dirty="0" smtClean="0"/>
              <a:t>licitações</a:t>
            </a:r>
            <a:r>
              <a:rPr lang="pt-BR" sz="3600" dirty="0" smtClean="0"/>
              <a:t>?</a:t>
            </a:r>
            <a:endParaRPr lang="pt-BR" sz="3600" dirty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/>
              <a:t>Os </a:t>
            </a:r>
            <a:r>
              <a:rPr lang="pt-BR" sz="3600" b="1" dirty="0"/>
              <a:t>resultados de inspeções</a:t>
            </a:r>
            <a:r>
              <a:rPr lang="pt-BR" sz="3600" dirty="0"/>
              <a:t>, </a:t>
            </a:r>
            <a:r>
              <a:rPr lang="pt-BR" sz="3600" b="1" dirty="0"/>
              <a:t>auditorias</a:t>
            </a:r>
            <a:r>
              <a:rPr lang="pt-BR" sz="3600" dirty="0"/>
              <a:t>, </a:t>
            </a:r>
            <a:r>
              <a:rPr lang="pt-BR" sz="3600" b="1" dirty="0"/>
              <a:t>prestações e tomadas de </a:t>
            </a:r>
            <a:r>
              <a:rPr lang="pt-BR" sz="3600" b="1" dirty="0" smtClean="0"/>
              <a:t>contas</a:t>
            </a:r>
            <a:r>
              <a:rPr lang="pt-BR" sz="3600" dirty="0" smtClean="0"/>
              <a:t>?</a:t>
            </a:r>
            <a:endParaRPr lang="pt-BR" sz="3600" dirty="0"/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 smtClean="0"/>
              <a:t>Os </a:t>
            </a:r>
            <a:r>
              <a:rPr lang="pt-BR" sz="3600" b="1" dirty="0"/>
              <a:t>contatos</a:t>
            </a:r>
            <a:r>
              <a:rPr lang="pt-BR" sz="3600" dirty="0"/>
              <a:t>, </a:t>
            </a:r>
            <a:r>
              <a:rPr lang="pt-BR" sz="3600" b="1" dirty="0"/>
              <a:t>horários</a:t>
            </a:r>
            <a:r>
              <a:rPr lang="pt-BR" sz="3600" dirty="0"/>
              <a:t> </a:t>
            </a:r>
            <a:r>
              <a:rPr lang="pt-BR" sz="3600" b="1" dirty="0"/>
              <a:t>de atendimento</a:t>
            </a:r>
            <a:r>
              <a:rPr lang="pt-BR" sz="3600" dirty="0"/>
              <a:t>, </a:t>
            </a:r>
            <a:r>
              <a:rPr lang="pt-BR" sz="3600" b="1" dirty="0"/>
              <a:t>endereço</a:t>
            </a:r>
            <a:r>
              <a:rPr lang="pt-BR" sz="3600" dirty="0"/>
              <a:t> e </a:t>
            </a:r>
            <a:r>
              <a:rPr lang="pt-BR" sz="3600" b="1" dirty="0"/>
              <a:t>demais registros </a:t>
            </a:r>
            <a:r>
              <a:rPr lang="pt-BR" sz="3600" dirty="0"/>
              <a:t>organizacionais?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Quantitativos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220486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/>
              <a:t>O </a:t>
            </a:r>
            <a:r>
              <a:rPr lang="pt-BR" sz="3600" b="1" dirty="0" smtClean="0"/>
              <a:t>município</a:t>
            </a:r>
            <a:r>
              <a:rPr lang="pt-BR" sz="3600" dirty="0" smtClean="0"/>
              <a:t> já </a:t>
            </a:r>
            <a:r>
              <a:rPr lang="pt-BR" sz="3600" b="1" dirty="0"/>
              <a:t>recebeu pedidos de informação</a:t>
            </a:r>
            <a:r>
              <a:rPr lang="pt-BR" sz="3600" dirty="0" smtClean="0"/>
              <a:t>?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dirty="0" smtClean="0"/>
              <a:t>Tem </a:t>
            </a:r>
            <a:r>
              <a:rPr lang="pt-BR" sz="3600" b="1" dirty="0"/>
              <a:t>atendido</a:t>
            </a:r>
            <a:r>
              <a:rPr lang="pt-BR" sz="3600" dirty="0"/>
              <a:t> </a:t>
            </a:r>
            <a:r>
              <a:rPr lang="pt-BR" sz="3600" b="1" dirty="0"/>
              <a:t>tempestivamente</a:t>
            </a:r>
            <a:r>
              <a:rPr lang="pt-BR" sz="3600" dirty="0" smtClean="0"/>
              <a:t>?</a:t>
            </a:r>
          </a:p>
          <a:p>
            <a:pPr marL="571500" lvl="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 smtClean="0"/>
              <a:t>Quais </a:t>
            </a:r>
            <a:r>
              <a:rPr lang="pt-BR" sz="3600" b="1" dirty="0"/>
              <a:t>razões de recusa </a:t>
            </a:r>
            <a:r>
              <a:rPr lang="pt-BR" sz="3600" dirty="0"/>
              <a:t>parcial ou total?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600" b="1" dirty="0"/>
              <a:t>Existe um SIC </a:t>
            </a:r>
            <a:r>
              <a:rPr lang="pt-BR" sz="3600" dirty="0"/>
              <a:t>(Sistema de Informações ao Cidadão)?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Requisitos Quantitativos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41682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2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8696" y="1700807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Elaboração do Mapa de Processos: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/>
              <a:t>Conhecer</a:t>
            </a:r>
            <a:r>
              <a:rPr lang="pt-BR" sz="3600" dirty="0" smtClean="0"/>
              <a:t> a </a:t>
            </a:r>
            <a:r>
              <a:rPr lang="pt-BR" sz="3600" b="1" dirty="0"/>
              <a:t>sequência </a:t>
            </a:r>
            <a:r>
              <a:rPr lang="pt-BR" sz="3600" b="1" dirty="0" smtClean="0"/>
              <a:t>das </a:t>
            </a:r>
            <a:r>
              <a:rPr lang="pt-BR" sz="3600" b="1" dirty="0"/>
              <a:t>atividades</a:t>
            </a:r>
            <a:r>
              <a:rPr lang="pt-BR" sz="3600" dirty="0"/>
              <a:t>, os </a:t>
            </a:r>
            <a:r>
              <a:rPr lang="pt-BR" sz="3600" b="1" dirty="0" smtClean="0"/>
              <a:t>prazos</a:t>
            </a:r>
            <a:r>
              <a:rPr lang="pt-BR" sz="3600" dirty="0" smtClean="0"/>
              <a:t> e </a:t>
            </a:r>
            <a:r>
              <a:rPr lang="pt-BR" sz="3600" dirty="0"/>
              <a:t>o </a:t>
            </a:r>
            <a:r>
              <a:rPr lang="pt-BR" sz="3600" b="1" dirty="0"/>
              <a:t>fluxo de </a:t>
            </a:r>
            <a:r>
              <a:rPr lang="pt-BR" sz="3600" b="1" dirty="0" smtClean="0"/>
              <a:t>documentos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/>
              <a:t>Identificar</a:t>
            </a:r>
            <a:r>
              <a:rPr lang="pt-BR" sz="3600" dirty="0" smtClean="0"/>
              <a:t> </a:t>
            </a:r>
            <a:r>
              <a:rPr lang="pt-BR" sz="3600" b="1" dirty="0" smtClean="0"/>
              <a:t>boas práticas </a:t>
            </a:r>
            <a:r>
              <a:rPr lang="pt-BR" sz="3600" dirty="0" smtClean="0"/>
              <a:t>e </a:t>
            </a:r>
            <a:r>
              <a:rPr lang="pt-BR" sz="3600" b="1" dirty="0" smtClean="0"/>
              <a:t>oportunidades</a:t>
            </a:r>
            <a:r>
              <a:rPr lang="pt-BR" sz="3600" dirty="0" smtClean="0"/>
              <a:t> para </a:t>
            </a:r>
            <a:r>
              <a:rPr lang="pt-BR" sz="3600" b="1" dirty="0" smtClean="0"/>
              <a:t>racionalizar e aperfeiçoar os processos </a:t>
            </a:r>
            <a:r>
              <a:rPr lang="pt-BR" sz="3600" dirty="0" smtClean="0"/>
              <a:t>de trabalho. </a:t>
            </a:r>
          </a:p>
          <a:p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Monitoramento: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 </a:t>
            </a:r>
            <a:r>
              <a:rPr lang="pt-BR" sz="3600" b="1" dirty="0" smtClean="0"/>
              <a:t>Avaliar</a:t>
            </a:r>
            <a:r>
              <a:rPr lang="pt-BR" sz="3600" dirty="0" smtClean="0"/>
              <a:t> durante </a:t>
            </a:r>
            <a:r>
              <a:rPr lang="pt-BR" sz="3600" b="1" dirty="0" smtClean="0"/>
              <a:t>+/- 30 dias </a:t>
            </a:r>
            <a:r>
              <a:rPr lang="pt-BR" sz="3600" dirty="0" smtClean="0"/>
              <a:t>as operações envolvendo a </a:t>
            </a:r>
            <a:r>
              <a:rPr lang="pt-BR" sz="3600" b="1" dirty="0" smtClean="0"/>
              <a:t>transparência passiva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8696" y="980728"/>
            <a:ext cx="88924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Passiva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865036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</a:t>
            </a:r>
            <a:r>
              <a:rPr lang="pt-BR" sz="3600" b="1" dirty="0"/>
              <a:t>técnica</a:t>
            </a:r>
            <a:r>
              <a:rPr lang="pt-BR" sz="3600" dirty="0"/>
              <a:t> </a:t>
            </a:r>
            <a:r>
              <a:rPr lang="pt-BR" sz="3600" b="1" dirty="0"/>
              <a:t>de mapeamento </a:t>
            </a:r>
            <a:r>
              <a:rPr lang="pt-BR" sz="3600" dirty="0"/>
              <a:t>de processo </a:t>
            </a:r>
            <a:r>
              <a:rPr lang="pt-BR" sz="3600" b="1" dirty="0"/>
              <a:t>fornece uma representação gráfica das</a:t>
            </a:r>
            <a:r>
              <a:rPr lang="pt-BR" sz="3600" dirty="0"/>
              <a:t> </a:t>
            </a:r>
            <a:r>
              <a:rPr lang="pt-BR" sz="3600" b="1" dirty="0"/>
              <a:t>operações</a:t>
            </a:r>
            <a:r>
              <a:rPr lang="pt-BR" sz="3600" dirty="0"/>
              <a:t> </a:t>
            </a:r>
            <a:r>
              <a:rPr lang="pt-BR" sz="3600" dirty="0" smtClean="0"/>
              <a:t>sob análise</a:t>
            </a:r>
            <a:r>
              <a:rPr lang="pt-BR" sz="3600" dirty="0"/>
              <a:t>, </a:t>
            </a:r>
            <a:r>
              <a:rPr lang="pt-BR" sz="3600" b="1" dirty="0"/>
              <a:t>evidenciando</a:t>
            </a:r>
            <a:r>
              <a:rPr lang="pt-BR" sz="3600" dirty="0"/>
              <a:t> </a:t>
            </a:r>
            <a:r>
              <a:rPr lang="pt-BR" sz="3600" b="1" dirty="0"/>
              <a:t>a</a:t>
            </a:r>
            <a:r>
              <a:rPr lang="pt-BR" sz="3600" dirty="0"/>
              <a:t> </a:t>
            </a:r>
            <a:r>
              <a:rPr lang="pt-BR" sz="3600" b="1" dirty="0" smtClean="0"/>
              <a:t>sequência </a:t>
            </a:r>
            <a:r>
              <a:rPr lang="pt-BR" sz="3600" b="1" dirty="0"/>
              <a:t>de atividades</a:t>
            </a:r>
            <a:r>
              <a:rPr lang="pt-BR" sz="3600" dirty="0"/>
              <a:t>, os </a:t>
            </a:r>
            <a:r>
              <a:rPr lang="pt-BR" sz="3600" b="1" dirty="0"/>
              <a:t>agentes </a:t>
            </a:r>
            <a:r>
              <a:rPr lang="pt-BR" sz="3600" b="1" dirty="0" smtClean="0"/>
              <a:t> envolvidos</a:t>
            </a:r>
            <a:r>
              <a:rPr lang="pt-BR" sz="3600" dirty="0"/>
              <a:t>, os </a:t>
            </a:r>
            <a:r>
              <a:rPr lang="pt-BR" sz="3600" b="1" dirty="0"/>
              <a:t>prazos</a:t>
            </a:r>
            <a:r>
              <a:rPr lang="pt-BR" sz="3600" dirty="0"/>
              <a:t> e o </a:t>
            </a:r>
            <a:r>
              <a:rPr lang="pt-BR" sz="3600" b="1" dirty="0"/>
              <a:t>fluxo </a:t>
            </a:r>
            <a:r>
              <a:rPr lang="pt-BR" sz="3600" b="1" dirty="0" smtClean="0"/>
              <a:t>de documentos</a:t>
            </a:r>
            <a:r>
              <a:rPr lang="pt-BR" sz="3600" dirty="0" smtClean="0"/>
              <a:t> </a:t>
            </a:r>
            <a:r>
              <a:rPr lang="pt-BR" sz="3600" dirty="0"/>
              <a:t>em uma organização ou área.</a:t>
            </a: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8924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Passiva – Mapa de Processos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2467" cy="547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8750" y="177281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As equipes deverão:</a:t>
            </a:r>
          </a:p>
          <a:p>
            <a:endParaRPr lang="pt-BR" sz="36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Verificar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estrutura física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disponível 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horário de atendimento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Acompanhar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 cumprimento dos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prazos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das solicitações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Avaliar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formalização e motivação das informações negadas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eventuais recursos;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5878" y="908720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Passiva - Monitoramento</a:t>
            </a:r>
            <a:endParaRPr lang="pt-BR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just"/>
            <a:endParaRPr lang="pt-BR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5878" y="20608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valiar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atualização do Portais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conforme rol de itens pré-definidos;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Pesquisar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existência de estatísticas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sobre 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acessos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5878" y="134495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Transparência Passiva -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Monitoramento</a:t>
            </a:r>
            <a:endParaRPr lang="pt-BR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060848"/>
            <a:ext cx="8712968" cy="70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100"/>
              </a:lnSpc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Achados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52" y="1594522"/>
            <a:ext cx="7236296" cy="52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27031"/>
              </p:ext>
            </p:extLst>
          </p:nvPr>
        </p:nvGraphicFramePr>
        <p:xfrm>
          <a:off x="415970" y="33273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2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70" y="33273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387493" y="4988465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03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12895" y="3015897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04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805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259846"/>
              </p:ext>
            </p:extLst>
          </p:nvPr>
        </p:nvGraphicFramePr>
        <p:xfrm>
          <a:off x="2094095" y="5229548"/>
          <a:ext cx="988893" cy="101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6" name="CorelDRAW" r:id="rId12" imgW="4171950" imgH="4648200" progId="CorelDRAW.Gráficos.9">
                  <p:embed/>
                </p:oleObj>
              </mc:Choice>
              <mc:Fallback>
                <p:oleObj name="CorelDRAW" r:id="rId12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95" y="5229548"/>
                        <a:ext cx="988893" cy="101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25901" y="4104333"/>
            <a:ext cx="1482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283627" y="6055747"/>
            <a:ext cx="1938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420196" y="4412110"/>
            <a:ext cx="17859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 smtClean="0">
                <a:latin typeface="Calibri" pitchFamily="34" charset="0"/>
              </a:rPr>
              <a:t>Comentários </a:t>
            </a:r>
            <a:r>
              <a:rPr lang="pt-BR" sz="2000" b="1" dirty="0">
                <a:latin typeface="Calibri" pitchFamily="34" charset="0"/>
              </a:rPr>
              <a:t>do </a:t>
            </a:r>
            <a:r>
              <a:rPr lang="pt-BR" sz="2000" b="1" dirty="0" smtClean="0">
                <a:latin typeface="Calibri" pitchFamily="34" charset="0"/>
              </a:rPr>
              <a:t>Gestor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728230" y="3211781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54870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07" name="CorelDRAW" r:id="rId13" imgW="3457575" imgH="4600575" progId="CorelDRAW.Gráficos.9">
                  <p:embed/>
                </p:oleObj>
              </mc:Choice>
              <mc:Fallback>
                <p:oleObj name="CorelDRAW" r:id="rId13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2017039" y="6308199"/>
            <a:ext cx="1157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 dirty="0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22007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0508" y="1628800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latin typeface="Calibri" pitchFamily="34" charset="0"/>
              </a:rPr>
              <a:t>Exame e </a:t>
            </a:r>
            <a:r>
              <a:rPr lang="pt-BR" sz="3600" b="1" dirty="0" smtClean="0">
                <a:latin typeface="Calibri" pitchFamily="34" charset="0"/>
              </a:rPr>
              <a:t>avaliação,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com o objetivo de expressar uma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opinião</a:t>
            </a:r>
            <a:r>
              <a:rPr lang="pt-BR" sz="3600" b="1" dirty="0" smtClean="0">
                <a:latin typeface="Calibri" pitchFamily="34" charset="0"/>
              </a:rPr>
              <a:t>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</a:rPr>
              <a:t>dos registros e demonstrações </a:t>
            </a:r>
            <a:r>
              <a:rPr lang="pt-BR" sz="3600" dirty="0">
                <a:latin typeface="Calibri" pitchFamily="34" charset="0"/>
              </a:rPr>
              <a:t>contábeis</a:t>
            </a:r>
            <a:r>
              <a:rPr lang="pt-BR" sz="3600" dirty="0" smtClean="0">
                <a:latin typeface="Calibri" pitchFamily="34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</a:rPr>
              <a:t>das </a:t>
            </a:r>
            <a:r>
              <a:rPr lang="pt-BR" sz="3600" dirty="0">
                <a:latin typeface="Calibri" pitchFamily="34" charset="0"/>
              </a:rPr>
              <a:t>operações e </a:t>
            </a:r>
            <a:r>
              <a:rPr lang="pt-BR" sz="3600" dirty="0" smtClean="0">
                <a:latin typeface="Calibri" pitchFamily="34" charset="0"/>
              </a:rPr>
              <a:t>sistemas  </a:t>
            </a:r>
            <a:r>
              <a:rPr lang="pt-BR" sz="3600" dirty="0">
                <a:latin typeface="Calibri" pitchFamily="34" charset="0"/>
              </a:rPr>
              <a:t>financeiros; </a:t>
            </a:r>
            <a:endParaRPr lang="pt-BR" sz="3600" dirty="0" smtClean="0">
              <a:latin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</a:rPr>
              <a:t>do </a:t>
            </a:r>
            <a:r>
              <a:rPr lang="pt-BR" sz="3600" dirty="0">
                <a:latin typeface="Calibri" pitchFamily="34" charset="0"/>
              </a:rPr>
              <a:t>cumprimento das disposições legais e regulamentares; </a:t>
            </a:r>
            <a:endParaRPr lang="pt-BR" sz="3600" dirty="0" smtClean="0">
              <a:latin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</a:rPr>
              <a:t>dos </a:t>
            </a:r>
            <a:r>
              <a:rPr lang="pt-BR" sz="3600" dirty="0">
                <a:latin typeface="Calibri" pitchFamily="34" charset="0"/>
              </a:rPr>
              <a:t>sistemas de controle </a:t>
            </a:r>
            <a:r>
              <a:rPr lang="pt-BR" sz="3600" dirty="0" smtClean="0">
                <a:latin typeface="Calibri" pitchFamily="34" charset="0"/>
              </a:rPr>
              <a:t>interno.</a:t>
            </a:r>
          </a:p>
          <a:p>
            <a:pPr algn="r">
              <a:buClr>
                <a:srgbClr val="FF0000"/>
              </a:buClr>
              <a:defRPr/>
            </a:pPr>
            <a:r>
              <a:rPr lang="pt-BR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NORMAS DE AUDITORIA GOVERNAMENTAL (</a:t>
            </a:r>
            <a:r>
              <a:rPr lang="pt-BR" sz="20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NAGs</a:t>
            </a:r>
            <a:r>
              <a:rPr lang="pt-B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1661" y="836712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de Regularidade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2768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As equipes irão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consolidar os resultados alcançados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descrevendo os trabalhos e exames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realizados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apurando os fatos relevantes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tendo como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base as evidências, conclusões, recomendações, experiências e lições aprendidas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2768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Comentários dos Gestores: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Encaminhamento do Relatório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 Auditoria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Preliminar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Análise dos comentários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Revisão das recomendações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2048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Conclusão:</a:t>
            </a:r>
          </a:p>
          <a:p>
            <a:pPr>
              <a:buClr>
                <a:srgbClr val="FF0000"/>
              </a:buClr>
            </a:pPr>
            <a:endParaRPr lang="pt-BR" sz="36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Formular as recomendações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um Ranking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dos municípios, quando ao cumprimento da LAI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Estruturação: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Redação e Revisão dos capítulos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Resenhas, fotos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Informações complementares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Montagem do apêndice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Matriz de Planejamento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Instrumentos de coleta</a:t>
            </a:r>
          </a:p>
          <a:p>
            <a:pPr marL="10287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Tabulação dos dados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Relatório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27031"/>
              </p:ext>
            </p:extLst>
          </p:nvPr>
        </p:nvGraphicFramePr>
        <p:xfrm>
          <a:off x="415970" y="33273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0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70" y="33273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387493" y="4988465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91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12895" y="3015897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92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93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66028"/>
              </p:ext>
            </p:extLst>
          </p:nvPr>
        </p:nvGraphicFramePr>
        <p:xfrm>
          <a:off x="3742072" y="519868"/>
          <a:ext cx="11382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4" name="CorelDRAW" r:id="rId12" imgW="3962400" imgH="4600575" progId="CorelDRAW.Gráficos.9">
                  <p:embed/>
                </p:oleObj>
              </mc:Choice>
              <mc:Fallback>
                <p:oleObj name="CorelDRAW" r:id="rId12" imgW="396240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072" y="519868"/>
                        <a:ext cx="11382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14950"/>
              </p:ext>
            </p:extLst>
          </p:nvPr>
        </p:nvGraphicFramePr>
        <p:xfrm>
          <a:off x="1081081" y="1368186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5" name="CorelDRAW" r:id="rId14" imgW="5048250" imgH="4600575" progId="CorelDRAW.Gráficos.9">
                  <p:embed/>
                </p:oleObj>
              </mc:Choice>
              <mc:Fallback>
                <p:oleObj name="CorelDRAW" r:id="rId14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1" y="1368186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259846"/>
              </p:ext>
            </p:extLst>
          </p:nvPr>
        </p:nvGraphicFramePr>
        <p:xfrm>
          <a:off x="2094095" y="5229548"/>
          <a:ext cx="988893" cy="1016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6" name="CorelDRAW" r:id="rId16" imgW="4171950" imgH="4648200" progId="CorelDRAW.Gráficos.9">
                  <p:embed/>
                </p:oleObj>
              </mc:Choice>
              <mc:Fallback>
                <p:oleObj name="CorelDRAW" r:id="rId16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95" y="5229548"/>
                        <a:ext cx="988893" cy="1016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25901" y="4104333"/>
            <a:ext cx="1482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6283627" y="6055747"/>
            <a:ext cx="19383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420196" y="4412110"/>
            <a:ext cx="17859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 dirty="0" smtClean="0">
                <a:latin typeface="Calibri" pitchFamily="34" charset="0"/>
              </a:rPr>
              <a:t>Comentários </a:t>
            </a:r>
            <a:r>
              <a:rPr lang="pt-BR" sz="2000" b="1" dirty="0">
                <a:latin typeface="Calibri" pitchFamily="34" charset="0"/>
              </a:rPr>
              <a:t>do </a:t>
            </a:r>
            <a:r>
              <a:rPr lang="pt-BR" sz="2000" b="1" dirty="0" smtClean="0">
                <a:latin typeface="Calibri" pitchFamily="34" charset="0"/>
              </a:rPr>
              <a:t>Gestor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027478" y="2513873"/>
            <a:ext cx="11786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Apreciação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3730615" y="1885230"/>
            <a:ext cx="11611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Divulgação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728230" y="3211781"/>
            <a:ext cx="4000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</a:t>
            </a:r>
            <a:r>
              <a:rPr lang="pt-BR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DO PROJETO LAI SOCIAL</a:t>
            </a:r>
            <a:endParaRPr lang="pt-BR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54870"/>
              </p:ext>
            </p:extLst>
          </p:nvPr>
        </p:nvGraphicFramePr>
        <p:xfrm>
          <a:off x="6680664" y="478221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7" name="CorelDRAW" r:id="rId17" imgW="3457575" imgH="4600575" progId="CorelDRAW.Gráficos.9">
                  <p:embed/>
                </p:oleObj>
              </mc:Choice>
              <mc:Fallback>
                <p:oleObj name="CorelDRAW" r:id="rId17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664" y="478221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83627" y="1745959"/>
            <a:ext cx="1872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 smtClean="0">
                <a:latin typeface="Calibri" pitchFamily="34" charset="0"/>
              </a:rPr>
              <a:t>Levantamentos </a:t>
            </a:r>
          </a:p>
          <a:p>
            <a:pPr algn="l"/>
            <a:r>
              <a:rPr lang="pt-BR" sz="2000" b="1" dirty="0" smtClean="0">
                <a:latin typeface="Calibri" pitchFamily="34" charset="0"/>
              </a:rPr>
              <a:t>Preliminares 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2017039" y="6308199"/>
            <a:ext cx="1157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 dirty="0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22007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79512" y="191683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Relatório será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objeto de análise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pelo Tribunal Pleno do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TCE/PR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que emitirá um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Acórdão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decisão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).</a:t>
            </a:r>
          </a:p>
          <a:p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gestor terá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prazo para encaminhar  Plano de 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 forma a implementar as recomendações propostas.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Apreciação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27687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Evento de Encerramento: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Apresentação dos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resultados preliminares</a:t>
            </a:r>
          </a:p>
          <a:p>
            <a:pPr>
              <a:buClr>
                <a:srgbClr val="FF0000"/>
              </a:buClr>
            </a:pPr>
            <a:endParaRPr lang="pt-BR" sz="36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Audiências Públicas: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Apresentação dos resultados e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debate entre a sociedade e o poder público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5689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Divulgação dos Resultados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77305"/>
            <a:ext cx="8893175" cy="588069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EQUIPE</a:t>
            </a:r>
            <a:r>
              <a:rPr lang="pt-BR" b="1" dirty="0" smtClean="0">
                <a:solidFill>
                  <a:srgbClr val="002060"/>
                </a:solidFill>
              </a:rPr>
              <a:t>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PROJETO LAI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SOCIAL</a:t>
            </a:r>
            <a:endParaRPr lang="pt-BR" sz="4000" cap="small" dirty="0" smtClean="0"/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cap="small" dirty="0" smtClean="0"/>
              <a:t>Arnaldo Laporte Jr.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cap="small" dirty="0" smtClean="0"/>
              <a:t>Cíntia Rosa Ferreira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cap="small" dirty="0" smtClean="0"/>
              <a:t>Ricardo Alpendre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000" cap="small" dirty="0" smtClean="0"/>
              <a:t>Colaboração: Márcio José Assumpção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rgbClr val="00206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e-mail: </a:t>
            </a:r>
            <a:r>
              <a:rPr lang="pt-BR" sz="2800" dirty="0" smtClean="0">
                <a:solidFill>
                  <a:srgbClr val="002060"/>
                </a:solidFill>
                <a:hlinkClick r:id="rId3"/>
              </a:rPr>
              <a:t>auditoriasocial@tce.pr.gov.br</a:t>
            </a: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telefone: (41) 3350-1972 / 3350-1805</a:t>
            </a:r>
            <a:endParaRPr lang="pt-BR" sz="2800" b="1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000" b="1" cap="sm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67544" y="213285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AUDITORIA OPERACIONAL</a:t>
            </a:r>
          </a:p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62880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A auditoria operacional </a:t>
            </a:r>
            <a:r>
              <a:rPr lang="pt-BR" sz="3600" dirty="0" smtClean="0"/>
              <a:t>ou de gestão é </a:t>
            </a:r>
            <a:r>
              <a:rPr lang="pt-BR" sz="3600" dirty="0"/>
              <a:t>um exame independente da </a:t>
            </a:r>
            <a:r>
              <a:rPr lang="pt-BR" sz="3600" b="1" dirty="0" smtClean="0"/>
              <a:t>eficiência e </a:t>
            </a:r>
            <a:r>
              <a:rPr lang="pt-BR" sz="3600" b="1" dirty="0"/>
              <a:t>da eficácia das atividades,</a:t>
            </a:r>
            <a:r>
              <a:rPr lang="pt-BR" sz="3600" dirty="0"/>
              <a:t> dos programas e dos </a:t>
            </a:r>
            <a:r>
              <a:rPr lang="pt-BR" sz="3600" dirty="0" smtClean="0"/>
              <a:t>organismos </a:t>
            </a:r>
            <a:r>
              <a:rPr lang="pt-BR" sz="3600" b="1" dirty="0" smtClean="0"/>
              <a:t>da </a:t>
            </a:r>
            <a:r>
              <a:rPr lang="pt-BR" sz="3600" b="1" dirty="0"/>
              <a:t>Administração Pública</a:t>
            </a:r>
            <a:r>
              <a:rPr lang="pt-BR" sz="3600" dirty="0"/>
              <a:t>, prestando a devida atenção </a:t>
            </a:r>
            <a:r>
              <a:rPr lang="pt-BR" sz="3600" dirty="0" smtClean="0"/>
              <a:t>à economia</a:t>
            </a:r>
            <a:r>
              <a:rPr lang="pt-BR" sz="3600" dirty="0"/>
              <a:t>, </a:t>
            </a:r>
            <a:r>
              <a:rPr lang="pt-BR" sz="3600" b="1" dirty="0"/>
              <a:t>com o objetivo de realizar melhorias</a:t>
            </a:r>
            <a:r>
              <a:rPr lang="pt-BR" sz="3600" dirty="0" smtClean="0"/>
              <a:t>.</a:t>
            </a:r>
          </a:p>
          <a:p>
            <a:pPr algn="just"/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/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INTOSAI (ISSAI 3000/1.1)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922770"/>
            <a:ext cx="82809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76516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 smtClean="0"/>
          </a:p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dirty="0" smtClean="0"/>
              <a:t>Verificar se </a:t>
            </a:r>
            <a:r>
              <a:rPr lang="pt-BR" sz="3600" dirty="0"/>
              <a:t>a administração </a:t>
            </a:r>
            <a:r>
              <a:rPr lang="pt-BR" sz="3600" b="1" dirty="0"/>
              <a:t>desempenhou suas atividades com </a:t>
            </a:r>
            <a:r>
              <a:rPr lang="pt-BR" sz="3600" b="1" dirty="0" smtClean="0"/>
              <a:t>economia</a:t>
            </a:r>
            <a:r>
              <a:rPr lang="pt-BR" sz="3600" dirty="0" smtClean="0"/>
              <a:t>, de </a:t>
            </a:r>
            <a:r>
              <a:rPr lang="pt-BR" sz="3600" dirty="0"/>
              <a:t>acordo com </a:t>
            </a:r>
            <a:r>
              <a:rPr lang="pt-BR" sz="3600" b="1" dirty="0"/>
              <a:t>princípios</a:t>
            </a:r>
            <a:r>
              <a:rPr lang="pt-BR" sz="3600" dirty="0"/>
              <a:t>, </a:t>
            </a:r>
            <a:r>
              <a:rPr lang="pt-BR" sz="3600" b="1" dirty="0"/>
              <a:t>práticas</a:t>
            </a:r>
            <a:r>
              <a:rPr lang="pt-BR" sz="3600" dirty="0"/>
              <a:t> e </a:t>
            </a:r>
            <a:r>
              <a:rPr lang="pt-BR" sz="3600" b="1" dirty="0" smtClean="0"/>
              <a:t>políticas</a:t>
            </a:r>
            <a:r>
              <a:rPr lang="pt-BR" sz="3600" dirty="0" smtClean="0"/>
              <a:t> </a:t>
            </a:r>
            <a:r>
              <a:rPr lang="pt-BR" sz="3600" b="1" dirty="0" smtClean="0"/>
              <a:t>administrativas</a:t>
            </a:r>
            <a:r>
              <a:rPr lang="pt-BR" sz="3600" dirty="0" smtClean="0"/>
              <a:t> </a:t>
            </a:r>
            <a:r>
              <a:rPr lang="pt-BR" sz="3600" b="1" dirty="0" smtClean="0"/>
              <a:t>corretas</a:t>
            </a:r>
            <a:r>
              <a:rPr lang="pt-BR" sz="3600" dirty="0" smtClean="0"/>
              <a:t>;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2809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 - Objetivos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213285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 startAt="2"/>
            </a:pPr>
            <a:r>
              <a:rPr lang="pt-BR" sz="3600" dirty="0" smtClean="0"/>
              <a:t>Analisar se </a:t>
            </a:r>
            <a:r>
              <a:rPr lang="pt-BR" sz="3600" dirty="0"/>
              <a:t>os </a:t>
            </a:r>
            <a:r>
              <a:rPr lang="pt-BR" sz="3600" b="1" dirty="0"/>
              <a:t>recursos </a:t>
            </a:r>
            <a:r>
              <a:rPr lang="pt-BR" sz="3600" b="1" dirty="0" smtClean="0"/>
              <a:t>(humanos</a:t>
            </a:r>
            <a:r>
              <a:rPr lang="pt-BR" sz="3600" b="1" dirty="0"/>
              <a:t>, </a:t>
            </a:r>
            <a:r>
              <a:rPr lang="pt-BR" sz="3600" b="1" dirty="0" smtClean="0"/>
              <a:t>financeiros, etc.) </a:t>
            </a:r>
            <a:r>
              <a:rPr lang="pt-BR" sz="3600" dirty="0" smtClean="0"/>
              <a:t>são </a:t>
            </a:r>
            <a:r>
              <a:rPr lang="pt-BR" sz="3600" dirty="0"/>
              <a:t>utilizados com eficiência, incluindo </a:t>
            </a:r>
            <a:r>
              <a:rPr lang="pt-BR" sz="3600" dirty="0" smtClean="0"/>
              <a:t>os </a:t>
            </a:r>
            <a:r>
              <a:rPr lang="pt-BR" sz="3600" b="1" dirty="0" smtClean="0"/>
              <a:t>sistemas de </a:t>
            </a:r>
            <a:r>
              <a:rPr lang="pt-BR" sz="3600" b="1" dirty="0"/>
              <a:t>informação</a:t>
            </a:r>
            <a:r>
              <a:rPr lang="pt-BR" sz="3600" dirty="0"/>
              <a:t>, </a:t>
            </a:r>
            <a:r>
              <a:rPr lang="pt-BR" sz="3600" dirty="0" smtClean="0"/>
              <a:t>os </a:t>
            </a:r>
            <a:r>
              <a:rPr lang="pt-BR" sz="3600" b="1" dirty="0"/>
              <a:t>procedimentos</a:t>
            </a:r>
            <a:r>
              <a:rPr lang="pt-BR" sz="3600" dirty="0"/>
              <a:t> </a:t>
            </a:r>
            <a:r>
              <a:rPr lang="pt-BR" sz="3600" b="1" dirty="0"/>
              <a:t>de </a:t>
            </a:r>
            <a:r>
              <a:rPr lang="pt-BR" sz="3600" b="1" dirty="0" smtClean="0"/>
              <a:t>mensuração</a:t>
            </a:r>
            <a:r>
              <a:rPr lang="pt-BR" sz="3600" dirty="0" smtClean="0"/>
              <a:t> e </a:t>
            </a:r>
            <a:r>
              <a:rPr lang="pt-BR" sz="3600" b="1" dirty="0" smtClean="0"/>
              <a:t>controle </a:t>
            </a:r>
            <a:r>
              <a:rPr lang="pt-BR" sz="3600" b="1" dirty="0"/>
              <a:t>do </a:t>
            </a:r>
            <a:r>
              <a:rPr lang="pt-BR" sz="3600" b="1" dirty="0" smtClean="0"/>
              <a:t>desempenho</a:t>
            </a:r>
            <a:r>
              <a:rPr lang="pt-BR" sz="3600" dirty="0" smtClean="0"/>
              <a:t>; </a:t>
            </a:r>
            <a:endParaRPr lang="pt-BR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2809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 - Objetivos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6589" y="2276872"/>
            <a:ext cx="8568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 startAt="3"/>
            </a:pPr>
            <a:r>
              <a:rPr lang="pt-BR" sz="3600" dirty="0"/>
              <a:t>Verificar a </a:t>
            </a:r>
            <a:r>
              <a:rPr lang="pt-BR" sz="3600" b="1" dirty="0"/>
              <a:t>eficácia do desempenho </a:t>
            </a:r>
            <a:r>
              <a:rPr lang="pt-BR" sz="3600" dirty="0"/>
              <a:t>das </a:t>
            </a:r>
            <a:r>
              <a:rPr lang="pt-BR" sz="3600" dirty="0" smtClean="0"/>
              <a:t>entidades </a:t>
            </a:r>
            <a:r>
              <a:rPr lang="pt-BR" sz="3600" dirty="0"/>
              <a:t>auditadas em </a:t>
            </a:r>
            <a:r>
              <a:rPr lang="pt-BR" sz="3600" dirty="0" smtClean="0"/>
              <a:t>relação ao </a:t>
            </a:r>
            <a:r>
              <a:rPr lang="pt-BR" sz="3600" b="1" dirty="0"/>
              <a:t>alcance de seus </a:t>
            </a:r>
            <a:r>
              <a:rPr lang="pt-BR" sz="3600" b="1" dirty="0" smtClean="0"/>
              <a:t>objetivos </a:t>
            </a:r>
            <a:r>
              <a:rPr lang="pt-BR" sz="3600" dirty="0"/>
              <a:t>e avaliar os </a:t>
            </a:r>
            <a:r>
              <a:rPr lang="pt-BR" sz="3600" b="1" dirty="0"/>
              <a:t>resultados </a:t>
            </a:r>
            <a:r>
              <a:rPr lang="pt-BR" sz="3600" b="1" dirty="0" smtClean="0"/>
              <a:t>alcançados </a:t>
            </a:r>
            <a:r>
              <a:rPr lang="pt-BR" sz="3600" dirty="0" smtClean="0"/>
              <a:t>em </a:t>
            </a:r>
            <a:r>
              <a:rPr lang="pt-BR" sz="3600" dirty="0"/>
              <a:t>relação àqueles </a:t>
            </a:r>
            <a:r>
              <a:rPr lang="pt-BR" sz="3600" dirty="0" smtClean="0"/>
              <a:t>pretendidos;</a:t>
            </a:r>
            <a:endParaRPr lang="pt-BR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2809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 - Objetivos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99592" y="1988840"/>
            <a:ext cx="6933207" cy="462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Conceitos básicos de Auditoria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 que é Auditoria;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Campo de Aplicação;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Objeto;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Objetivos.</a:t>
            </a: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spcBef>
                <a:spcPct val="0"/>
              </a:spcBef>
              <a:buFont typeface="+mj-lt"/>
              <a:buAutoNum type="arabicPeriod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Auditoria Operacional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Conceito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Objetivos</a:t>
            </a:r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Ciclo e suas fases;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Técnicas de Diagnóstico.</a:t>
            </a:r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305644"/>
            <a:ext cx="5544616" cy="611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 de Trabalho</a:t>
            </a:r>
            <a:endParaRPr lang="pt-BR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2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46589" y="2276872"/>
            <a:ext cx="8568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 startAt="4"/>
            </a:pPr>
            <a:r>
              <a:rPr lang="pt-BR" sz="3600" dirty="0" smtClean="0"/>
              <a:t>Avaliar as </a:t>
            </a:r>
            <a:r>
              <a:rPr lang="pt-BR" sz="3600" b="1" dirty="0"/>
              <a:t>providências adotadas </a:t>
            </a:r>
            <a:r>
              <a:rPr lang="pt-BR" sz="3600" dirty="0"/>
              <a:t>pelas entidades auditadas para </a:t>
            </a:r>
            <a:r>
              <a:rPr lang="pt-BR" sz="3600" b="1" dirty="0"/>
              <a:t>sanar as deficiências </a:t>
            </a:r>
            <a:r>
              <a:rPr lang="pt-BR" sz="3600" b="1" dirty="0" smtClean="0"/>
              <a:t>detectadas</a:t>
            </a:r>
            <a:r>
              <a:rPr lang="pt-BR" sz="3600" dirty="0" smtClean="0"/>
              <a:t>, em auditorias anteriores.</a:t>
            </a:r>
            <a:endParaRPr lang="pt-BR" sz="3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052736"/>
            <a:ext cx="82809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 - Objetivos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334809" y="2204864"/>
            <a:ext cx="4905778" cy="4324262"/>
            <a:chOff x="2989878" y="549218"/>
            <a:chExt cx="5968147" cy="4902355"/>
          </a:xfrm>
        </p:grpSpPr>
        <p:sp>
          <p:nvSpPr>
            <p:cNvPr id="37" name="Elipse 36"/>
            <p:cNvSpPr/>
            <p:nvPr/>
          </p:nvSpPr>
          <p:spPr>
            <a:xfrm>
              <a:off x="2989878" y="549218"/>
              <a:ext cx="5968147" cy="49023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Elipse 4"/>
            <p:cNvSpPr/>
            <p:nvPr/>
          </p:nvSpPr>
          <p:spPr>
            <a:xfrm>
              <a:off x="3823268" y="1127311"/>
              <a:ext cx="3441094" cy="3746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548184" y="2204864"/>
            <a:ext cx="4905778" cy="4324262"/>
            <a:chOff x="6203253" y="549218"/>
            <a:chExt cx="5968147" cy="4902355"/>
          </a:xfrm>
        </p:grpSpPr>
        <p:sp>
          <p:nvSpPr>
            <p:cNvPr id="35" name="Elipse 34"/>
            <p:cNvSpPr/>
            <p:nvPr/>
          </p:nvSpPr>
          <p:spPr>
            <a:xfrm>
              <a:off x="6203253" y="549218"/>
              <a:ext cx="5968147" cy="490235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Elipse 6"/>
            <p:cNvSpPr/>
            <p:nvPr/>
          </p:nvSpPr>
          <p:spPr>
            <a:xfrm>
              <a:off x="7896916" y="1127311"/>
              <a:ext cx="3441094" cy="3746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</p:grp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3025075" y="3337141"/>
            <a:ext cx="3093845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LEGALIDADE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-244328" y="3867237"/>
            <a:ext cx="3459159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DESVIOS DE</a:t>
            </a:r>
          </a:p>
          <a:p>
            <a:pPr algn="ctr" eaLnBrk="1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RECURSOS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970118" y="5295997"/>
            <a:ext cx="189865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FRAUDE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678893" y="4194329"/>
            <a:ext cx="3786214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ECONOMICIDADE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6685158" y="4224427"/>
            <a:ext cx="2997720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EFICÁCIA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3348864" y="4983258"/>
            <a:ext cx="3183000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DESPERDÍCIO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5613588" y="2795667"/>
            <a:ext cx="4088028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EFETIVIDADE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6256530" y="3510047"/>
            <a:ext cx="3368675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EQUIDADE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899340" y="5057887"/>
            <a:ext cx="3661931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QUALIDADE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470712" y="5796063"/>
            <a:ext cx="3536608" cy="4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EFICIÊNCIA</a:t>
            </a: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612928" y="3081419"/>
            <a:ext cx="314327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l" eaLnBrk="1" hangingPunct="1">
              <a:spcBef>
                <a:spcPts val="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CONTÁBIL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-42372" y="1124744"/>
            <a:ext cx="4953000" cy="89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DE REGULARIDADE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3978598" y="1124744"/>
            <a:ext cx="4044950" cy="89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562" tIns="46038" rIns="182562" bIns="46038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OPERACIONAL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9" y="3295103"/>
            <a:ext cx="8819493" cy="34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1" y="908720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 de Insumo-produto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1" y="1566911"/>
            <a:ext cx="874007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>
                <a:latin typeface="+mn-lt"/>
                <a:ea typeface="+mn-ea"/>
                <a:cs typeface="+mn-cs"/>
              </a:rPr>
              <a:t>As auditorias operacionais podem examinar, em um mesmo trabalho, </a:t>
            </a:r>
            <a:r>
              <a:rPr lang="pt-BR" sz="3200" dirty="0" smtClean="0">
                <a:latin typeface="+mn-lt"/>
                <a:ea typeface="+mn-ea"/>
                <a:cs typeface="+mn-cs"/>
              </a:rPr>
              <a:t>uma ou </a:t>
            </a:r>
            <a:r>
              <a:rPr lang="pt-BR" sz="3200" dirty="0">
                <a:latin typeface="+mn-lt"/>
                <a:ea typeface="+mn-ea"/>
                <a:cs typeface="+mn-cs"/>
              </a:rPr>
              <a:t>mais das principais dimensões de análise.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1"/>
          <p:cNvGraphicFramePr>
            <a:graphicFrameLocks noChangeAspect="1"/>
          </p:cNvGraphicFramePr>
          <p:nvPr/>
        </p:nvGraphicFramePr>
        <p:xfrm>
          <a:off x="954088" y="5754688"/>
          <a:ext cx="16414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3" name="CorelDRAW" r:id="rId4" imgW="4600575" imgH="2933700" progId="CorelDRAW.Gráficos.9">
                  <p:embed/>
                </p:oleObj>
              </mc:Choice>
              <mc:Fallback>
                <p:oleObj name="CorelDRAW" r:id="rId4" imgW="4600575" imgH="29337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754688"/>
                        <a:ext cx="1641475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4" name="CorelDRAW" r:id="rId6" imgW="4171950" imgH="4648200" progId="CorelDRAW.Gráficos.9">
                    <p:embed/>
                  </p:oleObj>
                </mc:Choice>
                <mc:Fallback>
                  <p:oleObj name="CorelDRAW" r:id="rId6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5" name="CorelDRAW" r:id="rId8" imgW="3952875" imgH="4648200" progId="CorelDRAW.Gráficos.9">
                    <p:embed/>
                  </p:oleObj>
                </mc:Choice>
                <mc:Fallback>
                  <p:oleObj name="CorelDRAW" r:id="rId8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6" name="CorelDRAW" r:id="rId10" imgW="4238625" imgH="2895600" progId="CorelDRAW.Gráficos.9">
                    <p:embed/>
                  </p:oleObj>
                </mc:Choice>
                <mc:Fallback>
                  <p:oleObj name="CorelDRAW" r:id="rId10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3847507" y="493779"/>
            <a:ext cx="1101725" cy="936625"/>
            <a:chOff x="1872" y="1200"/>
            <a:chExt cx="624" cy="576"/>
          </a:xfrm>
        </p:grpSpPr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872" y="1200"/>
              <a:ext cx="336" cy="288"/>
              <a:chOff x="3504" y="3360"/>
              <a:chExt cx="539" cy="600"/>
            </a:xfrm>
          </p:grpSpPr>
          <p:graphicFrame>
            <p:nvGraphicFramePr>
              <p:cNvPr id="22" name="Object 67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7" name="CorelDRAW" r:id="rId12" imgW="4171950" imgH="4648200" progId="CorelDRAW.Gráficos.9">
                      <p:embed/>
                    </p:oleObj>
                  </mc:Choice>
                  <mc:Fallback>
                    <p:oleObj name="CorelDRAW" r:id="rId12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Freeform 68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2016" y="1344"/>
              <a:ext cx="336" cy="288"/>
              <a:chOff x="3504" y="3360"/>
              <a:chExt cx="539" cy="600"/>
            </a:xfrm>
          </p:grpSpPr>
          <p:graphicFrame>
            <p:nvGraphicFramePr>
              <p:cNvPr id="20" name="Object 70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8" name="CorelDRAW" r:id="rId13" imgW="4171950" imgH="4648200" progId="CorelDRAW.Gráficos.9">
                      <p:embed/>
                    </p:oleObj>
                  </mc:Choice>
                  <mc:Fallback>
                    <p:oleObj name="CorelDRAW" r:id="rId13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Freeform 71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2160" y="1488"/>
              <a:ext cx="336" cy="288"/>
              <a:chOff x="3504" y="3360"/>
              <a:chExt cx="539" cy="600"/>
            </a:xfrm>
          </p:grpSpPr>
          <p:graphicFrame>
            <p:nvGraphicFramePr>
              <p:cNvPr id="18" name="Object 73"/>
              <p:cNvGraphicFramePr>
                <a:graphicFrameLocks noChangeAspect="1"/>
              </p:cNvGraphicFramePr>
              <p:nvPr/>
            </p:nvGraphicFramePr>
            <p:xfrm>
              <a:off x="3504" y="3360"/>
              <a:ext cx="539" cy="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9" name="CorelDRAW" r:id="rId14" imgW="4171950" imgH="4648200" progId="CorelDRAW.Gráficos.9">
                      <p:embed/>
                    </p:oleObj>
                  </mc:Choice>
                  <mc:Fallback>
                    <p:oleObj name="CorelDRAW" r:id="rId14" imgW="4171950" imgH="4648200" progId="CorelDRAW.Gráficos.9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04" y="3360"/>
                            <a:ext cx="539" cy="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3781" y="3422"/>
                <a:ext cx="192" cy="226"/>
              </a:xfrm>
              <a:custGeom>
                <a:avLst/>
                <a:gdLst>
                  <a:gd name="T0" fmla="*/ 0 w 192"/>
                  <a:gd name="T1" fmla="*/ 172 h 226"/>
                  <a:gd name="T2" fmla="*/ 69 w 192"/>
                  <a:gd name="T3" fmla="*/ 226 h 226"/>
                  <a:gd name="T4" fmla="*/ 192 w 192"/>
                  <a:gd name="T5" fmla="*/ 0 h 226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226"/>
                  <a:gd name="T11" fmla="*/ 192 w 192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226">
                    <a:moveTo>
                      <a:pt x="0" y="172"/>
                    </a:moveTo>
                    <a:lnTo>
                      <a:pt x="69" y="226"/>
                    </a:lnTo>
                    <a:lnTo>
                      <a:pt x="192" y="0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077378"/>
              </p:ext>
            </p:extLst>
          </p:nvPr>
        </p:nvGraphicFramePr>
        <p:xfrm>
          <a:off x="749300" y="1287059"/>
          <a:ext cx="113823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0" name="CorelDRAW" r:id="rId15" imgW="3962400" imgH="4600575" progId="CorelDRAW.Gráficos.9">
                  <p:embed/>
                </p:oleObj>
              </mc:Choice>
              <mc:Fallback>
                <p:oleObj name="CorelDRAW" r:id="rId15" imgW="396240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1287059"/>
                        <a:ext cx="1138238" cy="122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85615"/>
              </p:ext>
            </p:extLst>
          </p:nvPr>
        </p:nvGraphicFramePr>
        <p:xfrm>
          <a:off x="514351" y="3577310"/>
          <a:ext cx="11033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1" name="CorelDRAW" r:id="rId17" imgW="5048250" imgH="4600575" progId="CorelDRAW.Gráficos.9">
                  <p:embed/>
                </p:oleObj>
              </mc:Choice>
              <mc:Fallback>
                <p:oleObj name="CorelDRAW" r:id="rId17" imgW="5048250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1" y="3577310"/>
                        <a:ext cx="11033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1"/>
          <p:cNvGraphicFramePr>
            <a:graphicFrameLocks noChangeAspect="1"/>
          </p:cNvGraphicFramePr>
          <p:nvPr/>
        </p:nvGraphicFramePr>
        <p:xfrm>
          <a:off x="5381625" y="5500688"/>
          <a:ext cx="11271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CorelDRAW" r:id="rId19" imgW="4171950" imgH="4648200" progId="CorelDRAW.Gráficos.9">
                  <p:embed/>
                </p:oleObj>
              </mc:Choice>
              <mc:Fallback>
                <p:oleObj name="CorelDRAW" r:id="rId19" imgW="4171950" imgH="4648200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5500688"/>
                        <a:ext cx="11271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7" name="Rectangle 42"/>
          <p:cNvSpPr>
            <a:spLocks noChangeArrowheads="1"/>
          </p:cNvSpPr>
          <p:nvPr/>
        </p:nvSpPr>
        <p:spPr bwMode="auto">
          <a:xfrm>
            <a:off x="2809875" y="5857875"/>
            <a:ext cx="1785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Comentário do gestor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438150" y="4714875"/>
            <a:ext cx="1179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>
                <a:latin typeface="Calibri" pitchFamily="34" charset="0"/>
              </a:rPr>
              <a:t>Apreciação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59" name="Rectangle 48"/>
          <p:cNvSpPr>
            <a:spLocks noChangeArrowheads="1"/>
          </p:cNvSpPr>
          <p:nvPr/>
        </p:nvSpPr>
        <p:spPr bwMode="auto">
          <a:xfrm>
            <a:off x="738188" y="2709862"/>
            <a:ext cx="1160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Divulgação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347284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CorelDRAW" r:id="rId20" imgW="3457575" imgH="4600575" progId="CorelDRAW.Gráficos.9">
                  <p:embed/>
                </p:oleObj>
              </mc:Choice>
              <mc:Fallback>
                <p:oleObj name="CorelDRAW" r:id="rId20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75"/>
          <p:cNvSpPr>
            <a:spLocks noChangeArrowheads="1"/>
          </p:cNvSpPr>
          <p:nvPr/>
        </p:nvSpPr>
        <p:spPr bwMode="auto">
          <a:xfrm>
            <a:off x="3452813" y="1654175"/>
            <a:ext cx="1695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Monitoramento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  <p:sp>
        <p:nvSpPr>
          <p:cNvPr id="64" name="Text Box 77"/>
          <p:cNvSpPr txBox="1">
            <a:spLocks noChangeArrowheads="1"/>
          </p:cNvSpPr>
          <p:nvPr/>
        </p:nvSpPr>
        <p:spPr bwMode="auto">
          <a:xfrm>
            <a:off x="6596063" y="58578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sz="2000" b="1">
                <a:latin typeface="Calibri" pitchFamily="34" charset="0"/>
              </a:rPr>
              <a:t>Relatório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39" y="2204864"/>
            <a:ext cx="8478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Clr>
                <a:srgbClr val="FF0000"/>
              </a:buClr>
              <a:buSzPct val="100000"/>
              <a:buFontTx/>
              <a:buAutoNum type="arabicPeriod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Compartilhar ideias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compará-las e tomar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decisão; 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33400" indent="-533400">
              <a:buClr>
                <a:srgbClr val="FF0000"/>
              </a:buClr>
              <a:buSzPct val="100000"/>
              <a:buFontTx/>
              <a:buAutoNum type="arabicPeriod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Formar entendimento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claro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 comum sobre objetivo da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auditoria;</a:t>
            </a:r>
          </a:p>
          <a:p>
            <a:pPr marL="533400" indent="-533400">
              <a:buClr>
                <a:srgbClr val="FF0000"/>
              </a:buClr>
              <a:buSzPct val="100000"/>
              <a:buFontTx/>
              <a:buAutoNum type="arabicPeriod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Conhecer o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objeto de auditoria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 o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ambiente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em que opera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" y="1196752"/>
            <a:ext cx="914400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 que não partir direto para a auditoria?</a:t>
            </a:r>
          </a:p>
        </p:txBody>
      </p:sp>
    </p:spTree>
    <p:extLst>
      <p:ext uri="{BB962C8B-B14F-4D97-AF65-F5344CB8AC3E}">
        <p14:creationId xmlns:p14="http://schemas.microsoft.com/office/powerpoint/2010/main" val="85099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2655" y="2276872"/>
            <a:ext cx="8478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Problematizar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Identificar causas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 falhas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 de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sucessos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para formular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recomendações;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 startAt="4"/>
            </a:pP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Sistematizar ideias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1" y="1196752"/>
            <a:ext cx="914400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 que não partir direto para a auditoria?</a:t>
            </a:r>
          </a:p>
        </p:txBody>
      </p:sp>
    </p:spTree>
    <p:extLst>
      <p:ext uri="{BB962C8B-B14F-4D97-AF65-F5344CB8AC3E}">
        <p14:creationId xmlns:p14="http://schemas.microsoft.com/office/powerpoint/2010/main" val="3857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CorelDRAW" r:id="rId4" imgW="3457575" imgH="4600575" progId="CorelDRAW.Gráficos.9">
                  <p:embed/>
                </p:oleObj>
              </mc:Choice>
              <mc:Fallback>
                <p:oleObj name="CorelDRAW" r:id="rId4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844824"/>
            <a:ext cx="8478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análise preliminar consiste no </a:t>
            </a:r>
            <a:r>
              <a:rPr lang="pt-BR" sz="3600" b="1" dirty="0" smtClean="0"/>
              <a:t>levantamento de </a:t>
            </a:r>
            <a:r>
              <a:rPr lang="pt-BR" sz="3600" b="1" dirty="0"/>
              <a:t>informações relevantes </a:t>
            </a:r>
            <a:r>
              <a:rPr lang="pt-BR" sz="3600" dirty="0"/>
              <a:t>sobre o objeto auditado </a:t>
            </a:r>
            <a:r>
              <a:rPr lang="pt-BR" sz="3600" dirty="0" smtClean="0"/>
              <a:t>para adquirir-se </a:t>
            </a:r>
            <a:r>
              <a:rPr lang="pt-BR" sz="3600" dirty="0"/>
              <a:t>o conhecimento </a:t>
            </a:r>
            <a:r>
              <a:rPr lang="pt-BR" sz="3600" b="1" dirty="0"/>
              <a:t>necessário à formulação</a:t>
            </a:r>
          </a:p>
          <a:p>
            <a:r>
              <a:rPr lang="pt-BR" sz="3600" b="1" dirty="0"/>
              <a:t>das questões</a:t>
            </a:r>
            <a:r>
              <a:rPr lang="pt-BR" sz="3600" dirty="0"/>
              <a:t> que serão examinadas pela auditoria.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Seleção - Levantamento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916832"/>
            <a:ext cx="8478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</a:t>
            </a:r>
            <a:r>
              <a:rPr lang="pt-BR" sz="3600" b="1" dirty="0"/>
              <a:t>extensão e o nível de detalhamento dos </a:t>
            </a:r>
            <a:r>
              <a:rPr lang="pt-BR" sz="3600" b="1" dirty="0" smtClean="0"/>
              <a:t>dados </a:t>
            </a:r>
            <a:r>
              <a:rPr lang="pt-BR" sz="3600" dirty="0" smtClean="0"/>
              <a:t>que </a:t>
            </a:r>
            <a:r>
              <a:rPr lang="pt-BR" sz="3600" dirty="0"/>
              <a:t>serão coletados devem levar em </a:t>
            </a:r>
            <a:r>
              <a:rPr lang="pt-BR" sz="3600" b="1" dirty="0" smtClean="0"/>
              <a:t>consideração a</a:t>
            </a:r>
            <a:r>
              <a:rPr lang="pt-BR" sz="3600" dirty="0" smtClean="0"/>
              <a:t> </a:t>
            </a:r>
            <a:r>
              <a:rPr lang="pt-BR" sz="3600" b="1" dirty="0"/>
              <a:t>natureza do objeto </a:t>
            </a:r>
            <a:r>
              <a:rPr lang="pt-BR" sz="3600" dirty="0" smtClean="0"/>
              <a:t>investigado</a:t>
            </a:r>
            <a:r>
              <a:rPr lang="pt-BR" sz="3600" dirty="0"/>
              <a:t>, o </a:t>
            </a:r>
            <a:r>
              <a:rPr lang="pt-BR" sz="3600" b="1" dirty="0"/>
              <a:t>tempo</a:t>
            </a:r>
            <a:r>
              <a:rPr lang="pt-BR" sz="3600" dirty="0"/>
              <a:t> e </a:t>
            </a:r>
            <a:r>
              <a:rPr lang="pt-BR" sz="3600" dirty="0" smtClean="0"/>
              <a:t>os </a:t>
            </a:r>
            <a:r>
              <a:rPr lang="pt-BR" sz="3600" b="1" dirty="0" smtClean="0"/>
              <a:t>recursos</a:t>
            </a:r>
            <a:r>
              <a:rPr lang="pt-BR" sz="3600" dirty="0" smtClean="0"/>
              <a:t> </a:t>
            </a:r>
            <a:r>
              <a:rPr lang="pt-BR" sz="3600" b="1" dirty="0"/>
              <a:t>disponíveis</a:t>
            </a:r>
            <a:r>
              <a:rPr lang="pt-BR" sz="3600" dirty="0"/>
              <a:t> pela equipe.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Seleção - Levantamento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1988840"/>
            <a:ext cx="8478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A equipe deve realizar </a:t>
            </a:r>
            <a:r>
              <a:rPr lang="pt-BR" sz="3600" b="1" dirty="0"/>
              <a:t>investigação </a:t>
            </a:r>
            <a:r>
              <a:rPr lang="pt-BR" sz="3600" b="1" dirty="0" smtClean="0"/>
              <a:t>preliminar </a:t>
            </a:r>
            <a:r>
              <a:rPr lang="pt-BR" sz="3600" dirty="0" smtClean="0"/>
              <a:t>dos </a:t>
            </a:r>
            <a:r>
              <a:rPr lang="pt-BR" sz="3600" b="1" dirty="0"/>
              <a:t>controles internos </a:t>
            </a:r>
            <a:r>
              <a:rPr lang="pt-BR" sz="3600" dirty="0"/>
              <a:t>e dos </a:t>
            </a:r>
            <a:r>
              <a:rPr lang="pt-BR" sz="3600" b="1" dirty="0"/>
              <a:t>sistemas de </a:t>
            </a:r>
            <a:r>
              <a:rPr lang="pt-BR" sz="3600" b="1" dirty="0" smtClean="0"/>
              <a:t>informação</a:t>
            </a:r>
            <a:r>
              <a:rPr lang="pt-BR" sz="3600" dirty="0" smtClean="0"/>
              <a:t>, assim </a:t>
            </a:r>
            <a:r>
              <a:rPr lang="pt-BR" sz="3600" dirty="0"/>
              <a:t>como dos </a:t>
            </a:r>
            <a:r>
              <a:rPr lang="pt-BR" sz="3600" b="1" dirty="0"/>
              <a:t>aspectos legais </a:t>
            </a:r>
            <a:r>
              <a:rPr lang="pt-BR" sz="3600" dirty="0"/>
              <a:t>considerados significativos</a:t>
            </a:r>
          </a:p>
          <a:p>
            <a:r>
              <a:rPr lang="pt-BR" sz="3600" dirty="0"/>
              <a:t>no contexto da auditoria.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Seleção - Levantamento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3" y="2276872"/>
            <a:ext cx="7632849" cy="3252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ct val="0"/>
              </a:spcBef>
              <a:buFont typeface="+mj-lt"/>
              <a:buAutoNum type="arabicPeriod" startAt="3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Metodologia adotada no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Projeto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Fases a serem executadas;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>
                <a:latin typeface="Calibri" pitchFamily="34" charset="0"/>
                <a:ea typeface="Calibri" pitchFamily="34" charset="0"/>
                <a:cs typeface="Calibri" pitchFamily="34" charset="0"/>
              </a:rPr>
              <a:t>Técnicas 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utilizadas;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Resultados;</a:t>
            </a:r>
          </a:p>
          <a:p>
            <a:pPr lvl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Relatório.</a:t>
            </a:r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305644"/>
            <a:ext cx="5544616" cy="611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 de Trabalho</a:t>
            </a:r>
            <a:endParaRPr lang="pt-BR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9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70" name="CorelDRAW" r:id="rId4" imgW="3952875" imgH="4648200" progId="CorelDRAW.Gráficos.9">
                    <p:embed/>
                  </p:oleObj>
                </mc:Choice>
                <mc:Fallback>
                  <p:oleObj name="CorelDRAW" r:id="rId4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71" name="CorelDRAW" r:id="rId6" imgW="4238625" imgH="2895600" progId="CorelDRAW.Gráficos.9">
                    <p:embed/>
                  </p:oleObj>
                </mc:Choice>
                <mc:Fallback>
                  <p:oleObj name="CorelDRAW" r:id="rId6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2" name="CorelDRAW" r:id="rId8" imgW="3457575" imgH="4600575" progId="CorelDRAW.Gráficos.9">
                  <p:embed/>
                </p:oleObj>
              </mc:Choice>
              <mc:Fallback>
                <p:oleObj name="CorelDRAW" r:id="rId8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348880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planejamento </a:t>
            </a:r>
            <a:r>
              <a:rPr lang="pt-BR" sz="3600" dirty="0" smtClean="0"/>
              <a:t>visa </a:t>
            </a:r>
            <a:r>
              <a:rPr lang="pt-BR" sz="3600" b="1" dirty="0"/>
              <a:t>delimitar o objetivo e o escopo </a:t>
            </a:r>
            <a:r>
              <a:rPr lang="pt-BR" sz="3600" dirty="0"/>
              <a:t>da </a:t>
            </a:r>
            <a:r>
              <a:rPr lang="pt-BR" sz="3600" dirty="0" smtClean="0"/>
              <a:t>auditoria, </a:t>
            </a:r>
            <a:r>
              <a:rPr lang="pt-BR" sz="3600" b="1" dirty="0" smtClean="0"/>
              <a:t>definir </a:t>
            </a:r>
            <a:r>
              <a:rPr lang="pt-BR" sz="3600" b="1" dirty="0"/>
              <a:t>a estratégia metodológica</a:t>
            </a:r>
            <a:r>
              <a:rPr lang="pt-BR" sz="3600" dirty="0"/>
              <a:t> a ser adotada e </a:t>
            </a:r>
            <a:r>
              <a:rPr lang="pt-BR" sz="3600" b="1" dirty="0"/>
              <a:t>estimar os recursos, os </a:t>
            </a:r>
            <a:r>
              <a:rPr lang="pt-BR" sz="3600" b="1" dirty="0" smtClean="0"/>
              <a:t>custos e </a:t>
            </a:r>
            <a:r>
              <a:rPr lang="pt-BR" sz="3600" b="1" dirty="0"/>
              <a:t>o prazo </a:t>
            </a:r>
            <a:r>
              <a:rPr lang="pt-BR" sz="3600" dirty="0"/>
              <a:t>necessários a sua</a:t>
            </a:r>
            <a:r>
              <a:rPr lang="pt-BR" sz="3600" b="1" dirty="0"/>
              <a:t> realização</a:t>
            </a:r>
            <a:r>
              <a:rPr lang="pt-BR" sz="3600" dirty="0"/>
              <a:t>.</a:t>
            </a:r>
            <a:endParaRPr lang="pt-BR" sz="36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213285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Opinar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sobre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a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viabilidade do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trabalho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Indicar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as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dimensões do desempenho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que deverão ser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abordadas;</a:t>
            </a:r>
          </a:p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Delimitar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os </a:t>
            </a: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objetivos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de auditoria;</a:t>
            </a:r>
          </a:p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Definir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metodologia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 a ser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utilizada;</a:t>
            </a:r>
          </a:p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Elaborar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as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questões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de auditoria; e</a:t>
            </a:r>
          </a:p>
          <a:p>
            <a:pPr marL="571500" indent="-5715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Explicitar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 os </a:t>
            </a:r>
            <a:r>
              <a:rPr lang="pt-BR" sz="3600" b="1" dirty="0">
                <a:latin typeface="Calibri" pitchFamily="34" charset="0"/>
                <a:cs typeface="Calibri" pitchFamily="34" charset="0"/>
              </a:rPr>
              <a:t>critérios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utilizados.</a:t>
            </a:r>
            <a:endParaRPr lang="pt-BR" sz="3600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5334" y="1196752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Equipe deve ser capaz de: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551837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Análise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preliminar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objeto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auditoria;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Definição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objetivo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escopo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da auditoria;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Especificação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critérios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auditoria;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 - Atividades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42088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 startAt="4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Elaboração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e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validação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da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Matriz de Planejamento;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 startAt="4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Elaboração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instrumentos de coleta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dados;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 startAt="4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Realizar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Teste-piloto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 startAt="4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Elaboração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projeto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 auditoria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648072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Planejamento - Atividades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556792"/>
            <a:ext cx="871296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Tempestade de ideias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– atividade desenvolvida para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explorar a potencialidade criativa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 indivíduo ou de um grupo.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Conceito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http://static2.businessinsider.com/image/4ab9142c6f3eff683852b783/how-to-run-a-great-brainstorming-ses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8436"/>
            <a:ext cx="4173273" cy="312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211959" y="1844824"/>
            <a:ext cx="49320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Quando não há clareza sobre 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tema;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Para jogar focos de luz sobre o tema e depois escolher o melhor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ângulo;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8924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– Utilização da Técnica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http://static2.businessinsider.com/image/4ab9142c6f3eff683852b783/how-to-run-a-great-brainstorming-sess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812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\\beta\programa gestao publica\PROGRAMAS\0 PROGRAMA AUDITORIA SOCIAL\0 PROJETO LAI SOCIAL\8 IDENTIDADE VISUAL\Slide Mest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11958" y="2031143"/>
            <a:ext cx="4824538" cy="438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explorar objetos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auditoria;</a:t>
            </a: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selecionar o problema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auditoria;</a:t>
            </a: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selecionar a abordagem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 ser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utilizada;</a:t>
            </a:r>
          </a:p>
        </p:txBody>
      </p:sp>
      <p:pic>
        <p:nvPicPr>
          <p:cNvPr id="11268" name="Picture 4" descr="http://media02.hongkiat.com/brainstorming-tips-for-freelancers/brainstorm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871123" cy="404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8924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– Utilização da Técnica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201124" y="2132856"/>
            <a:ext cx="4824538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decidir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sobre 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técnica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análise;</a:t>
            </a: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formular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recomendações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lnSpc>
                <a:spcPct val="9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identificar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benefícios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2290" name="Picture 2" descr="http://www.michaelsampson.net/blogimages/20080520brainstorm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1300"/>
            <a:ext cx="39719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89248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– Utilização da Técnica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201124" y="1622814"/>
            <a:ext cx="482453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Dinâmica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: muitas pessoas, ambiente relaxado, descontraído, receptivo, sem censura</a:t>
            </a:r>
          </a:p>
          <a:p>
            <a:pPr marL="447675" indent="-447675">
              <a:buSzPct val="100000"/>
              <a:buFont typeface="Wingdings" pitchFamily="2" charset="2"/>
              <a:buChar char="ü"/>
            </a:pPr>
            <a:endParaRPr lang="pt-BR" alt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Chave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: criatividade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Método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http://in1shoot.com/wp/wp-content/uploads/2011/02/bra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" y="2742442"/>
            <a:ext cx="4174868" cy="23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95536" y="2132856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CONCEITOS BÁSICOS DE AUDITORIA</a:t>
            </a:r>
          </a:p>
          <a:p>
            <a:pPr marL="0" indent="0" algn="ctr" eaLnBrk="1" hangingPunct="1">
              <a:buNone/>
              <a:defRPr/>
            </a:pPr>
            <a:r>
              <a:rPr lang="pt-BR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pt-B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7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050696" y="1763231"/>
            <a:ext cx="50760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alt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Exponha o problema</a:t>
            </a:r>
            <a:r>
              <a:rPr lang="pt-BR" alt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, o que se </a:t>
            </a:r>
            <a:r>
              <a:rPr lang="pt-BR" altLang="pt-B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deseja;</a:t>
            </a:r>
            <a:endParaRPr lang="pt-BR" altLang="pt-B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alt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Escreva-o</a:t>
            </a:r>
            <a:r>
              <a:rPr lang="pt-BR" alt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em local que fique </a:t>
            </a:r>
            <a:r>
              <a:rPr lang="pt-BR" alt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 vista de </a:t>
            </a:r>
            <a:r>
              <a:rPr lang="pt-BR" altLang="pt-BR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todos</a:t>
            </a:r>
            <a:r>
              <a:rPr lang="pt-BR" altLang="pt-B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pt-BR" altLang="pt-B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alt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Escreva</a:t>
            </a:r>
            <a:r>
              <a:rPr lang="pt-BR" alt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cada</a:t>
            </a:r>
            <a:r>
              <a:rPr lang="pt-BR" alt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ideia</a:t>
            </a:r>
            <a:r>
              <a:rPr lang="pt-BR" altLang="pt-B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em um papel autocolante e coloque-o a vista de </a:t>
            </a:r>
            <a:r>
              <a:rPr lang="pt-BR" altLang="pt-BR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todos;</a:t>
            </a:r>
            <a:endParaRPr lang="pt-BR" altLang="pt-BR" sz="32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http://realtimeboard.com/blog/wp-content/uploads/2013/01/brainstorming-o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7745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Método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91340" y="1478068"/>
            <a:ext cx="5567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>
              <a:buClr>
                <a:srgbClr val="FF0000"/>
              </a:buClr>
              <a:buSzPct val="100000"/>
              <a:buFontTx/>
              <a:buAutoNum type="arabicPeriod" startAt="4"/>
            </a:pP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Comece a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formar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esquema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inteligível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ideias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com o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grupo;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447675" indent="-447675">
              <a:buClr>
                <a:srgbClr val="FF0000"/>
              </a:buClr>
              <a:buSzPct val="100000"/>
              <a:buFontTx/>
              <a:buAutoNum type="arabicPeriod" startAt="4"/>
            </a:pP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Caso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 tarefa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esteja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difícil, </a:t>
            </a:r>
            <a:r>
              <a:rPr lang="pt-BR" alt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estabeleça </a:t>
            </a:r>
            <a:r>
              <a:rPr lang="pt-BR" alt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critérios </a:t>
            </a:r>
            <a:r>
              <a:rPr lang="pt-BR" alt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a serem obedecidos e esquema de </a:t>
            </a:r>
            <a:r>
              <a:rPr lang="pt-BR" alt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pontuação.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5362" name="Picture 2" descr="http://harttechnique.files.wordpress.com/2010/07/brainstorm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6" y="2169963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Método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61749" y="2169963"/>
            <a:ext cx="55674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SzPct val="100000"/>
              <a:buFont typeface="Wingdings" pitchFamily="2" charset="2"/>
              <a:buChar char="ü"/>
              <a:defRPr/>
            </a:pPr>
            <a:endParaRPr lang="pt-BR" sz="20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600" dirty="0">
                <a:latin typeface="Calibri" pitchFamily="34" charset="0"/>
              </a:rPr>
              <a:t>Uma </a:t>
            </a:r>
            <a:r>
              <a:rPr lang="pt-BR" altLang="pt-BR" sz="3600" b="1" dirty="0">
                <a:latin typeface="Calibri" pitchFamily="34" charset="0"/>
              </a:rPr>
              <a:t>pessoa</a:t>
            </a:r>
            <a:r>
              <a:rPr lang="pt-BR" altLang="pt-BR" sz="3600" dirty="0">
                <a:latin typeface="Calibri" pitchFamily="34" charset="0"/>
              </a:rPr>
              <a:t> deve atuar como </a:t>
            </a:r>
            <a:r>
              <a:rPr lang="pt-BR" altLang="pt-BR" sz="3600" b="1" dirty="0">
                <a:latin typeface="Calibri" pitchFamily="34" charset="0"/>
              </a:rPr>
              <a:t>facilitadora</a:t>
            </a:r>
            <a:r>
              <a:rPr lang="pt-BR" altLang="pt-BR" sz="3600" dirty="0">
                <a:latin typeface="Calibri" pitchFamily="34" charset="0"/>
              </a:rPr>
              <a:t> e </a:t>
            </a:r>
            <a:r>
              <a:rPr lang="pt-BR" altLang="pt-BR" sz="3600" b="1" dirty="0">
                <a:latin typeface="Calibri" pitchFamily="34" charset="0"/>
              </a:rPr>
              <a:t>outra</a:t>
            </a:r>
            <a:r>
              <a:rPr lang="pt-BR" altLang="pt-BR" sz="3600" dirty="0">
                <a:latin typeface="Calibri" pitchFamily="34" charset="0"/>
              </a:rPr>
              <a:t> </a:t>
            </a:r>
            <a:r>
              <a:rPr lang="pt-BR" altLang="pt-BR" sz="3600" b="1" dirty="0">
                <a:latin typeface="Calibri" pitchFamily="34" charset="0"/>
              </a:rPr>
              <a:t>escrever</a:t>
            </a:r>
            <a:r>
              <a:rPr lang="pt-BR" altLang="pt-BR" sz="3600" dirty="0">
                <a:latin typeface="Calibri" pitchFamily="34" charset="0"/>
              </a:rPr>
              <a:t> as </a:t>
            </a:r>
            <a:r>
              <a:rPr lang="pt-BR" altLang="pt-BR" sz="3600" dirty="0" smtClean="0">
                <a:latin typeface="Calibri" pitchFamily="34" charset="0"/>
              </a:rPr>
              <a:t>ideias </a:t>
            </a:r>
            <a:r>
              <a:rPr lang="pt-BR" altLang="pt-BR" sz="3600" dirty="0">
                <a:latin typeface="Calibri" pitchFamily="34" charset="0"/>
              </a:rPr>
              <a:t>e </a:t>
            </a:r>
            <a:r>
              <a:rPr lang="pt-BR" altLang="pt-BR" sz="3600" b="1" dirty="0">
                <a:latin typeface="Calibri" pitchFamily="34" charset="0"/>
              </a:rPr>
              <a:t>montar</a:t>
            </a:r>
            <a:r>
              <a:rPr lang="pt-BR" altLang="pt-BR" sz="3600" dirty="0">
                <a:latin typeface="Calibri" pitchFamily="34" charset="0"/>
              </a:rPr>
              <a:t> o </a:t>
            </a:r>
            <a:r>
              <a:rPr lang="pt-BR" altLang="pt-BR" sz="3600" b="1" dirty="0" smtClean="0">
                <a:latin typeface="Calibri" pitchFamily="34" charset="0"/>
              </a:rPr>
              <a:t>quadro</a:t>
            </a:r>
            <a:r>
              <a:rPr lang="pt-BR" altLang="pt-BR" sz="3600" dirty="0" smtClean="0">
                <a:latin typeface="Calibri" pitchFamily="34" charset="0"/>
              </a:rPr>
              <a:t>;</a:t>
            </a:r>
            <a:endParaRPr lang="pt-BR" altLang="pt-BR" sz="36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600" dirty="0">
                <a:latin typeface="Calibri" pitchFamily="34" charset="0"/>
              </a:rPr>
              <a:t>Deve-se </a:t>
            </a:r>
            <a:r>
              <a:rPr lang="pt-BR" altLang="pt-BR" sz="3600" b="1" dirty="0">
                <a:latin typeface="Calibri" pitchFamily="34" charset="0"/>
              </a:rPr>
              <a:t>encorajar o </a:t>
            </a:r>
            <a:r>
              <a:rPr lang="pt-BR" altLang="pt-BR" sz="3600" b="1" dirty="0" smtClean="0">
                <a:latin typeface="Calibri" pitchFamily="34" charset="0"/>
              </a:rPr>
              <a:t>fluxo</a:t>
            </a:r>
            <a:r>
              <a:rPr lang="pt-BR" altLang="pt-BR" sz="3600" dirty="0" smtClean="0">
                <a:latin typeface="Calibri" pitchFamily="34" charset="0"/>
              </a:rPr>
              <a:t>;</a:t>
            </a:r>
            <a:endParaRPr lang="pt-BR" altLang="pt-BR" sz="36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600" b="1" dirty="0">
                <a:latin typeface="Calibri" pitchFamily="34" charset="0"/>
              </a:rPr>
              <a:t>Nada de </a:t>
            </a:r>
            <a:r>
              <a:rPr lang="pt-BR" altLang="pt-BR" sz="3600" b="1" dirty="0" smtClean="0">
                <a:latin typeface="Calibri" pitchFamily="34" charset="0"/>
              </a:rPr>
              <a:t>repressão</a:t>
            </a:r>
            <a:r>
              <a:rPr lang="pt-BR" altLang="pt-BR" sz="3600" dirty="0" smtClean="0">
                <a:latin typeface="Calibri" pitchFamily="34" charset="0"/>
              </a:rPr>
              <a:t>.</a:t>
            </a:r>
            <a:endParaRPr lang="pt-BR" altLang="pt-BR" sz="36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R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ecomendações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 descr="http://info.sdlcpartners.com/Portals/150310/images/brainstorming-resized-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" y="2755661"/>
            <a:ext cx="3551882" cy="21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35133" y="2348880"/>
            <a:ext cx="5567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200" dirty="0" smtClean="0">
                <a:latin typeface="Calibri" pitchFamily="34" charset="0"/>
              </a:rPr>
              <a:t>Uma ideia </a:t>
            </a:r>
            <a:r>
              <a:rPr lang="pt-BR" altLang="pt-BR" sz="3200" dirty="0">
                <a:latin typeface="Calibri" pitchFamily="34" charset="0"/>
              </a:rPr>
              <a:t>aparentemente tola pode levar a uma </a:t>
            </a:r>
            <a:r>
              <a:rPr lang="pt-BR" altLang="pt-BR" sz="3200" b="1" dirty="0">
                <a:latin typeface="Calibri" pitchFamily="34" charset="0"/>
              </a:rPr>
              <a:t>solução</a:t>
            </a:r>
            <a:r>
              <a:rPr lang="pt-BR" altLang="pt-BR" sz="3200" dirty="0">
                <a:latin typeface="Calibri" pitchFamily="34" charset="0"/>
              </a:rPr>
              <a:t> </a:t>
            </a:r>
            <a:r>
              <a:rPr lang="pt-BR" altLang="pt-BR" sz="3200" b="1" dirty="0" smtClean="0">
                <a:latin typeface="Calibri" pitchFamily="34" charset="0"/>
              </a:rPr>
              <a:t>criativa</a:t>
            </a:r>
            <a:r>
              <a:rPr lang="pt-BR" altLang="pt-BR" sz="3200" dirty="0" smtClean="0">
                <a:latin typeface="Calibri" pitchFamily="34" charset="0"/>
              </a:rPr>
              <a:t>;</a:t>
            </a:r>
            <a:endParaRPr lang="pt-BR" altLang="pt-BR" sz="3200" dirty="0">
              <a:latin typeface="Calibri" pitchFamily="34" charset="0"/>
            </a:endParaRP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200" dirty="0">
                <a:latin typeface="Calibri" pitchFamily="34" charset="0"/>
              </a:rPr>
              <a:t>Entre </a:t>
            </a:r>
            <a:r>
              <a:rPr lang="pt-BR" altLang="pt-BR" sz="3200" b="1" dirty="0" smtClean="0">
                <a:latin typeface="Calibri" pitchFamily="34" charset="0"/>
              </a:rPr>
              <a:t>30 e 50 min</a:t>
            </a:r>
            <a:r>
              <a:rPr lang="pt-BR" altLang="pt-BR" sz="3200" dirty="0" smtClean="0">
                <a:latin typeface="Calibri" pitchFamily="34" charset="0"/>
              </a:rPr>
              <a:t> é </a:t>
            </a:r>
            <a:r>
              <a:rPr lang="pt-BR" altLang="pt-BR" sz="3200" dirty="0">
                <a:latin typeface="Calibri" pitchFamily="34" charset="0"/>
              </a:rPr>
              <a:t>suficiente para </a:t>
            </a:r>
            <a:r>
              <a:rPr lang="pt-BR" altLang="pt-BR" sz="3200" dirty="0" smtClean="0">
                <a:latin typeface="Calibri" pitchFamily="34" charset="0"/>
              </a:rPr>
              <a:t>a </a:t>
            </a:r>
            <a:r>
              <a:rPr lang="pt-BR" altLang="pt-BR" sz="3200" b="1" dirty="0" smtClean="0">
                <a:latin typeface="Calibri" pitchFamily="34" charset="0"/>
              </a:rPr>
              <a:t>etapa inicial</a:t>
            </a:r>
            <a:r>
              <a:rPr lang="pt-BR" altLang="pt-BR" sz="3200" dirty="0" smtClean="0">
                <a:latin typeface="Calibri" pitchFamily="34" charset="0"/>
              </a:rPr>
              <a:t>;</a:t>
            </a:r>
          </a:p>
          <a:p>
            <a:pPr>
              <a:buClr>
                <a:srgbClr val="FF0000"/>
              </a:buClr>
              <a:buSzPct val="100000"/>
              <a:buFont typeface="Wingdings" pitchFamily="2" charset="2"/>
              <a:buChar char="ü"/>
            </a:pPr>
            <a:r>
              <a:rPr lang="pt-BR" altLang="pt-BR" sz="3200" dirty="0" smtClean="0">
                <a:latin typeface="Calibri" pitchFamily="34" charset="0"/>
              </a:rPr>
              <a:t>Entre </a:t>
            </a:r>
            <a:r>
              <a:rPr lang="pt-BR" altLang="pt-BR" sz="3200" b="1" dirty="0" smtClean="0">
                <a:latin typeface="Calibri" pitchFamily="34" charset="0"/>
              </a:rPr>
              <a:t>30 e 40 min</a:t>
            </a:r>
            <a:r>
              <a:rPr lang="pt-BR" altLang="pt-BR" sz="3200" dirty="0" smtClean="0">
                <a:latin typeface="Calibri" pitchFamily="34" charset="0"/>
              </a:rPr>
              <a:t> é suficiente para a </a:t>
            </a:r>
            <a:r>
              <a:rPr lang="pt-BR" altLang="pt-BR" sz="3200" b="1" dirty="0" smtClean="0">
                <a:latin typeface="Calibri" pitchFamily="34" charset="0"/>
              </a:rPr>
              <a:t>organização das ideias</a:t>
            </a:r>
            <a:endParaRPr lang="pt-BR" altLang="pt-BR" sz="3200" b="1" dirty="0">
              <a:latin typeface="Calibri" pitchFamily="34" charset="0"/>
            </a:endParaRPr>
          </a:p>
        </p:txBody>
      </p:sp>
      <p:pic>
        <p:nvPicPr>
          <p:cNvPr id="17410" name="Picture 2" descr="http://noticias.universia.com.br/br/images/docentes/d/di/dic/dicas-para-melhorar-seu-brainstorming-notici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52936"/>
            <a:ext cx="3238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Brainstorming - R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ecomendações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7580" y="2132856"/>
            <a:ext cx="8478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Consiste na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identificação dos principais atores envolvidos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dos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seus interesses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do modo como estes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afetam o risco e o desempenho do objeto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auditoria.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Conceito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060848"/>
            <a:ext cx="8478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São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pessoas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ou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organizações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 interesse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em algum programa ou projeto;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São aqueles que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influenciam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ou são influenciados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 forma decisiva ou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são importantes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para 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sucesso do objeto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da auditoria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Participantes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060848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Doadores / Financiadores;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Legisladores, gestores nacionais, operadores locais, controladores, reguladores;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Sindicatos, associações profissionais;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Associações de usuários;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ONGS.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748883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Exemplos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783" y="1784118"/>
            <a:ext cx="8478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primários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afetados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tanto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positiva como negativamente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Grupos secundários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intermediários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envolvidos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no processo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prestação de serviços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Papel dos atores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envolvidos;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Conflito de interesses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entre as partes envolvidas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935534"/>
            <a:ext cx="914400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erve para identificar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7580" y="2132856"/>
            <a:ext cx="8478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Possíveis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entrevistados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pesquisados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participantes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grupos focais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Grupos de apoio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introdução a mudanças.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47474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– Serve para identificar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988840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Iniciar </a:t>
            </a:r>
            <a:r>
              <a:rPr lang="pt-BR" sz="36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brainstorming</a:t>
            </a:r>
            <a:r>
              <a:rPr lang="pt-BR" sz="36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para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identificar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possíveis </a:t>
            </a:r>
            <a:r>
              <a:rPr lang="pt-BR" sz="36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stakeholders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Selecionar </a:t>
            </a:r>
            <a:r>
              <a:rPr lang="pt-BR" sz="36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stakeholders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relevantes;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Identificar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o interesse de cada </a:t>
            </a:r>
            <a:r>
              <a:rPr lang="pt-BR" sz="36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stakeholder</a:t>
            </a:r>
            <a:r>
              <a:rPr lang="pt-BR" sz="3600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 seu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poder de influência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47474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Método</a:t>
            </a:r>
          </a:p>
          <a:p>
            <a:pPr algn="just"/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305644"/>
            <a:ext cx="6552728" cy="611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6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– Origem  </a:t>
            </a:r>
            <a:endParaRPr lang="pt-BR" sz="5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8849" y="2060848"/>
            <a:ext cx="75575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600" b="0" dirty="0" smtClean="0">
                <a:latin typeface="Calibri" pitchFamily="34" charset="0"/>
              </a:rPr>
              <a:t>A palavra auditoria se origina do </a:t>
            </a:r>
            <a:r>
              <a:rPr lang="pt-BR" sz="3600" b="1" dirty="0" smtClean="0">
                <a:latin typeface="Calibri" pitchFamily="34" charset="0"/>
              </a:rPr>
              <a:t>Latim </a:t>
            </a:r>
            <a:r>
              <a:rPr lang="pt-BR" sz="3600" b="1" dirty="0" err="1" smtClean="0">
                <a:latin typeface="Calibri" pitchFamily="34" charset="0"/>
              </a:rPr>
              <a:t>audire</a:t>
            </a:r>
            <a:r>
              <a:rPr lang="pt-BR" sz="3600" b="1" dirty="0" smtClean="0">
                <a:latin typeface="Calibri" pitchFamily="34" charset="0"/>
              </a:rPr>
              <a:t> (ouvir)</a:t>
            </a:r>
            <a:r>
              <a:rPr lang="pt-BR" sz="3600" b="0" dirty="0" smtClean="0">
                <a:latin typeface="Calibri" pitchFamily="34" charset="0"/>
              </a:rPr>
              <a:t>. Inicialmente foi utilizada pelos ingleses (</a:t>
            </a:r>
            <a:r>
              <a:rPr lang="pt-BR" sz="3600" b="0" dirty="0" err="1" smtClean="0">
                <a:latin typeface="Calibri" pitchFamily="34" charset="0"/>
              </a:rPr>
              <a:t>auditing</a:t>
            </a:r>
            <a:r>
              <a:rPr lang="pt-BR" sz="3600" b="0" dirty="0" smtClean="0">
                <a:latin typeface="Calibri" pitchFamily="34" charset="0"/>
              </a:rPr>
              <a:t>) para significar a revisão da contabilidade. Atualmente, possui sentido mais abrangente.</a:t>
            </a:r>
          </a:p>
        </p:txBody>
      </p:sp>
    </p:spTree>
    <p:extLst>
      <p:ext uri="{BB962C8B-B14F-4D97-AF65-F5344CB8AC3E}">
        <p14:creationId xmlns:p14="http://schemas.microsoft.com/office/powerpoint/2010/main" val="3166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988840"/>
            <a:ext cx="8478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Analisar os impactos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(+ ou -) da atividade do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objeto de auditoria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sobre os </a:t>
            </a:r>
            <a:r>
              <a:rPr lang="pt-BR" sz="3600" i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stakeholders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;</a:t>
            </a: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Font typeface="+mj-lt"/>
              <a:buAutoNum type="arabicPeriod" startAt="4"/>
              <a:defRPr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indent="-742950">
              <a:buClr>
                <a:srgbClr val="FF0000"/>
              </a:buClr>
              <a:buFont typeface="+mj-lt"/>
              <a:buAutoNum type="arabicPeriod" startAt="4"/>
              <a:defRPr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Estimar 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impacto no </a:t>
            </a:r>
            <a:r>
              <a:rPr lang="pt-BR" sz="36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stakeholders</a:t>
            </a:r>
            <a:r>
              <a:rPr lang="pt-BR" sz="3600" b="1" i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sobre o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objeto de auditoria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(+ ou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-).</a:t>
            </a:r>
          </a:p>
          <a:p>
            <a:pPr marL="742950" indent="-742950">
              <a:buFont typeface="+mj-lt"/>
              <a:buAutoNum type="arabicPeriod" startAt="4"/>
              <a:defRPr/>
            </a:pPr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935534"/>
            <a:ext cx="847474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Stakeholder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- Método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6867" y="2276872"/>
            <a:ext cx="8712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Ferramenta para i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dentificação dos fatores internos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que representam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pontos fortes e fracos da gestão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e 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fatores externos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que podem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representar oportunidades e ameaças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para o desenvolvimento institucional. </a:t>
            </a:r>
            <a:endParaRPr lang="pt-BR" alt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1052736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SWOT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033692"/>
              </p:ext>
            </p:extLst>
          </p:nvPr>
        </p:nvGraphicFramePr>
        <p:xfrm>
          <a:off x="-1984375" y="2043113"/>
          <a:ext cx="8462963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6" name="Document" r:id="rId4" imgW="5722432" imgH="2657071" progId="Word.Document.8">
                  <p:embed/>
                </p:oleObj>
              </mc:Choice>
              <mc:Fallback>
                <p:oleObj name="Document" r:id="rId4" imgW="5722432" imgH="2657071" progId="Word.Document.8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4375" y="2043113"/>
                        <a:ext cx="8462963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052"/>
          <p:cNvSpPr txBox="1">
            <a:spLocks noChangeArrowheads="1"/>
          </p:cNvSpPr>
          <p:nvPr/>
        </p:nvSpPr>
        <p:spPr>
          <a:xfrm>
            <a:off x="4499992" y="1844824"/>
            <a:ext cx="5045075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3500" dirty="0" smtClean="0">
                <a:latin typeface="Calibri" pitchFamily="34" charset="0"/>
              </a:rPr>
              <a:t>É um acrônimo formado pelas palavras inglesas:		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pt-BR" sz="3500" i="1" dirty="0" smtClean="0">
                <a:latin typeface="Calibri" pitchFamily="34" charset="0"/>
              </a:rPr>
              <a:t> </a:t>
            </a:r>
            <a:r>
              <a:rPr lang="pt-BR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</a:t>
            </a:r>
            <a:r>
              <a:rPr lang="pt-BR" sz="3500" i="1" dirty="0" smtClean="0">
                <a:latin typeface="Calibri" pitchFamily="34" charset="0"/>
              </a:rPr>
              <a:t>  </a:t>
            </a:r>
            <a:r>
              <a:rPr lang="pt-BR" sz="3500" i="1" dirty="0" err="1" smtClean="0">
                <a:latin typeface="Calibri" pitchFamily="34" charset="0"/>
              </a:rPr>
              <a:t>trengths</a:t>
            </a:r>
            <a:r>
              <a:rPr lang="pt-BR" sz="3500" dirty="0" smtClean="0">
                <a:latin typeface="Calibri" pitchFamily="34" charset="0"/>
              </a:rPr>
              <a:t> - </a:t>
            </a:r>
            <a:r>
              <a:rPr lang="pt-BR" sz="3500" b="1" dirty="0" smtClean="0">
                <a:latin typeface="Calibri" pitchFamily="34" charset="0"/>
              </a:rPr>
              <a:t>F</a:t>
            </a:r>
            <a:r>
              <a:rPr lang="pt-BR" sz="3500" dirty="0" smtClean="0">
                <a:latin typeface="Calibri" pitchFamily="34" charset="0"/>
              </a:rPr>
              <a:t>orças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pt-BR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</a:t>
            </a:r>
            <a:r>
              <a:rPr lang="pt-BR" sz="35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3500" i="1" dirty="0" err="1" smtClean="0">
                <a:latin typeface="Calibri" pitchFamily="34" charset="0"/>
              </a:rPr>
              <a:t>eaknesses</a:t>
            </a:r>
            <a:r>
              <a:rPr lang="pt-BR" sz="3500" dirty="0" smtClean="0">
                <a:latin typeface="Calibri" pitchFamily="34" charset="0"/>
              </a:rPr>
              <a:t> - </a:t>
            </a:r>
            <a:r>
              <a:rPr lang="pt-BR" sz="3500" b="1" dirty="0" smtClean="0">
                <a:latin typeface="Calibri" pitchFamily="34" charset="0"/>
              </a:rPr>
              <a:t>F</a:t>
            </a:r>
            <a:r>
              <a:rPr lang="pt-BR" sz="3500" dirty="0" smtClean="0">
                <a:latin typeface="Calibri" pitchFamily="34" charset="0"/>
              </a:rPr>
              <a:t>raquezas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pt-BR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O</a:t>
            </a:r>
            <a:r>
              <a:rPr lang="pt-BR" sz="3500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3500" i="1" dirty="0" err="1" smtClean="0">
                <a:latin typeface="Calibri" pitchFamily="34" charset="0"/>
              </a:rPr>
              <a:t>pportunities</a:t>
            </a:r>
            <a:r>
              <a:rPr lang="pt-BR" sz="3500" dirty="0" smtClean="0">
                <a:latin typeface="Calibri" pitchFamily="34" charset="0"/>
              </a:rPr>
              <a:t> - </a:t>
            </a:r>
            <a:r>
              <a:rPr lang="pt-BR" sz="3500" b="1" dirty="0" smtClean="0">
                <a:latin typeface="Calibri" pitchFamily="34" charset="0"/>
              </a:rPr>
              <a:t>O</a:t>
            </a:r>
            <a:r>
              <a:rPr lang="pt-BR" sz="3500" dirty="0" smtClean="0">
                <a:latin typeface="Calibri" pitchFamily="34" charset="0"/>
              </a:rPr>
              <a:t>portunidades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defRPr/>
            </a:pPr>
            <a:r>
              <a:rPr lang="pt-BR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</a:t>
            </a:r>
            <a:r>
              <a:rPr lang="pt-BR" sz="35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</a:t>
            </a:r>
            <a:r>
              <a:rPr lang="pt-BR" sz="3500" i="1" dirty="0" err="1" smtClean="0">
                <a:latin typeface="Calibri" pitchFamily="34" charset="0"/>
              </a:rPr>
              <a:t>hreats</a:t>
            </a:r>
            <a:r>
              <a:rPr lang="pt-BR" sz="3500" dirty="0" smtClean="0">
                <a:latin typeface="Calibri" pitchFamily="34" charset="0"/>
              </a:rPr>
              <a:t> - </a:t>
            </a:r>
            <a:r>
              <a:rPr lang="pt-BR" sz="3500" b="1" dirty="0" smtClean="0">
                <a:latin typeface="Calibri" pitchFamily="34" charset="0"/>
              </a:rPr>
              <a:t>A</a:t>
            </a:r>
            <a:r>
              <a:rPr lang="pt-BR" sz="3500" dirty="0" smtClean="0">
                <a:latin typeface="Calibri" pitchFamily="34" charset="0"/>
              </a:rPr>
              <a:t>meaças</a:t>
            </a:r>
          </a:p>
          <a:p>
            <a:pPr>
              <a:defRPr/>
            </a:pPr>
            <a:endParaRPr lang="pt-BR" sz="3500" dirty="0"/>
          </a:p>
        </p:txBody>
      </p:sp>
      <p:sp>
        <p:nvSpPr>
          <p:cNvPr id="6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933252"/>
            <a:ext cx="8420100" cy="6955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SWOT - Significado</a:t>
            </a:r>
            <a:endParaRPr lang="pt-BR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748464" cy="864096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Análise do Ambiente: diagnóstico e cenários</a:t>
            </a:r>
            <a:endParaRPr lang="pt-BR" sz="4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00159"/>
              </p:ext>
            </p:extLst>
          </p:nvPr>
        </p:nvGraphicFramePr>
        <p:xfrm>
          <a:off x="309563" y="1785938"/>
          <a:ext cx="8510910" cy="48463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55455"/>
                <a:gridCol w="4255455"/>
              </a:tblGrid>
              <a:tr h="536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Ambiente Interno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Ambiente Externo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</a:tr>
              <a:tr h="2324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orças: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características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internas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que podem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afetar de modo positivo 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 desempenho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portunidades: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características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externas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não controláveis com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potencial para ajudar a melhorar 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 desempenho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</a:tr>
              <a:tr h="18778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raquezas: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características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internas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que podem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inibir ou restringir o 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desempenho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meaças: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características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externas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não controláveis que </a:t>
                      </a:r>
                      <a:r>
                        <a:rPr kumimoji="1" lang="pt-BR" sz="3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podem comprometer </a:t>
                      </a:r>
                      <a:r>
                        <a:rPr kumimoji="1" lang="pt-BR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o desempenho.</a:t>
                      </a:r>
                      <a:endParaRPr kumimoji="1" lang="pt-BR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723" marB="4572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5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2132856"/>
            <a:ext cx="8712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pt-BR" sz="3600" dirty="0" smtClean="0">
                <a:cs typeface="Arial" pitchFamily="34" charset="0"/>
              </a:rPr>
              <a:t>Analisa </a:t>
            </a:r>
            <a:r>
              <a:rPr lang="pt-BR" sz="3600" dirty="0">
                <a:cs typeface="Arial" pitchFamily="34" charset="0"/>
              </a:rPr>
              <a:t>a </a:t>
            </a:r>
            <a:r>
              <a:rPr lang="pt-BR" sz="3600" b="1" dirty="0">
                <a:cs typeface="Arial" pitchFamily="34" charset="0"/>
              </a:rPr>
              <a:t>criticidade das fraquezas e ameaças </a:t>
            </a:r>
            <a:r>
              <a:rPr lang="pt-BR" sz="3600" dirty="0">
                <a:cs typeface="Arial" pitchFamily="34" charset="0"/>
              </a:rPr>
              <a:t>levantadas na análise SWOT, </a:t>
            </a:r>
            <a:r>
              <a:rPr lang="pt-BR" sz="3600" b="1" dirty="0">
                <a:cs typeface="Arial" pitchFamily="34" charset="0"/>
              </a:rPr>
              <a:t>considerando sua probabilidade de ocorrência</a:t>
            </a:r>
            <a:r>
              <a:rPr lang="pt-BR" sz="3600" dirty="0">
                <a:cs typeface="Arial" pitchFamily="34" charset="0"/>
              </a:rPr>
              <a:t>, </a:t>
            </a:r>
            <a:r>
              <a:rPr lang="pt-BR" sz="3600" b="1" dirty="0" smtClean="0">
                <a:cs typeface="Arial" pitchFamily="34" charset="0"/>
              </a:rPr>
              <a:t>enumerando </a:t>
            </a:r>
            <a:r>
              <a:rPr lang="pt-BR" sz="3600" b="1" dirty="0">
                <a:cs typeface="Arial" pitchFamily="34" charset="0"/>
              </a:rPr>
              <a:t>prioridades </a:t>
            </a:r>
            <a:r>
              <a:rPr lang="pt-BR" sz="3600" dirty="0">
                <a:cs typeface="Arial" pitchFamily="34" charset="0"/>
              </a:rPr>
              <a:t>da auditoria e </a:t>
            </a:r>
            <a:r>
              <a:rPr lang="pt-BR" sz="3600" b="1" dirty="0">
                <a:cs typeface="Arial" pitchFamily="34" charset="0"/>
              </a:rPr>
              <a:t>apontando pontos de controle e riscos </a:t>
            </a:r>
            <a:r>
              <a:rPr lang="pt-BR" sz="3600" dirty="0">
                <a:cs typeface="Arial" pitchFamily="34" charset="0"/>
              </a:rPr>
              <a:t>associados.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19" y="980728"/>
            <a:ext cx="8712967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alt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DVR – Diagrama de Verificação de </a:t>
            </a:r>
            <a:r>
              <a:rPr lang="pt-BR" alt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Risco</a:t>
            </a:r>
            <a:endParaRPr lang="pt-BR" alt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652" y="908720"/>
            <a:ext cx="886585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Diagrama de Verificação de Risco - Modelo 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28918" y="1747230"/>
            <a:ext cx="6248400" cy="3733800"/>
            <a:chOff x="1680" y="1296"/>
            <a:chExt cx="3936" cy="2352"/>
          </a:xfrm>
          <a:solidFill>
            <a:schemeClr val="bg2">
              <a:lumMod val="25000"/>
              <a:lumOff val="75000"/>
            </a:schemeClr>
          </a:solidFill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624" y="2472"/>
              <a:ext cx="1992" cy="1176"/>
            </a:xfrm>
            <a:prstGeom prst="rect">
              <a:avLst/>
            </a:prstGeom>
            <a:solidFill>
              <a:srgbClr val="5F5BAE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Alta Probabilidade</a:t>
              </a:r>
            </a:p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Baixo impacto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680" y="2472"/>
              <a:ext cx="1944" cy="1176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Baixa probabilidade</a:t>
              </a:r>
            </a:p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Baixo impacto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24" y="1296"/>
              <a:ext cx="1992" cy="1176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Alta Probabilidade</a:t>
              </a:r>
            </a:p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Alto impacto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80" y="1296"/>
              <a:ext cx="1944" cy="1176"/>
            </a:xfrm>
            <a:prstGeom prst="rect">
              <a:avLst/>
            </a:prstGeom>
            <a:ln w="190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Baixa Probabilidade</a:t>
              </a:r>
            </a:p>
            <a:p>
              <a:pPr algn="l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None/>
                <a:defRPr/>
              </a:pPr>
              <a:r>
                <a:rPr kumimoji="1" lang="pt-BR" sz="3200" b="1" dirty="0">
                  <a:solidFill>
                    <a:schemeClr val="bg1"/>
                  </a:solidFill>
                  <a:latin typeface="Calibri" pitchFamily="34" charset="0"/>
                </a:rPr>
                <a:t>Alto impacto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680" y="1296"/>
              <a:ext cx="393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680" y="2472"/>
              <a:ext cx="393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680" y="3648"/>
              <a:ext cx="393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680" y="1296"/>
              <a:ext cx="0" cy="235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624" y="1296"/>
              <a:ext cx="0" cy="235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5616" y="1296"/>
              <a:ext cx="0" cy="2352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143000" y="2146921"/>
            <a:ext cx="914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000" b="1" dirty="0">
                <a:solidFill>
                  <a:srgbClr val="FF0000"/>
                </a:solidFill>
                <a:latin typeface="Calibri" pitchFamily="34" charset="0"/>
              </a:rPr>
              <a:t>Alto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14375" y="4718671"/>
            <a:ext cx="1589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000" b="1" dirty="0">
                <a:solidFill>
                  <a:srgbClr val="FF0000"/>
                </a:solidFill>
                <a:latin typeface="Calibri" pitchFamily="34" charset="0"/>
              </a:rPr>
              <a:t>Baixo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8015288" y="5709271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000" b="1" dirty="0">
                <a:solidFill>
                  <a:srgbClr val="FF0000"/>
                </a:solidFill>
                <a:latin typeface="Calibri" pitchFamily="34" charset="0"/>
              </a:rPr>
              <a:t>Alta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2681288" y="5709271"/>
            <a:ext cx="1143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000" b="1" dirty="0">
                <a:solidFill>
                  <a:srgbClr val="FF0000"/>
                </a:solidFill>
                <a:latin typeface="Calibri" pitchFamily="34" charset="0"/>
              </a:rPr>
              <a:t>Baixa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528888" y="5480671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1690688" y="5480671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5250" y="2718421"/>
            <a:ext cx="21907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dirty="0">
                <a:latin typeface="Calibri" pitchFamily="34" charset="0"/>
              </a:rPr>
              <a:t>Impacto potencial no alcance dos objetivos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338638" y="5633071"/>
            <a:ext cx="297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000">
                <a:latin typeface="Calibri" pitchFamily="34" charset="0"/>
              </a:rPr>
              <a:t>Probabilidade de ocorrência</a:t>
            </a: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2528888" y="1484784"/>
            <a:ext cx="0" cy="4138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8777288" y="5480671"/>
            <a:ext cx="266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5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5536" y="242088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Trata-se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um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Quadro-resumo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das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informações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relevantes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do planejamento de uma auditoria.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5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352927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- Estrutura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805684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– Questão de Auditoria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8" y="1964930"/>
            <a:ext cx="1151936" cy="36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1323E-6 L 0.21441 -3.61323E-6 C 0.31077 -3.61323E-6 0.42934 0.0081 0.42934 0.01481 L 0.42934 0.0296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0812" y="242088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É o </a:t>
            </a:r>
            <a:r>
              <a:rPr lang="pt-BR" sz="3600" b="1" dirty="0" smtClean="0"/>
              <a:t>elemento central </a:t>
            </a:r>
            <a:r>
              <a:rPr lang="pt-BR" sz="3600" b="1" dirty="0"/>
              <a:t>na determinação do direcionamento dos trabalhos</a:t>
            </a:r>
            <a:r>
              <a:rPr lang="pt-BR" sz="3600" dirty="0"/>
              <a:t>, </a:t>
            </a:r>
            <a:r>
              <a:rPr lang="pt-BR" sz="3600" dirty="0" smtClean="0"/>
              <a:t>das </a:t>
            </a:r>
            <a:r>
              <a:rPr lang="pt-BR" sz="3600" b="1" dirty="0" smtClean="0"/>
              <a:t>metodologias</a:t>
            </a:r>
            <a:r>
              <a:rPr lang="pt-BR" sz="3600" dirty="0" smtClean="0"/>
              <a:t> </a:t>
            </a:r>
            <a:r>
              <a:rPr lang="pt-BR" sz="3600" dirty="0"/>
              <a:t>e </a:t>
            </a:r>
            <a:r>
              <a:rPr lang="pt-BR" sz="3600" b="1" dirty="0" smtClean="0"/>
              <a:t>técnicas</a:t>
            </a:r>
            <a:r>
              <a:rPr lang="pt-BR" sz="3600" dirty="0" smtClean="0"/>
              <a:t> </a:t>
            </a:r>
            <a:r>
              <a:rPr lang="pt-BR" sz="3600" dirty="0"/>
              <a:t>a </a:t>
            </a:r>
            <a:r>
              <a:rPr lang="pt-BR" sz="3600" dirty="0" smtClean="0"/>
              <a:t>adotar e </a:t>
            </a:r>
            <a:r>
              <a:rPr lang="pt-BR" sz="3600" b="1" dirty="0" smtClean="0"/>
              <a:t>dos </a:t>
            </a:r>
            <a:r>
              <a:rPr lang="pt-BR" sz="3600" b="1" dirty="0"/>
              <a:t>resultados que se pretende atingir</a:t>
            </a:r>
            <a:r>
              <a:rPr lang="pt-BR" sz="3600" dirty="0"/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Questão de Auditoria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1287863"/>
            <a:ext cx="7215187" cy="641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algn="just"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pt-BR" b="1" dirty="0" smtClean="0"/>
              <a:t>Auditoria - Conceito 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251520" y="2348880"/>
            <a:ext cx="8640959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BR" sz="3600" dirty="0">
                <a:latin typeface="Calibri" pitchFamily="34" charset="0"/>
              </a:rPr>
              <a:t>Exame </a:t>
            </a:r>
            <a:r>
              <a:rPr lang="pt-BR" sz="3600" b="1" dirty="0">
                <a:latin typeface="Calibri" pitchFamily="34" charset="0"/>
              </a:rPr>
              <a:t>independente, objetivo e sistemático </a:t>
            </a:r>
            <a:r>
              <a:rPr lang="pt-BR" sz="3600" dirty="0">
                <a:latin typeface="Calibri" pitchFamily="34" charset="0"/>
              </a:rPr>
              <a:t>de dada matéria, baseado em normas técnicas e profissionais, no qual se confronta uma condição com determinado critério com o fim de emitir uma opinião ou comentários.</a:t>
            </a:r>
          </a:p>
          <a:p>
            <a:pPr algn="r">
              <a:lnSpc>
                <a:spcPct val="110000"/>
              </a:lnSpc>
            </a:pPr>
            <a:r>
              <a:rPr lang="pt-BR" sz="3200" b="1" dirty="0">
                <a:latin typeface="Calibri" pitchFamily="34" charset="0"/>
              </a:rPr>
              <a:t>NORMAS DE AUDITORIA GOVERNAMENTAL (</a:t>
            </a:r>
            <a:r>
              <a:rPr lang="pt-BR" sz="3200" b="1" dirty="0" err="1">
                <a:latin typeface="Calibri" pitchFamily="34" charset="0"/>
              </a:rPr>
              <a:t>NAGs</a:t>
            </a:r>
            <a:r>
              <a:rPr lang="pt-BR" sz="3200" b="1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307694"/>
            <a:ext cx="871296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b="1" dirty="0" smtClean="0">
                <a:latin typeface="Calibri" pitchFamily="34" charset="0"/>
              </a:rPr>
              <a:t>Descritivas</a:t>
            </a:r>
            <a:r>
              <a:rPr lang="pt-BR" sz="3800" b="1" dirty="0">
                <a:latin typeface="Calibri" pitchFamily="34" charset="0"/>
              </a:rPr>
              <a:t>: </a:t>
            </a:r>
            <a:r>
              <a:rPr lang="pt-BR" sz="3800" dirty="0">
                <a:latin typeface="Calibri" pitchFamily="34" charset="0"/>
              </a:rPr>
              <a:t>fornecem informações sobre o objeto de auditoria.</a:t>
            </a:r>
          </a:p>
          <a:p>
            <a:pPr lvl="1">
              <a:buClr>
                <a:srgbClr val="FF0000"/>
              </a:buClr>
            </a:pPr>
            <a:r>
              <a:rPr lang="pt-BR" sz="3800" i="1" dirty="0">
                <a:latin typeface="Calibri" pitchFamily="34" charset="0"/>
              </a:rPr>
              <a:t>Exemplo: </a:t>
            </a:r>
            <a:r>
              <a:rPr lang="pt-BR" sz="3800" b="1" i="1" dirty="0">
                <a:latin typeface="Calibri" pitchFamily="34" charset="0"/>
              </a:rPr>
              <a:t>“Como o Departamento de Arrecadação identifica os devedores inadimplentes?” </a:t>
            </a:r>
          </a:p>
          <a:p>
            <a:endParaRPr lang="pt-BR" sz="36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Questão de Auditoria - Tipos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1854911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b="1" dirty="0" smtClean="0">
                <a:latin typeface="Calibri" pitchFamily="34" charset="0"/>
              </a:rPr>
              <a:t>Normativas</a:t>
            </a:r>
            <a:r>
              <a:rPr lang="pt-BR" sz="3800" b="1" dirty="0">
                <a:latin typeface="Calibri" pitchFamily="34" charset="0"/>
              </a:rPr>
              <a:t>: </a:t>
            </a:r>
            <a:r>
              <a:rPr lang="pt-BR" sz="3800" dirty="0">
                <a:latin typeface="Calibri" pitchFamily="34" charset="0"/>
              </a:rPr>
              <a:t>tratam de comparações entre o desempenho atual e o estabelecido em norma, padrão ou meta. </a:t>
            </a:r>
          </a:p>
          <a:p>
            <a:pPr lvl="1">
              <a:buClr>
                <a:srgbClr val="000066"/>
              </a:buClr>
            </a:pPr>
            <a:r>
              <a:rPr lang="pt-BR" sz="3800" dirty="0">
                <a:latin typeface="Calibri" pitchFamily="34" charset="0"/>
              </a:rPr>
              <a:t>Exemplo “</a:t>
            </a:r>
            <a:r>
              <a:rPr lang="pt-BR" sz="3800" b="1" i="1" dirty="0">
                <a:latin typeface="Calibri" pitchFamily="34" charset="0"/>
              </a:rPr>
              <a:t>Os projetos aprovados atendem aos requisitos de preservação ambiental previstos no Acordo de Cooperação Técnica</a:t>
            </a:r>
            <a:r>
              <a:rPr lang="pt-BR" sz="3800" b="1" i="1" dirty="0" smtClean="0">
                <a:latin typeface="Calibri" pitchFamily="34" charset="0"/>
              </a:rPr>
              <a:t>?”</a:t>
            </a:r>
            <a:endParaRPr lang="pt-BR" sz="3800" b="1" i="1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Questão de Auditoria - Tipos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132856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b="1" dirty="0" smtClean="0">
                <a:latin typeface="Calibri" pitchFamily="34" charset="0"/>
              </a:rPr>
              <a:t>Avaliativas</a:t>
            </a:r>
            <a:r>
              <a:rPr lang="pt-BR" sz="3800" dirty="0" smtClean="0">
                <a:latin typeface="Calibri" pitchFamily="34" charset="0"/>
              </a:rPr>
              <a:t> </a:t>
            </a:r>
            <a:r>
              <a:rPr lang="pt-BR" sz="3800" dirty="0">
                <a:latin typeface="Calibri" pitchFamily="34" charset="0"/>
              </a:rPr>
              <a:t>(ou de causa-e-efeito): referem-se à efetividade do programa</a:t>
            </a:r>
          </a:p>
          <a:p>
            <a:pPr lvl="1">
              <a:buClr>
                <a:srgbClr val="000066"/>
              </a:buClr>
            </a:pPr>
            <a:r>
              <a:rPr lang="pt-BR" sz="3800" i="1" dirty="0">
                <a:latin typeface="Calibri" pitchFamily="34" charset="0"/>
              </a:rPr>
              <a:t>Exemplo: </a:t>
            </a:r>
            <a:r>
              <a:rPr lang="pt-BR" sz="3800" b="1" i="1" dirty="0">
                <a:latin typeface="Calibri" pitchFamily="34" charset="0"/>
              </a:rPr>
              <a:t>“Em que medida o Programa tem contribuído para a melhoria das condições de habitabilidade dos beneficiários ?”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Questão de Auditoria - Tipos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190279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500" b="1" dirty="0" smtClean="0">
                <a:latin typeface="Calibri" pitchFamily="34" charset="0"/>
              </a:rPr>
              <a:t>Exploratórias</a:t>
            </a:r>
            <a:r>
              <a:rPr lang="pt-BR" sz="3500" b="1" dirty="0">
                <a:latin typeface="Calibri" pitchFamily="34" charset="0"/>
              </a:rPr>
              <a:t>: </a:t>
            </a:r>
            <a:r>
              <a:rPr lang="pt-BR" sz="3500" dirty="0">
                <a:latin typeface="Calibri" pitchFamily="34" charset="0"/>
              </a:rPr>
              <a:t>Destinadas a explicar eventos específicos, esclarecer os desvios em relação ao desempenho padrão e as razões de ocorrência de um determinado resultado. </a:t>
            </a:r>
          </a:p>
          <a:p>
            <a:pPr lvl="1">
              <a:buClr>
                <a:srgbClr val="000066"/>
              </a:buClr>
            </a:pPr>
            <a:r>
              <a:rPr lang="pt-BR" sz="3500" i="1" dirty="0">
                <a:latin typeface="Calibri" pitchFamily="34" charset="0"/>
              </a:rPr>
              <a:t>Exemplo: </a:t>
            </a:r>
            <a:r>
              <a:rPr lang="pt-BR" sz="3500" b="1" i="1" dirty="0">
                <a:latin typeface="Calibri" pitchFamily="34" charset="0"/>
              </a:rPr>
              <a:t>“Que fatores explicam o aumento expressivo nos gastos com pagamento dos benefícios de auxílio-doença nos últimos dez anos?”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Questão de Auditoria - Tipos 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805684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– Informações Requeridas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12" y="1995994"/>
            <a:ext cx="1098409" cy="239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0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8672E-6 L 0.1309 3.78672E-6 C 0.18959 3.78672E-6 0.26181 0.02961 0.26181 0.05389 L 0.26181 0.1080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5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2510" y="1708516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80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pt-BR" sz="3600" dirty="0" smtClean="0"/>
              <a:t>Tem por </a:t>
            </a:r>
            <a:r>
              <a:rPr lang="pt-BR" sz="3600" b="1" dirty="0" smtClean="0"/>
              <a:t>objetivo</a:t>
            </a:r>
            <a:r>
              <a:rPr lang="pt-BR" sz="3600" dirty="0" smtClean="0"/>
              <a:t> </a:t>
            </a:r>
            <a:r>
              <a:rPr lang="pt-BR" sz="3600" b="1" dirty="0" smtClean="0"/>
              <a:t>responder </a:t>
            </a:r>
            <a:r>
              <a:rPr lang="pt-BR" sz="3600" b="1" dirty="0"/>
              <a:t>às questões </a:t>
            </a:r>
            <a:r>
              <a:rPr lang="pt-BR" sz="3600" dirty="0"/>
              <a:t>de auditoria</a:t>
            </a:r>
            <a:r>
              <a:rPr lang="pt-BR" sz="3600" dirty="0" smtClean="0"/>
              <a:t>.</a:t>
            </a:r>
            <a:endParaRPr lang="pt-BR" sz="3600" dirty="0" smtClean="0">
              <a:latin typeface="Calibri" pitchFamily="34" charset="0"/>
            </a:endParaRPr>
          </a:p>
          <a:p>
            <a:pPr marL="571500" indent="-571500">
              <a:spcAft>
                <a:spcPts val="180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pt-BR" sz="3600" dirty="0" smtClean="0">
                <a:latin typeface="Calibri" pitchFamily="34" charset="0"/>
              </a:rPr>
              <a:t>Devem </a:t>
            </a:r>
            <a:r>
              <a:rPr lang="pt-BR" sz="3600" b="1" dirty="0">
                <a:latin typeface="Calibri" pitchFamily="34" charset="0"/>
              </a:rPr>
              <a:t>ser relacionadas todas as informações </a:t>
            </a:r>
            <a:r>
              <a:rPr lang="pt-BR" sz="3600" dirty="0">
                <a:latin typeface="Calibri" pitchFamily="34" charset="0"/>
              </a:rPr>
              <a:t>requeridas para responder à questão da auditoria</a:t>
            </a:r>
          </a:p>
          <a:p>
            <a:pPr marL="571500" indent="-571500">
              <a:spcAft>
                <a:spcPts val="1800"/>
              </a:spcAft>
              <a:buClr>
                <a:srgbClr val="FF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As </a:t>
            </a:r>
            <a:r>
              <a:rPr lang="pt-BR" sz="3600" b="1" dirty="0">
                <a:latin typeface="Calibri" pitchFamily="34" charset="0"/>
              </a:rPr>
              <a:t>informações</a:t>
            </a:r>
            <a:r>
              <a:rPr lang="pt-BR" sz="3600" dirty="0">
                <a:latin typeface="Calibri" pitchFamily="34" charset="0"/>
              </a:rPr>
              <a:t> coletadas e analisadas podem se </a:t>
            </a:r>
            <a:r>
              <a:rPr lang="pt-BR" sz="3600" b="1" dirty="0">
                <a:latin typeface="Calibri" pitchFamily="34" charset="0"/>
              </a:rPr>
              <a:t>constituir em evidências dos achados </a:t>
            </a:r>
            <a:r>
              <a:rPr lang="pt-BR" sz="3600" dirty="0">
                <a:latin typeface="Calibri" pitchFamily="34" charset="0"/>
              </a:rPr>
              <a:t>de auditoria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980728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Informações Requeridas</a:t>
            </a:r>
          </a:p>
        </p:txBody>
      </p:sp>
    </p:spTree>
    <p:extLst>
      <p:ext uri="{BB962C8B-B14F-4D97-AF65-F5344CB8AC3E}">
        <p14:creationId xmlns:p14="http://schemas.microsoft.com/office/powerpoint/2010/main" val="39984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9131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– Fontes de Informação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05" y="1979961"/>
            <a:ext cx="1102810" cy="20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41291E-7 L 0.08039 -5.41291E-7 C 0.11632 -5.41291E-7 0.16077 0.04973 0.16077 0.08998 L 0.16077 0.1806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90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6721" y="980728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Fontes de Informação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150810" y="3660704"/>
            <a:ext cx="500404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1028700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dirty="0" smtClean="0">
                <a:solidFill>
                  <a:schemeClr val="tx1"/>
                </a:solidFill>
                <a:latin typeface="Calibri" pitchFamily="34" charset="0"/>
              </a:rPr>
              <a:t>órgãos </a:t>
            </a:r>
            <a:r>
              <a:rPr lang="pt-BR" sz="3800" dirty="0">
                <a:solidFill>
                  <a:schemeClr val="tx1"/>
                </a:solidFill>
                <a:latin typeface="Calibri" pitchFamily="34" charset="0"/>
              </a:rPr>
              <a:t>de pesquisa</a:t>
            </a:r>
          </a:p>
          <a:p>
            <a:pPr marL="1028700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dirty="0" smtClean="0">
                <a:solidFill>
                  <a:schemeClr val="tx1"/>
                </a:solidFill>
                <a:latin typeface="Calibri" pitchFamily="34" charset="0"/>
              </a:rPr>
              <a:t>especialistas</a:t>
            </a:r>
            <a:endParaRPr lang="pt-BR" sz="3800" dirty="0">
              <a:solidFill>
                <a:schemeClr val="tx1"/>
              </a:solidFill>
              <a:latin typeface="Calibri" pitchFamily="34" charset="0"/>
            </a:endParaRPr>
          </a:p>
          <a:p>
            <a:pPr marL="1028700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3800" dirty="0" smtClean="0">
                <a:solidFill>
                  <a:schemeClr val="tx1"/>
                </a:solidFill>
                <a:latin typeface="Calibri" pitchFamily="34" charset="0"/>
              </a:rPr>
              <a:t>legislação</a:t>
            </a:r>
            <a:endParaRPr lang="pt-BR" sz="3800" dirty="0">
              <a:solidFill>
                <a:schemeClr val="tx1"/>
              </a:solidFill>
              <a:latin typeface="Calibri" pitchFamily="34" charset="0"/>
            </a:endParaRPr>
          </a:p>
          <a:p>
            <a:pPr marL="1028700" lvl="1" indent="-571500" algn="l"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4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4000" dirty="0" smtClean="0">
                <a:solidFill>
                  <a:schemeClr val="tx1"/>
                </a:solidFill>
                <a:latin typeface="Calibri" pitchFamily="34" charset="0"/>
              </a:rPr>
              <a:t>imprensa</a:t>
            </a:r>
            <a:endParaRPr lang="pt-BR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36721" y="1700807"/>
            <a:ext cx="8535987" cy="4739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4000" b="1" dirty="0">
                <a:solidFill>
                  <a:schemeClr val="tx1"/>
                </a:solidFill>
                <a:latin typeface="Calibri" pitchFamily="34" charset="0"/>
              </a:rPr>
              <a:t>Devem ser identificadas as fontes de cada </a:t>
            </a: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</a:rPr>
              <a:t>informação</a:t>
            </a:r>
            <a:r>
              <a:rPr lang="pt-BR" sz="4000" b="1" dirty="0">
                <a:solidFill>
                  <a:schemeClr val="tx1"/>
                </a:solidFill>
                <a:latin typeface="Calibri" pitchFamily="34" charset="0"/>
              </a:rPr>
              <a:t>, tais como</a:t>
            </a: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algn="l"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pt-BR" sz="4000" b="1" dirty="0">
              <a:solidFill>
                <a:schemeClr val="tx1"/>
              </a:solidFill>
              <a:latin typeface="Calibri" pitchFamily="34" charset="0"/>
            </a:endParaRPr>
          </a:p>
          <a:p>
            <a:pPr marL="754062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3800" dirty="0" smtClean="0">
                <a:solidFill>
                  <a:schemeClr val="tx1"/>
                </a:solidFill>
                <a:latin typeface="Calibri" pitchFamily="34" charset="0"/>
              </a:rPr>
              <a:t>órgãos </a:t>
            </a:r>
            <a:r>
              <a:rPr lang="pt-BR" sz="3800" dirty="0">
                <a:solidFill>
                  <a:schemeClr val="tx1"/>
                </a:solidFill>
                <a:latin typeface="Calibri" pitchFamily="34" charset="0"/>
              </a:rPr>
              <a:t>auditados </a:t>
            </a:r>
          </a:p>
          <a:p>
            <a:pPr marL="754062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3800" dirty="0">
                <a:solidFill>
                  <a:schemeClr val="tx1"/>
                </a:solidFill>
                <a:latin typeface="Calibri" pitchFamily="34" charset="0"/>
              </a:rPr>
              <a:t> servidores</a:t>
            </a:r>
          </a:p>
          <a:p>
            <a:pPr marL="754062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3800" dirty="0">
                <a:solidFill>
                  <a:schemeClr val="tx1"/>
                </a:solidFill>
                <a:latin typeface="Calibri" pitchFamily="34" charset="0"/>
              </a:rPr>
              <a:t> beneficiários</a:t>
            </a:r>
          </a:p>
          <a:p>
            <a:pPr marL="754062" lvl="1" indent="-571500" algn="l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pt-BR" sz="3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3800" dirty="0" smtClean="0">
                <a:solidFill>
                  <a:schemeClr val="tx1"/>
                </a:solidFill>
                <a:latin typeface="Calibri" pitchFamily="34" charset="0"/>
              </a:rPr>
              <a:t>ONGs</a:t>
            </a:r>
            <a:endParaRPr lang="pt-BR" sz="38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71296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– Coleta de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95" y="1988840"/>
            <a:ext cx="12198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2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2105 L 0.00695 -0.02105 C 0.00921 -0.02105 0.01198 0.03077 0.01198 0.0731 L 0.01198 0.1677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171880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É </a:t>
            </a:r>
            <a:r>
              <a:rPr lang="pt-BR" sz="3600" dirty="0"/>
              <a:t>a </a:t>
            </a:r>
            <a:r>
              <a:rPr lang="pt-BR" sz="3600" b="1" dirty="0"/>
              <a:t>forma geral </a:t>
            </a:r>
            <a:r>
              <a:rPr lang="pt-BR" sz="3600" b="1" dirty="0" smtClean="0"/>
              <a:t>da estratégia </a:t>
            </a:r>
            <a:r>
              <a:rPr lang="pt-BR" sz="3600" dirty="0" smtClean="0"/>
              <a:t>que </a:t>
            </a:r>
            <a:r>
              <a:rPr lang="pt-BR" sz="3600" dirty="0"/>
              <a:t>será </a:t>
            </a:r>
            <a:r>
              <a:rPr lang="pt-BR" sz="3600" dirty="0" smtClean="0"/>
              <a:t>adotada </a:t>
            </a:r>
            <a:r>
              <a:rPr lang="pt-BR" sz="3600" dirty="0"/>
              <a:t>na auditoria e deve </a:t>
            </a:r>
            <a:r>
              <a:rPr lang="pt-BR" sz="3600" dirty="0" smtClean="0"/>
              <a:t>ser especificada </a:t>
            </a:r>
            <a:r>
              <a:rPr lang="pt-BR" sz="3600" dirty="0"/>
              <a:t>nas colunas de </a:t>
            </a:r>
            <a:r>
              <a:rPr lang="pt-BR" sz="3600" b="1" dirty="0"/>
              <a:t>procedimentos de </a:t>
            </a:r>
            <a:r>
              <a:rPr lang="pt-BR" sz="3600" b="1" dirty="0" smtClean="0"/>
              <a:t>coleta e </a:t>
            </a:r>
            <a:r>
              <a:rPr lang="pt-BR" sz="3600" b="1" dirty="0"/>
              <a:t>análise de dados</a:t>
            </a:r>
            <a:r>
              <a:rPr lang="pt-BR" sz="3600" dirty="0" smtClean="0"/>
              <a:t>.</a:t>
            </a:r>
          </a:p>
          <a:p>
            <a:endParaRPr lang="pt-BR" sz="3600" dirty="0" smtClean="0"/>
          </a:p>
          <a:p>
            <a:r>
              <a:rPr lang="pt-BR" sz="3600" dirty="0" smtClean="0"/>
              <a:t>Quanto </a:t>
            </a:r>
            <a:r>
              <a:rPr lang="pt-BR" sz="3600" b="1" dirty="0" smtClean="0"/>
              <a:t>melhor definida </a:t>
            </a:r>
            <a:r>
              <a:rPr lang="pt-BR" sz="3600" dirty="0" smtClean="0"/>
              <a:t>a estratégia, </a:t>
            </a:r>
            <a:r>
              <a:rPr lang="pt-BR" sz="3600" b="1" dirty="0" smtClean="0"/>
              <a:t>melhor a qualidade</a:t>
            </a:r>
            <a:r>
              <a:rPr lang="pt-BR" sz="3600" dirty="0" smtClean="0"/>
              <a:t> </a:t>
            </a:r>
            <a:r>
              <a:rPr lang="pt-BR" sz="3600" dirty="0"/>
              <a:t>das </a:t>
            </a:r>
            <a:r>
              <a:rPr lang="pt-BR" sz="3600" b="1" dirty="0"/>
              <a:t>evidências</a:t>
            </a:r>
            <a:r>
              <a:rPr lang="pt-BR" sz="3600" dirty="0"/>
              <a:t> que podem ser </a:t>
            </a:r>
            <a:r>
              <a:rPr lang="pt-BR" sz="3600" dirty="0" smtClean="0"/>
              <a:t>obtidas</a:t>
            </a:r>
            <a:r>
              <a:rPr lang="pt-BR" sz="3600" dirty="0"/>
              <a:t>, o </a:t>
            </a:r>
            <a:r>
              <a:rPr lang="pt-BR" sz="3600" dirty="0" smtClean="0"/>
              <a:t>que influirá na </a:t>
            </a:r>
            <a:r>
              <a:rPr lang="pt-BR" sz="3600" b="1" dirty="0" smtClean="0"/>
              <a:t>confiabilidade </a:t>
            </a:r>
            <a:r>
              <a:rPr lang="pt-BR" sz="3600" b="1" dirty="0"/>
              <a:t>das conclusões</a:t>
            </a:r>
            <a:r>
              <a:rPr lang="pt-BR" sz="3600" dirty="0"/>
              <a:t> do trabalho.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980728"/>
            <a:ext cx="820891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Estratégia Metodológica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tângulo 7"/>
          <p:cNvSpPr/>
          <p:nvPr/>
        </p:nvSpPr>
        <p:spPr bwMode="auto">
          <a:xfrm>
            <a:off x="138936" y="2171427"/>
            <a:ext cx="8858250" cy="4357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4721" y="2492896"/>
            <a:ext cx="8715375" cy="371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5963" indent="-715963" algn="l">
              <a:buClr>
                <a:schemeClr val="bg1"/>
              </a:buClr>
              <a:buSzPct val="130000"/>
              <a:buFont typeface="Wingdings" pitchFamily="2" charset="2"/>
              <a:buChar char="J"/>
            </a:pPr>
            <a:r>
              <a:rPr lang="pt-BR" sz="4000" dirty="0" smtClean="0">
                <a:solidFill>
                  <a:schemeClr val="bg1"/>
                </a:solidFill>
                <a:latin typeface="Calibri" pitchFamily="34" charset="0"/>
              </a:rPr>
              <a:t>Necessidade de  CONTROLE</a:t>
            </a:r>
          </a:p>
          <a:p>
            <a:pPr marL="715963" indent="-715963" algn="l">
              <a:buClr>
                <a:schemeClr val="bg1"/>
              </a:buClr>
              <a:buSzPct val="130000"/>
              <a:buFont typeface="Wingdings" pitchFamily="2" charset="2"/>
              <a:buChar char="J"/>
            </a:pPr>
            <a:r>
              <a:rPr lang="pt-BR" sz="4000" dirty="0" smtClean="0">
                <a:solidFill>
                  <a:schemeClr val="bg1"/>
                </a:solidFill>
                <a:latin typeface="Calibri" pitchFamily="34" charset="0"/>
              </a:rPr>
              <a:t>Necessidade de INFORMAÇÕES</a:t>
            </a:r>
          </a:p>
          <a:p>
            <a:pPr marL="715963" indent="-715963" algn="l">
              <a:buClr>
                <a:schemeClr val="bg1"/>
              </a:buClr>
              <a:buSzPct val="130000"/>
              <a:buFont typeface="Wingdings" pitchFamily="2" charset="2"/>
              <a:buChar char="J"/>
            </a:pPr>
            <a:r>
              <a:rPr lang="pt-BR" sz="4000" dirty="0" smtClean="0">
                <a:solidFill>
                  <a:schemeClr val="bg1"/>
                </a:solidFill>
                <a:latin typeface="Calibri" pitchFamily="34" charset="0"/>
              </a:rPr>
              <a:t>Necessidade de CONFIANÇA nas INFORMAÇÕES </a:t>
            </a:r>
          </a:p>
          <a:p>
            <a:pPr marL="715963" indent="-715963" algn="l">
              <a:buClr>
                <a:schemeClr val="bg1"/>
              </a:buClr>
              <a:buSzPct val="130000"/>
              <a:buFont typeface="Wingdings" pitchFamily="2" charset="2"/>
              <a:buChar char="J"/>
            </a:pPr>
            <a:r>
              <a:rPr lang="pt-BR" sz="4000" dirty="0" smtClean="0">
                <a:solidFill>
                  <a:schemeClr val="bg1"/>
                </a:solidFill>
                <a:latin typeface="Calibri" pitchFamily="34" charset="0"/>
              </a:rPr>
              <a:t>Necessidade de opinião INDEPENDENTE e IMPARCIAL</a:t>
            </a:r>
            <a:endParaRPr lang="pt-BR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76594" y="1272856"/>
            <a:ext cx="7635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3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= Necessidade</a:t>
            </a:r>
          </a:p>
        </p:txBody>
      </p:sp>
    </p:spTree>
    <p:extLst>
      <p:ext uri="{BB962C8B-B14F-4D97-AF65-F5344CB8AC3E}">
        <p14:creationId xmlns:p14="http://schemas.microsoft.com/office/powerpoint/2010/main" val="3166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132855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Uma vez </a:t>
            </a:r>
            <a:r>
              <a:rPr lang="pt-BR" sz="3600" b="1" dirty="0"/>
              <a:t>definida a estratégia </a:t>
            </a:r>
            <a:r>
              <a:rPr lang="pt-BR" sz="3600" dirty="0"/>
              <a:t>metodológica, deve-se </a:t>
            </a:r>
            <a:r>
              <a:rPr lang="pt-BR" sz="3600" dirty="0" smtClean="0"/>
              <a:t>detalhar os </a:t>
            </a:r>
            <a:r>
              <a:rPr lang="pt-BR" sz="3600" b="1" dirty="0"/>
              <a:t>procedimentos</a:t>
            </a:r>
            <a:r>
              <a:rPr lang="pt-BR" sz="3600" dirty="0"/>
              <a:t> que serão </a:t>
            </a:r>
            <a:r>
              <a:rPr lang="pt-BR" sz="3600" b="1" dirty="0"/>
              <a:t>empregados</a:t>
            </a:r>
            <a:r>
              <a:rPr lang="pt-BR" sz="3600" dirty="0"/>
              <a:t> na </a:t>
            </a:r>
            <a:r>
              <a:rPr lang="pt-BR" sz="3600" b="1" dirty="0"/>
              <a:t>coleta de dados</a:t>
            </a:r>
            <a:r>
              <a:rPr lang="pt-BR" sz="3600" dirty="0"/>
              <a:t>, </a:t>
            </a:r>
            <a:r>
              <a:rPr lang="pt-BR" sz="3600" dirty="0" smtClean="0"/>
              <a:t>utilizando-se as </a:t>
            </a:r>
            <a:r>
              <a:rPr lang="pt-BR" sz="3600" dirty="0"/>
              <a:t>técnicas apropriadas.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20891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Procedimentos de Coleta de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1" y="2132855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As técnicas mais utilizadas são: </a:t>
            </a:r>
            <a:endParaRPr lang="pt-BR" sz="3600" b="1" dirty="0" smtClean="0"/>
          </a:p>
          <a:p>
            <a:endParaRPr lang="pt-BR" sz="3600" b="1" dirty="0" smtClean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Questionário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Entrevista</a:t>
            </a:r>
            <a:endParaRPr lang="pt-BR" sz="3600" dirty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Observação direta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Utilização de </a:t>
            </a:r>
            <a:r>
              <a:rPr lang="pt-BR" sz="3600" dirty="0"/>
              <a:t>dados </a:t>
            </a:r>
            <a:r>
              <a:rPr lang="pt-BR" sz="3600" dirty="0" smtClean="0"/>
              <a:t>existentes</a:t>
            </a:r>
            <a:endParaRPr lang="pt-BR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124744"/>
            <a:ext cx="820891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Procedimentos de Coleta de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58966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– Análise de Dados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00" y="2006595"/>
            <a:ext cx="1280565" cy="27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6E-6 L -0.07378 -2.26E-6 C -0.10694 -2.26E-6 -0.14757 0.04048 -0.14757 0.07333 L -0.14757 0.1471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7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41657" y="1628799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São </a:t>
            </a:r>
            <a:r>
              <a:rPr lang="pt-BR" sz="3600" b="1" dirty="0" smtClean="0"/>
              <a:t>ferramentas</a:t>
            </a:r>
            <a:r>
              <a:rPr lang="pt-BR" sz="3600" dirty="0" smtClean="0"/>
              <a:t> usadas </a:t>
            </a:r>
            <a:r>
              <a:rPr lang="pt-BR" sz="3600" dirty="0"/>
              <a:t>para </a:t>
            </a:r>
            <a:r>
              <a:rPr lang="pt-BR" sz="3600" b="1" dirty="0"/>
              <a:t>organizar os dados coletados </a:t>
            </a:r>
            <a:r>
              <a:rPr lang="pt-BR" sz="3600" dirty="0"/>
              <a:t>e </a:t>
            </a:r>
            <a:r>
              <a:rPr lang="pt-BR" sz="3600" b="1" dirty="0"/>
              <a:t>investigar as relações </a:t>
            </a:r>
            <a:r>
              <a:rPr lang="pt-BR" sz="3600" dirty="0"/>
              <a:t>que se </a:t>
            </a:r>
            <a:r>
              <a:rPr lang="pt-BR" sz="3600" dirty="0" smtClean="0"/>
              <a:t>pretende estabelecer </a:t>
            </a:r>
            <a:r>
              <a:rPr lang="pt-BR" sz="3600" b="1" dirty="0"/>
              <a:t>entre as variáveis </a:t>
            </a:r>
            <a:r>
              <a:rPr lang="pt-BR" sz="3600" dirty="0"/>
              <a:t>selecionadas para </a:t>
            </a:r>
            <a:r>
              <a:rPr lang="pt-BR" sz="3600" b="1" dirty="0"/>
              <a:t>responder às questões </a:t>
            </a:r>
            <a:r>
              <a:rPr lang="pt-BR" sz="3600" dirty="0"/>
              <a:t>de auditoria</a:t>
            </a:r>
            <a:r>
              <a:rPr lang="pt-BR" sz="3600" dirty="0" smtClean="0"/>
              <a:t>.</a:t>
            </a:r>
          </a:p>
          <a:p>
            <a:endParaRPr lang="pt-BR" sz="3600" dirty="0" smtClean="0"/>
          </a:p>
          <a:p>
            <a:r>
              <a:rPr lang="pt-BR" sz="3600" dirty="0">
                <a:latin typeface="Calibri" pitchFamily="34" charset="0"/>
              </a:rPr>
              <a:t>Envolvem </a:t>
            </a:r>
            <a:r>
              <a:rPr lang="pt-BR" sz="3600" b="1" dirty="0">
                <a:latin typeface="Calibri" pitchFamily="34" charset="0"/>
              </a:rPr>
              <a:t>técnicas de análise qualitativa e quantitativa</a:t>
            </a:r>
            <a:r>
              <a:rPr lang="pt-BR" sz="3600" dirty="0">
                <a:latin typeface="Calibri" pitchFamily="34" charset="0"/>
              </a:rPr>
              <a:t>, como </a:t>
            </a:r>
            <a:r>
              <a:rPr lang="pt-BR" sz="3600" b="1" dirty="0">
                <a:latin typeface="Calibri" pitchFamily="34" charset="0"/>
              </a:rPr>
              <a:t>análises estatísticas </a:t>
            </a:r>
            <a:r>
              <a:rPr lang="pt-BR" sz="3600" dirty="0">
                <a:latin typeface="Calibri" pitchFamily="34" charset="0"/>
              </a:rPr>
              <a:t>e técnicas específicas de </a:t>
            </a:r>
            <a:r>
              <a:rPr lang="pt-BR" sz="3600" b="1" dirty="0">
                <a:latin typeface="Calibri" pitchFamily="34" charset="0"/>
              </a:rPr>
              <a:t>tratamento de dados</a:t>
            </a:r>
            <a:r>
              <a:rPr lang="pt-BR" sz="3600" dirty="0">
                <a:latin typeface="Calibri" pitchFamily="34" charset="0"/>
              </a:rPr>
              <a:t>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6861" y="908720"/>
            <a:ext cx="820891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Procedimentos de Análise de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11560" y="1772816"/>
            <a:ext cx="8316924" cy="526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t-BR" sz="3600" b="1" dirty="0">
                <a:latin typeface="Calibri" pitchFamily="34" charset="0"/>
              </a:rPr>
              <a:t>Principais </a:t>
            </a:r>
            <a:r>
              <a:rPr kumimoji="1" lang="pt-BR" sz="3600" b="1" dirty="0" smtClean="0">
                <a:latin typeface="Calibri" pitchFamily="34" charset="0"/>
              </a:rPr>
              <a:t>Tipos:</a:t>
            </a:r>
          </a:p>
          <a:p>
            <a:endParaRPr kumimoji="1" lang="pt-BR" sz="3600" b="1" dirty="0" smtClean="0">
              <a:latin typeface="Calibri" pitchFamily="34" charset="0"/>
            </a:endParaRPr>
          </a:p>
          <a:p>
            <a:pPr marL="571500" indent="-571500"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</a:rPr>
              <a:t>Análise de </a:t>
            </a:r>
            <a:r>
              <a:rPr lang="pt-BR" sz="3600" dirty="0">
                <a:latin typeface="Calibri" pitchFamily="34" charset="0"/>
              </a:rPr>
              <a:t>conteúdo</a:t>
            </a:r>
          </a:p>
          <a:p>
            <a:pPr marL="571500" indent="-571500"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>
                <a:latin typeface="Calibri" pitchFamily="34" charset="0"/>
              </a:rPr>
              <a:t>Análises estatísticas</a:t>
            </a:r>
          </a:p>
          <a:p>
            <a:pPr marL="571500" indent="-571500"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</a:rPr>
              <a:t>Triangulação</a:t>
            </a:r>
          </a:p>
          <a:p>
            <a:pPr marL="571500" indent="-571500"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</a:rPr>
              <a:t>Benchmarking (comparações de    desempenho e processos)</a:t>
            </a:r>
          </a:p>
          <a:p>
            <a:pPr marL="571500" indent="-571500"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>
                <a:latin typeface="Calibri" pitchFamily="34" charset="0"/>
              </a:rPr>
              <a:t>Análise do Mapa de </a:t>
            </a:r>
            <a:r>
              <a:rPr lang="pt-BR" sz="3600" dirty="0" smtClean="0">
                <a:latin typeface="Calibri" pitchFamily="34" charset="0"/>
              </a:rPr>
              <a:t>Processos</a:t>
            </a:r>
          </a:p>
          <a:p>
            <a:pPr>
              <a:lnSpc>
                <a:spcPct val="95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kumimoji="1" lang="pt-BR" sz="3600" b="1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84249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Procedimentos de Análise de Dados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352927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- Limitações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22" y="2002075"/>
            <a:ext cx="11079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2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5968 L -0.13039 -0.05968 C -0.19948 -0.05968 -0.28438 -0.04441 -0.28438 -0.03192 L -0.28438 -0.0039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9" y="27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0801" y="1628799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/>
              <a:t>E</a:t>
            </a:r>
            <a:r>
              <a:rPr lang="pt-BR" sz="3600" b="1" dirty="0" smtClean="0"/>
              <a:t>stratégia metodológica </a:t>
            </a:r>
            <a:r>
              <a:rPr lang="pt-BR" sz="3600" dirty="0" smtClean="0"/>
              <a:t>adotada</a:t>
            </a:r>
          </a:p>
          <a:p>
            <a:pPr marL="5715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/>
              <a:t>Características das informações</a:t>
            </a:r>
            <a:r>
              <a:rPr lang="pt-BR" sz="3600" dirty="0" smtClean="0"/>
              <a:t> </a:t>
            </a:r>
            <a:r>
              <a:rPr lang="pt-BR" sz="3600" dirty="0"/>
              <a:t>que se pretende </a:t>
            </a:r>
            <a:r>
              <a:rPr lang="pt-BR" sz="3600" dirty="0" smtClean="0"/>
              <a:t>coletar</a:t>
            </a:r>
          </a:p>
          <a:p>
            <a:pPr marL="5715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</a:rPr>
              <a:t>Dados disponíveis </a:t>
            </a:r>
            <a:r>
              <a:rPr lang="pt-BR" sz="3600" dirty="0">
                <a:latin typeface="Calibri" pitchFamily="34" charset="0"/>
              </a:rPr>
              <a:t>(dificuldades de acesso ou sua qualidade ou confiabilidade</a:t>
            </a:r>
            <a:r>
              <a:rPr lang="pt-BR" sz="3600" dirty="0" smtClean="0">
                <a:latin typeface="Calibri" pitchFamily="34" charset="0"/>
              </a:rPr>
              <a:t>)</a:t>
            </a:r>
          </a:p>
          <a:p>
            <a:pPr marL="5715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>
                <a:latin typeface="Calibri" pitchFamily="34" charset="0"/>
              </a:rPr>
              <a:t>Condições operacionais </a:t>
            </a:r>
            <a:r>
              <a:rPr lang="pt-BR" sz="3600" dirty="0">
                <a:latin typeface="Calibri" pitchFamily="34" charset="0"/>
              </a:rPr>
              <a:t>de realização da auditoria (recursos humanos ou materiais)</a:t>
            </a:r>
          </a:p>
          <a:p>
            <a:pPr marL="571500" lvl="1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>
              <a:latin typeface="Calibri" pitchFamily="34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36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6861" y="908720"/>
            <a:ext cx="820891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Limitações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2" y="908720"/>
            <a:ext cx="8352927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 - Resultados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230811" y="1835785"/>
            <a:ext cx="8712969" cy="4833575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78" y="1979962"/>
            <a:ext cx="111815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6146E-6 L -0.20503 4.16146E-6 C -0.29704 4.16146E-6 -0.40972 0.00717 -0.40972 0.01341 L -0.40972 0.0275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1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132856"/>
            <a:ext cx="89284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66"/>
              </a:buClr>
            </a:pPr>
            <a:r>
              <a:rPr lang="pt-BR" sz="4000" dirty="0" smtClean="0">
                <a:latin typeface="Calibri" pitchFamily="34" charset="0"/>
              </a:rPr>
              <a:t>Deve-se </a:t>
            </a:r>
            <a:r>
              <a:rPr lang="pt-BR" sz="4000" dirty="0">
                <a:latin typeface="Calibri" pitchFamily="34" charset="0"/>
              </a:rPr>
              <a:t>esclarecer precisamente que </a:t>
            </a:r>
            <a:r>
              <a:rPr lang="pt-BR" sz="4000" b="1" dirty="0">
                <a:latin typeface="Calibri" pitchFamily="34" charset="0"/>
              </a:rPr>
              <a:t>conclusões ou resultados podem ser alcançados </a:t>
            </a:r>
            <a:r>
              <a:rPr lang="pt-BR" sz="4000" dirty="0">
                <a:latin typeface="Calibri" pitchFamily="34" charset="0"/>
              </a:rPr>
              <a:t>a partir da estratégia metodológica adotada e </a:t>
            </a:r>
            <a:r>
              <a:rPr lang="pt-BR" sz="4000" b="1" dirty="0">
                <a:latin typeface="Calibri" pitchFamily="34" charset="0"/>
              </a:rPr>
              <a:t>considerando as limitações</a:t>
            </a:r>
            <a:r>
              <a:rPr lang="pt-BR" sz="4000" dirty="0">
                <a:latin typeface="Calibri" pitchFamily="34" charset="0"/>
              </a:rPr>
              <a:t> existentes.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5516" y="1052737"/>
            <a:ext cx="84249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1"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 QUE A ANÁLISE VAI PERMITIR DIZER</a:t>
            </a:r>
            <a:endParaRPr lang="pt-BR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7" y="1639897"/>
            <a:ext cx="7344816" cy="51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1" y="1443999"/>
            <a:ext cx="7272808" cy="7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Campo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aplicação</a:t>
            </a:r>
            <a:endParaRPr lang="pt-BR" sz="4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2348880"/>
            <a:ext cx="864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SzPct val="120000"/>
            </a:pPr>
            <a:r>
              <a:rPr lang="pt-BR" sz="3600" dirty="0" smtClean="0">
                <a:latin typeface="Calibri" pitchFamily="34" charset="0"/>
              </a:rPr>
              <a:t>Administração pública direta </a:t>
            </a:r>
            <a:r>
              <a:rPr lang="pt-BR" sz="3600" dirty="0">
                <a:latin typeface="Calibri" pitchFamily="34" charset="0"/>
              </a:rPr>
              <a:t>e indireta, incluídas as fundações e sociedades instituídas e mantidas pelo </a:t>
            </a:r>
            <a:r>
              <a:rPr lang="pt-BR" sz="3600" dirty="0" smtClean="0">
                <a:latin typeface="Calibri" pitchFamily="34" charset="0"/>
              </a:rPr>
              <a:t>poder público</a:t>
            </a:r>
            <a:r>
              <a:rPr lang="pt-BR" sz="3600" dirty="0">
                <a:latin typeface="Calibri" pitchFamily="34" charset="0"/>
              </a:rPr>
              <a:t>, no  âmbito estadual e </a:t>
            </a:r>
            <a:r>
              <a:rPr lang="pt-BR" sz="3600" dirty="0" smtClean="0">
                <a:latin typeface="Calibri" pitchFamily="34" charset="0"/>
              </a:rPr>
              <a:t>municipal (*)</a:t>
            </a:r>
          </a:p>
          <a:p>
            <a:pPr>
              <a:buClr>
                <a:srgbClr val="FF3300"/>
              </a:buClr>
              <a:buSzPct val="120000"/>
            </a:pPr>
            <a:endParaRPr lang="pt-BR" sz="3600" dirty="0">
              <a:latin typeface="Calibri" pitchFamily="34" charset="0"/>
            </a:endParaRPr>
          </a:p>
          <a:p>
            <a:pPr>
              <a:buClr>
                <a:srgbClr val="FF3300"/>
              </a:buClr>
              <a:buSzPct val="120000"/>
            </a:pPr>
            <a:endParaRPr lang="pt-BR" sz="3600" dirty="0" smtClean="0">
              <a:latin typeface="Calibri" pitchFamily="34" charset="0"/>
            </a:endParaRPr>
          </a:p>
          <a:p>
            <a:pPr algn="r">
              <a:buClr>
                <a:srgbClr val="FF3300"/>
              </a:buClr>
              <a:buSzPct val="120000"/>
            </a:pPr>
            <a:r>
              <a:rPr lang="pt-BR" sz="2400" b="1" dirty="0" smtClean="0">
                <a:latin typeface="Calibri" pitchFamily="34" charset="0"/>
              </a:rPr>
              <a:t>(*) Lei </a:t>
            </a:r>
            <a:r>
              <a:rPr lang="pt-BR" sz="2400" b="1" dirty="0">
                <a:latin typeface="Calibri" pitchFamily="34" charset="0"/>
              </a:rPr>
              <a:t>Complementar 113/05 – Lei Orgânica do TCE-PR, art. 3º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4" y="1700807"/>
            <a:ext cx="8326562" cy="509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Planejamento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7" y="20608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Cada técnica de coleta de dados –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entrevista, questionário, grupo focal e observação direta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– possui um instrumento próprio, a ser desenhado de forma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garantir a obtenção de informações relevantes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 suficientes para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responder às questões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 auditoria.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Instrumentos de coleta de dados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5877" y="2204864"/>
            <a:ext cx="8604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Técnica de investigação </a:t>
            </a:r>
            <a:r>
              <a:rPr lang="pt-PT" sz="3600" dirty="0" smtClean="0"/>
              <a:t>composta </a:t>
            </a:r>
            <a:r>
              <a:rPr lang="pt-PT" sz="3600" dirty="0"/>
              <a:t>por um número grande ou pequeno de questões apresentadas por escrito que tem por </a:t>
            </a:r>
            <a:r>
              <a:rPr lang="pt-PT" sz="3600" b="1" dirty="0"/>
              <a:t>objetivo propiciar </a:t>
            </a:r>
            <a:r>
              <a:rPr lang="pt-PT" sz="3600" dirty="0"/>
              <a:t>determinado</a:t>
            </a:r>
            <a:r>
              <a:rPr lang="pt-PT" sz="3600" b="1" dirty="0"/>
              <a:t> </a:t>
            </a:r>
            <a:r>
              <a:rPr lang="pt-PT" sz="3600" b="1" dirty="0" smtClean="0"/>
              <a:t>conhecimento </a:t>
            </a:r>
            <a:r>
              <a:rPr lang="pt-PT" sz="3600" b="1" dirty="0"/>
              <a:t>ao pesquisador</a:t>
            </a:r>
            <a:r>
              <a:rPr lang="pt-PT" sz="3600" dirty="0"/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Questionário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5877" y="2204864"/>
            <a:ext cx="8604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/>
              <a:t>É </a:t>
            </a:r>
            <a:r>
              <a:rPr lang="pt-PT" sz="3600" dirty="0"/>
              <a:t>uma </a:t>
            </a:r>
            <a:r>
              <a:rPr lang="pt-PT" sz="3600" b="1" dirty="0"/>
              <a:t>conversação entre duas ou mais </a:t>
            </a:r>
            <a:r>
              <a:rPr lang="pt-PT" sz="3600" b="1" dirty="0" smtClean="0"/>
              <a:t>pessoas </a:t>
            </a:r>
            <a:r>
              <a:rPr lang="pt-PT" sz="3600" dirty="0" smtClean="0"/>
              <a:t>(o </a:t>
            </a:r>
            <a:r>
              <a:rPr lang="pt-PT" sz="3600" dirty="0"/>
              <a:t>entrevistador e o entrevistado) em que </a:t>
            </a:r>
            <a:r>
              <a:rPr lang="pt-PT" sz="3600" dirty="0" smtClean="0"/>
              <a:t>perguntas são </a:t>
            </a:r>
            <a:r>
              <a:rPr lang="pt-PT" sz="3600" dirty="0"/>
              <a:t>feitas pelo </a:t>
            </a:r>
            <a:r>
              <a:rPr lang="pt-PT" sz="3600" dirty="0" smtClean="0"/>
              <a:t>entrevistador </a:t>
            </a:r>
            <a:r>
              <a:rPr lang="pt-PT" sz="3600" dirty="0"/>
              <a:t>para </a:t>
            </a:r>
            <a:r>
              <a:rPr lang="pt-PT" sz="3600" b="1" dirty="0"/>
              <a:t>obter </a:t>
            </a:r>
            <a:r>
              <a:rPr lang="pt-PT" sz="3600" b="1" dirty="0" smtClean="0"/>
              <a:t>informação do </a:t>
            </a:r>
            <a:r>
              <a:rPr lang="pt-PT" sz="3600" b="1" dirty="0"/>
              <a:t>entrevistado.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Entrevista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6" y="2420888"/>
            <a:ext cx="8604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Método de </a:t>
            </a:r>
            <a:r>
              <a:rPr lang="pt-PT" sz="3600" b="1" dirty="0"/>
              <a:t>pesquisa </a:t>
            </a:r>
            <a:r>
              <a:rPr lang="pt-PT" sz="3600" b="1" dirty="0" smtClean="0"/>
              <a:t>qualitativo</a:t>
            </a:r>
            <a:r>
              <a:rPr lang="pt-PT" sz="3600" dirty="0" smtClean="0"/>
              <a:t>, </a:t>
            </a:r>
            <a:r>
              <a:rPr lang="pt-PT" sz="3600" dirty="0"/>
              <a:t>dada a ausência de medidas numéricas e análises estatísticas.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Grupo Focal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6" y="2420888"/>
            <a:ext cx="86049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 smtClean="0"/>
              <a:t>Exploratória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3600" dirty="0" smtClean="0"/>
              <a:t>Busca </a:t>
            </a:r>
            <a:r>
              <a:rPr lang="pt-PT" sz="3600" b="1" dirty="0" smtClean="0"/>
              <a:t>testar </a:t>
            </a:r>
            <a:r>
              <a:rPr lang="pt-PT" sz="3600" b="1" dirty="0"/>
              <a:t>aspectos operacionais de uma pesquisa</a:t>
            </a:r>
            <a:r>
              <a:rPr lang="pt-PT" sz="3600" dirty="0"/>
              <a:t> </a:t>
            </a:r>
            <a:r>
              <a:rPr lang="pt-PT" sz="3600" b="1" dirty="0"/>
              <a:t>quantitativa</a:t>
            </a:r>
            <a:r>
              <a:rPr lang="pt-PT" sz="3600" dirty="0"/>
              <a:t> ou quando o objetivo é </a:t>
            </a:r>
            <a:r>
              <a:rPr lang="pt-PT" sz="3600" b="1" dirty="0"/>
              <a:t>estimular o pensamento científico.</a:t>
            </a:r>
            <a:endParaRPr lang="pt-BR" sz="36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Grupo Focal - Tipos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6" y="2420888"/>
            <a:ext cx="8604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/>
              <a:t>Fenomenológica</a:t>
            </a:r>
            <a:endParaRPr lang="pt-PT" sz="3600" b="1" dirty="0" smtClean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3600" dirty="0" smtClean="0"/>
              <a:t>Tem como </a:t>
            </a:r>
            <a:r>
              <a:rPr lang="pt-PT" sz="3600" dirty="0"/>
              <a:t>propósito </a:t>
            </a:r>
            <a:r>
              <a:rPr lang="pt-PT" sz="3600" b="1" dirty="0"/>
              <a:t>transferir o pesquisador</a:t>
            </a:r>
            <a:r>
              <a:rPr lang="pt-PT" sz="3600" dirty="0"/>
              <a:t> para o </a:t>
            </a:r>
            <a:r>
              <a:rPr lang="pt-PT" sz="3600" b="1" dirty="0"/>
              <a:t>ambiente</a:t>
            </a:r>
            <a:r>
              <a:rPr lang="pt-PT" sz="3600" dirty="0"/>
              <a:t> que </a:t>
            </a:r>
            <a:r>
              <a:rPr lang="pt-PT" sz="3600" b="1" dirty="0"/>
              <a:t>não lhe é familiar</a:t>
            </a:r>
            <a:r>
              <a:rPr lang="pt-PT" sz="3600" dirty="0"/>
              <a:t>, fazendo com que ele </a:t>
            </a:r>
            <a:r>
              <a:rPr lang="pt-PT" sz="3600" b="1" dirty="0"/>
              <a:t>experimente</a:t>
            </a:r>
            <a:r>
              <a:rPr lang="pt-PT" sz="3600" dirty="0"/>
              <a:t> o </a:t>
            </a:r>
            <a:r>
              <a:rPr lang="pt-PT" sz="3600" b="1" dirty="0"/>
              <a:t>mesmo contexto da</a:t>
            </a:r>
            <a:r>
              <a:rPr lang="pt-PT" sz="3600" dirty="0"/>
              <a:t> </a:t>
            </a:r>
            <a:r>
              <a:rPr lang="pt-PT" sz="3600" b="1" dirty="0"/>
              <a:t>população</a:t>
            </a:r>
            <a:r>
              <a:rPr lang="pt-PT" sz="3600" dirty="0"/>
              <a:t> pesquisada.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Grupo Focal - Tipos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6" y="2060848"/>
            <a:ext cx="860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b="1" dirty="0"/>
              <a:t>Clínica</a:t>
            </a:r>
            <a:endParaRPr lang="pt-PT" sz="3600" b="1" dirty="0" smtClean="0"/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3600" dirty="0" smtClean="0"/>
              <a:t>Tem o </a:t>
            </a:r>
            <a:r>
              <a:rPr lang="pt-PT" sz="3600" dirty="0"/>
              <a:t>intuito de </a:t>
            </a:r>
            <a:r>
              <a:rPr lang="pt-PT" sz="3600" b="1" dirty="0"/>
              <a:t>trazer</a:t>
            </a:r>
            <a:r>
              <a:rPr lang="pt-PT" sz="3600" dirty="0"/>
              <a:t> à tona </a:t>
            </a:r>
            <a:r>
              <a:rPr lang="pt-PT" sz="3600" b="1" dirty="0"/>
              <a:t>sentimentos e sensações </a:t>
            </a:r>
            <a:r>
              <a:rPr lang="pt-PT" sz="3600" dirty="0"/>
              <a:t>que </a:t>
            </a:r>
            <a:r>
              <a:rPr lang="pt-PT" sz="3600" b="1" dirty="0"/>
              <a:t>não seriam percebidos</a:t>
            </a:r>
            <a:r>
              <a:rPr lang="pt-PT" sz="3600" dirty="0"/>
              <a:t> através de métodos de pesquisa estruturados, </a:t>
            </a:r>
            <a:r>
              <a:rPr lang="pt-PT" sz="3600" b="1" dirty="0"/>
              <a:t>lidando com informações veladas</a:t>
            </a:r>
            <a:r>
              <a:rPr lang="pt-PT" sz="3600" dirty="0"/>
              <a:t>, por vezes </a:t>
            </a:r>
            <a:r>
              <a:rPr lang="pt-PT" sz="3600" b="1" dirty="0"/>
              <a:t>inacessíveis e inconscientes nos</a:t>
            </a:r>
            <a:r>
              <a:rPr lang="pt-PT" sz="3600" dirty="0"/>
              <a:t> </a:t>
            </a:r>
            <a:r>
              <a:rPr lang="pt-PT" sz="3600" b="1" dirty="0"/>
              <a:t>relacionamentos interpessoais</a:t>
            </a:r>
            <a:r>
              <a:rPr lang="pt-PT" sz="3600" dirty="0"/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Grupo Focal - Tipos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2916" y="2060848"/>
            <a:ext cx="860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/>
              <a:t>Teste preliminar</a:t>
            </a:r>
            <a:r>
              <a:rPr lang="pt-BR" sz="3600" dirty="0"/>
              <a:t>, de caráter experimental, aplicado a </a:t>
            </a:r>
            <a:r>
              <a:rPr lang="pt-BR" sz="3600" b="1" dirty="0"/>
              <a:t>uma pequena amostra </a:t>
            </a:r>
            <a:r>
              <a:rPr lang="pt-BR" sz="3600" dirty="0"/>
              <a:t>de participantes e que </a:t>
            </a:r>
            <a:r>
              <a:rPr lang="pt-BR" sz="3600" b="1" dirty="0"/>
              <a:t>serve para avaliar </a:t>
            </a:r>
            <a:r>
              <a:rPr lang="pt-BR" sz="3600" dirty="0"/>
              <a:t>aspectos de seu </a:t>
            </a:r>
            <a:r>
              <a:rPr lang="pt-BR" sz="3600" b="1" dirty="0"/>
              <a:t>funcionamento</a:t>
            </a:r>
            <a:r>
              <a:rPr lang="pt-BR" sz="3600" dirty="0"/>
              <a:t> e </a:t>
            </a:r>
            <a:r>
              <a:rPr lang="pt-BR" sz="3600" b="1" dirty="0"/>
              <a:t>corrigir</a:t>
            </a:r>
            <a:r>
              <a:rPr lang="pt-BR" sz="3600" dirty="0"/>
              <a:t> </a:t>
            </a:r>
            <a:r>
              <a:rPr lang="pt-BR" sz="3600" b="1" dirty="0"/>
              <a:t>eventuais falhas </a:t>
            </a:r>
            <a:r>
              <a:rPr lang="pt-BR" sz="3600" dirty="0"/>
              <a:t>antes de sua implantação definitiva.</a:t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2916" y="1124744"/>
            <a:ext cx="8892479" cy="7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Teste-piloto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06640" y="2204864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Resume </a:t>
            </a:r>
            <a:r>
              <a:rPr lang="pt-BR" sz="3600" dirty="0"/>
              <a:t>a </a:t>
            </a:r>
            <a:r>
              <a:rPr lang="pt-BR" sz="3600" b="1" dirty="0"/>
              <a:t>natureza do trabalho </a:t>
            </a:r>
            <a:r>
              <a:rPr lang="pt-BR" sz="3600" dirty="0"/>
              <a:t>a realizar e os </a:t>
            </a:r>
            <a:r>
              <a:rPr lang="pt-BR" sz="3600" b="1" dirty="0"/>
              <a:t>resultados</a:t>
            </a:r>
            <a:r>
              <a:rPr lang="pt-BR" sz="3600" dirty="0"/>
              <a:t> que </a:t>
            </a:r>
            <a:r>
              <a:rPr lang="pt-BR" sz="3600" dirty="0" smtClean="0"/>
              <a:t>se pretende </a:t>
            </a:r>
            <a:r>
              <a:rPr lang="pt-BR" sz="3600" dirty="0"/>
              <a:t>alcançar</a:t>
            </a:r>
            <a:r>
              <a:rPr lang="pt-BR" sz="3600" dirty="0" smtClean="0"/>
              <a:t>.</a:t>
            </a:r>
          </a:p>
          <a:p>
            <a:endParaRPr lang="pt-BR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Deve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explicitar a motivação para se investigar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determinado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problema,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segundo enfoque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específico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e com a utilização de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certa metodologia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268760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Projeto de Auditoria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21827" y="1052736"/>
            <a:ext cx="6510413" cy="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Auditoria - Objeto 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exame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1827" y="1780482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Os </a:t>
            </a:r>
            <a:r>
              <a:rPr lang="pt-BR" sz="3600" b="1" dirty="0">
                <a:latin typeface="Calibri" pitchFamily="34" charset="0"/>
              </a:rPr>
              <a:t>sistemas</a:t>
            </a:r>
            <a:r>
              <a:rPr lang="pt-BR" sz="3600" dirty="0">
                <a:latin typeface="Calibri" pitchFamily="34" charset="0"/>
              </a:rPr>
              <a:t> </a:t>
            </a:r>
            <a:r>
              <a:rPr lang="pt-BR" sz="3600" b="1" dirty="0" smtClean="0">
                <a:latin typeface="Calibri" pitchFamily="34" charset="0"/>
              </a:rPr>
              <a:t>de</a:t>
            </a:r>
            <a:r>
              <a:rPr lang="pt-BR" sz="3600" dirty="0" smtClean="0">
                <a:latin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</a:rPr>
              <a:t>controle interno </a:t>
            </a:r>
            <a:r>
              <a:rPr lang="pt-BR" sz="3600" dirty="0">
                <a:latin typeface="Calibri" pitchFamily="34" charset="0"/>
              </a:rPr>
              <a:t>utilizados na </a:t>
            </a:r>
            <a:r>
              <a:rPr lang="pt-BR" sz="3600" b="1" dirty="0">
                <a:latin typeface="Calibri" pitchFamily="34" charset="0"/>
              </a:rPr>
              <a:t>gestão orçamentária, financeira e patrimonial</a:t>
            </a:r>
            <a:r>
              <a:rPr lang="pt-BR" sz="3600" dirty="0">
                <a:latin typeface="Calibri" pitchFamily="34" charset="0"/>
              </a:rPr>
              <a:t>; </a:t>
            </a:r>
          </a:p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A </a:t>
            </a:r>
            <a:r>
              <a:rPr lang="pt-BR" sz="3600" b="1" dirty="0">
                <a:latin typeface="Calibri" pitchFamily="34" charset="0"/>
              </a:rPr>
              <a:t>execução</a:t>
            </a:r>
            <a:r>
              <a:rPr lang="pt-BR" sz="3600" dirty="0">
                <a:latin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</a:rPr>
              <a:t>dos</a:t>
            </a:r>
            <a:r>
              <a:rPr lang="pt-BR" sz="3600" dirty="0">
                <a:latin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</a:rPr>
              <a:t>planos, programas, projetos e atividades </a:t>
            </a:r>
            <a:r>
              <a:rPr lang="pt-BR" sz="3600" dirty="0">
                <a:latin typeface="Calibri" pitchFamily="34" charset="0"/>
              </a:rPr>
              <a:t>que envolvam recursos públicos; </a:t>
            </a:r>
          </a:p>
          <a:p>
            <a:pPr marL="571500" indent="-571500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pt-BR" sz="3600" dirty="0">
                <a:latin typeface="Calibri" pitchFamily="34" charset="0"/>
              </a:rPr>
              <a:t>A </a:t>
            </a:r>
            <a:r>
              <a:rPr lang="pt-BR" sz="3600" b="1" dirty="0">
                <a:latin typeface="Calibri" pitchFamily="34" charset="0"/>
              </a:rPr>
              <a:t>aplicação</a:t>
            </a:r>
            <a:r>
              <a:rPr lang="pt-BR" sz="3600" dirty="0">
                <a:latin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</a:rPr>
              <a:t>dos</a:t>
            </a:r>
            <a:r>
              <a:rPr lang="pt-BR" sz="3600" dirty="0">
                <a:latin typeface="Calibri" pitchFamily="34" charset="0"/>
              </a:rPr>
              <a:t> </a:t>
            </a:r>
            <a:r>
              <a:rPr lang="pt-BR" sz="3600" b="1" dirty="0">
                <a:latin typeface="Calibri" pitchFamily="34" charset="0"/>
              </a:rPr>
              <a:t>recursos </a:t>
            </a:r>
            <a:r>
              <a:rPr lang="pt-BR" sz="3600" b="1" dirty="0" smtClean="0">
                <a:latin typeface="Calibri" pitchFamily="34" charset="0"/>
              </a:rPr>
              <a:t>públicos </a:t>
            </a:r>
            <a:r>
              <a:rPr lang="pt-BR" sz="3600" dirty="0" smtClean="0">
                <a:latin typeface="Calibri" pitchFamily="34" charset="0"/>
              </a:rPr>
              <a:t>transferidos a </a:t>
            </a:r>
            <a:r>
              <a:rPr lang="pt-BR" sz="3600" dirty="0">
                <a:latin typeface="Calibri" pitchFamily="34" charset="0"/>
              </a:rPr>
              <a:t>entidades públicas ou privadas; </a:t>
            </a:r>
          </a:p>
        </p:txBody>
      </p:sp>
    </p:spTree>
    <p:extLst>
      <p:ext uri="{BB962C8B-B14F-4D97-AF65-F5344CB8AC3E}">
        <p14:creationId xmlns:p14="http://schemas.microsoft.com/office/powerpoint/2010/main" val="27699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837" y="177281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Nesta última fase da etapa de planejamento, </a:t>
            </a:r>
            <a:r>
              <a:rPr lang="pt-BR" sz="3600" b="1" dirty="0"/>
              <a:t>as equipes deverão elaborar </a:t>
            </a:r>
            <a:r>
              <a:rPr lang="pt-BR" sz="3600" dirty="0"/>
              <a:t>uma espécie de plano de ação, </a:t>
            </a:r>
            <a:r>
              <a:rPr lang="pt-BR" sz="3600" dirty="0" smtClean="0"/>
              <a:t>contendo: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/>
              <a:t>Detalhamento</a:t>
            </a:r>
            <a:r>
              <a:rPr lang="pt-BR" sz="3600" dirty="0" smtClean="0"/>
              <a:t> das atividades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b="1" dirty="0" smtClean="0"/>
              <a:t>Prazos</a:t>
            </a:r>
            <a:r>
              <a:rPr lang="pt-BR" sz="3600" dirty="0" smtClean="0"/>
              <a:t> e </a:t>
            </a:r>
            <a:r>
              <a:rPr lang="pt-BR" sz="3600" b="1" dirty="0" smtClean="0"/>
              <a:t>responsabilidades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3600" dirty="0" smtClean="0"/>
              <a:t>Todos os </a:t>
            </a:r>
            <a:r>
              <a:rPr lang="pt-BR" sz="3600" b="1" dirty="0"/>
              <a:t>procedimentos</a:t>
            </a:r>
            <a:r>
              <a:rPr lang="pt-BR" sz="3600" dirty="0"/>
              <a:t> que deverão ser </a:t>
            </a:r>
            <a:r>
              <a:rPr lang="pt-BR" sz="3600" dirty="0" smtClean="0"/>
              <a:t>seguidos para </a:t>
            </a:r>
            <a:r>
              <a:rPr lang="pt-BR" sz="3600" b="1" dirty="0" smtClean="0"/>
              <a:t>responder às questões </a:t>
            </a:r>
            <a:r>
              <a:rPr lang="pt-BR" sz="3600" dirty="0" smtClean="0"/>
              <a:t>na </a:t>
            </a:r>
            <a:r>
              <a:rPr lang="pt-BR" sz="3600" b="1" dirty="0" smtClean="0"/>
              <a:t>fase de execução </a:t>
            </a:r>
            <a:r>
              <a:rPr lang="pt-BR" sz="3600" dirty="0" smtClean="0"/>
              <a:t>da auditoria</a:t>
            </a:r>
            <a:endParaRPr lang="pt-BR" sz="3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837" y="980729"/>
            <a:ext cx="8064895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Projeto de Auditoria - Conteúdo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2048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/>
              <a:t>Este documento, ainda, </a:t>
            </a:r>
            <a:r>
              <a:rPr lang="pt-BR" sz="3600" b="1" dirty="0" smtClean="0"/>
              <a:t>deverá conter </a:t>
            </a:r>
            <a:r>
              <a:rPr lang="pt-BR" sz="3600" dirty="0" smtClean="0"/>
              <a:t>a </a:t>
            </a:r>
            <a:r>
              <a:rPr lang="pt-BR" sz="3600" b="1" dirty="0" smtClean="0"/>
              <a:t>matriz de procedimentos</a:t>
            </a:r>
            <a:r>
              <a:rPr lang="pt-BR" sz="3600" dirty="0" smtClean="0"/>
              <a:t>, elaborada para </a:t>
            </a:r>
            <a:r>
              <a:rPr lang="pt-BR" sz="3600" b="1" dirty="0" smtClean="0"/>
              <a:t>apresentar, em forma gráfica, todos os procedimentos </a:t>
            </a:r>
            <a:r>
              <a:rPr lang="pt-BR" sz="3600" dirty="0" smtClean="0"/>
              <a:t>(como fazer), </a:t>
            </a:r>
            <a:r>
              <a:rPr lang="pt-BR" sz="3600" b="1" dirty="0" smtClean="0"/>
              <a:t>divisão de tarefas e prazos.</a:t>
            </a:r>
            <a:endParaRPr lang="pt-BR" sz="3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268760"/>
            <a:ext cx="8064895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Projeto de Auditoria - Conteúdo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7" y="1556791"/>
            <a:ext cx="4288673" cy="526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1163" y="836712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Projeto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18398" cy="509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1164" y="908721"/>
            <a:ext cx="8496943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Matriz de Procedimentos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891888" y="3986643"/>
            <a:ext cx="952500" cy="974725"/>
            <a:chOff x="3504" y="3360"/>
            <a:chExt cx="539" cy="600"/>
          </a:xfrm>
        </p:grpSpPr>
        <p:graphicFrame>
          <p:nvGraphicFramePr>
            <p:cNvPr id="9" name="Object 56"/>
            <p:cNvGraphicFramePr>
              <a:graphicFrameLocks noChangeAspect="1"/>
            </p:cNvGraphicFramePr>
            <p:nvPr/>
          </p:nvGraphicFramePr>
          <p:xfrm>
            <a:off x="3504" y="3360"/>
            <a:ext cx="539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81" name="CorelDRAW" r:id="rId4" imgW="4171950" imgH="4648200" progId="CorelDRAW.Gráficos.9">
                    <p:embed/>
                  </p:oleObj>
                </mc:Choice>
                <mc:Fallback>
                  <p:oleObj name="CorelDRAW" r:id="rId4" imgW="4171950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3360"/>
                          <a:ext cx="539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reeform 57"/>
            <p:cNvSpPr>
              <a:spLocks/>
            </p:cNvSpPr>
            <p:nvPr/>
          </p:nvSpPr>
          <p:spPr bwMode="auto">
            <a:xfrm>
              <a:off x="3781" y="3422"/>
              <a:ext cx="192" cy="226"/>
            </a:xfrm>
            <a:custGeom>
              <a:avLst/>
              <a:gdLst>
                <a:gd name="T0" fmla="*/ 0 w 192"/>
                <a:gd name="T1" fmla="*/ 172 h 226"/>
                <a:gd name="T2" fmla="*/ 69 w 192"/>
                <a:gd name="T3" fmla="*/ 226 h 226"/>
                <a:gd name="T4" fmla="*/ 192 w 192"/>
                <a:gd name="T5" fmla="*/ 0 h 226"/>
                <a:gd name="T6" fmla="*/ 0 60000 65536"/>
                <a:gd name="T7" fmla="*/ 0 60000 65536"/>
                <a:gd name="T8" fmla="*/ 0 60000 65536"/>
                <a:gd name="T9" fmla="*/ 0 w 192"/>
                <a:gd name="T10" fmla="*/ 0 h 226"/>
                <a:gd name="T11" fmla="*/ 192 w 192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26">
                  <a:moveTo>
                    <a:pt x="0" y="172"/>
                  </a:moveTo>
                  <a:lnTo>
                    <a:pt x="69" y="226"/>
                  </a:lnTo>
                  <a:lnTo>
                    <a:pt x="192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7630913" y="2123428"/>
            <a:ext cx="1125537" cy="974725"/>
            <a:chOff x="4153" y="2632"/>
            <a:chExt cx="636" cy="600"/>
          </a:xfrm>
        </p:grpSpPr>
        <p:graphicFrame>
          <p:nvGraphicFramePr>
            <p:cNvPr id="12" name="Object 53"/>
            <p:cNvGraphicFramePr>
              <a:graphicFrameLocks noChangeAspect="1"/>
            </p:cNvGraphicFramePr>
            <p:nvPr/>
          </p:nvGraphicFramePr>
          <p:xfrm>
            <a:off x="4153" y="2632"/>
            <a:ext cx="510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82" name="CorelDRAW" r:id="rId6" imgW="3952875" imgH="4648200" progId="CorelDRAW.Gráficos.9">
                    <p:embed/>
                  </p:oleObj>
                </mc:Choice>
                <mc:Fallback>
                  <p:oleObj name="CorelDRAW" r:id="rId6" imgW="3952875" imgH="46482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3" y="2632"/>
                          <a:ext cx="510" cy="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54"/>
            <p:cNvGraphicFramePr>
              <a:graphicFrameLocks noChangeAspect="1"/>
            </p:cNvGraphicFramePr>
            <p:nvPr/>
          </p:nvGraphicFramePr>
          <p:xfrm>
            <a:off x="4320" y="2832"/>
            <a:ext cx="469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83" name="CorelDRAW" r:id="rId8" imgW="4238625" imgH="2895600" progId="CorelDRAW.Gráficos.9">
                    <p:embed/>
                  </p:oleObj>
                </mc:Choice>
                <mc:Fallback>
                  <p:oleObj name="CorelDRAW" r:id="rId8" imgW="4238625" imgH="2895600" progId="CorelDRAW.Gráficos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832"/>
                          <a:ext cx="469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5238750" y="2428875"/>
            <a:ext cx="1643063" cy="1582738"/>
            <a:chOff x="3130" y="1769"/>
            <a:chExt cx="849" cy="824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130" y="1769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869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144" y="1782"/>
              <a:ext cx="794" cy="678"/>
            </a:xfrm>
            <a:custGeom>
              <a:avLst/>
              <a:gdLst>
                <a:gd name="T0" fmla="*/ 0 w 58"/>
                <a:gd name="T1" fmla="*/ 0 h 51"/>
                <a:gd name="T2" fmla="*/ 0 w 58"/>
                <a:gd name="T3" fmla="*/ 0 h 51"/>
                <a:gd name="T4" fmla="*/ 2147483647 w 58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58"/>
                <a:gd name="T10" fmla="*/ 0 h 51"/>
                <a:gd name="T11" fmla="*/ 58 w 58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4" y="22"/>
                    <a:pt x="58" y="5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883" y="2433"/>
              <a:ext cx="96" cy="160"/>
            </a:xfrm>
            <a:custGeom>
              <a:avLst/>
              <a:gdLst>
                <a:gd name="T0" fmla="*/ 0 w 96"/>
                <a:gd name="T1" fmla="*/ 14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4 h 160"/>
                <a:gd name="T8" fmla="*/ 0 w 96"/>
                <a:gd name="T9" fmla="*/ 1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4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144" y="1782"/>
              <a:ext cx="794" cy="665"/>
            </a:xfrm>
            <a:custGeom>
              <a:avLst/>
              <a:gdLst>
                <a:gd name="T0" fmla="*/ 0 w 58"/>
                <a:gd name="T1" fmla="*/ 0 h 50"/>
                <a:gd name="T2" fmla="*/ 0 w 58"/>
                <a:gd name="T3" fmla="*/ 0 h 50"/>
                <a:gd name="T4" fmla="*/ 2147483647 w 58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58"/>
                <a:gd name="T10" fmla="*/ 0 h 50"/>
                <a:gd name="T11" fmla="*/ 58 w 58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5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53" y="22"/>
                    <a:pt x="58" y="5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883" y="2420"/>
              <a:ext cx="96" cy="160"/>
            </a:xfrm>
            <a:custGeom>
              <a:avLst/>
              <a:gdLst>
                <a:gd name="T0" fmla="*/ 0 w 96"/>
                <a:gd name="T1" fmla="*/ 13 h 160"/>
                <a:gd name="T2" fmla="*/ 69 w 96"/>
                <a:gd name="T3" fmla="*/ 160 h 160"/>
                <a:gd name="T4" fmla="*/ 96 w 96"/>
                <a:gd name="T5" fmla="*/ 0 h 160"/>
                <a:gd name="T6" fmla="*/ 55 w 96"/>
                <a:gd name="T7" fmla="*/ 53 h 160"/>
                <a:gd name="T8" fmla="*/ 0 w 96"/>
                <a:gd name="T9" fmla="*/ 13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0" y="13"/>
                  </a:moveTo>
                  <a:lnTo>
                    <a:pt x="69" y="160"/>
                  </a:lnTo>
                  <a:lnTo>
                    <a:pt x="96" y="0"/>
                  </a:lnTo>
                  <a:lnTo>
                    <a:pt x="55" y="5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4238625" y="4071938"/>
            <a:ext cx="2493963" cy="1446212"/>
            <a:chOff x="2664" y="2752"/>
            <a:chExt cx="1288" cy="625"/>
          </a:xfrm>
        </p:grpSpPr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2787" y="2752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2801" y="2766"/>
              <a:ext cx="1151" cy="558"/>
            </a:xfrm>
            <a:custGeom>
              <a:avLst/>
              <a:gdLst>
                <a:gd name="T0" fmla="*/ 2147483647 w 84"/>
                <a:gd name="T1" fmla="*/ 0 h 42"/>
                <a:gd name="T2" fmla="*/ 0 w 84"/>
                <a:gd name="T3" fmla="*/ 2147483647 h 42"/>
                <a:gd name="T4" fmla="*/ 0 60000 65536"/>
                <a:gd name="T5" fmla="*/ 0 60000 65536"/>
                <a:gd name="T6" fmla="*/ 0 w 84"/>
                <a:gd name="T7" fmla="*/ 0 h 42"/>
                <a:gd name="T8" fmla="*/ 84 w 8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" h="42">
                  <a:moveTo>
                    <a:pt x="84" y="0"/>
                  </a:moveTo>
                  <a:cubicBezTo>
                    <a:pt x="84" y="22"/>
                    <a:pt x="47" y="40"/>
                    <a:pt x="0" y="42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2678" y="3284"/>
              <a:ext cx="164" cy="93"/>
            </a:xfrm>
            <a:custGeom>
              <a:avLst/>
              <a:gdLst>
                <a:gd name="T0" fmla="*/ 164 w 164"/>
                <a:gd name="T1" fmla="*/ 0 h 93"/>
                <a:gd name="T2" fmla="*/ 0 w 164"/>
                <a:gd name="T3" fmla="*/ 53 h 93"/>
                <a:gd name="T4" fmla="*/ 164 w 164"/>
                <a:gd name="T5" fmla="*/ 93 h 93"/>
                <a:gd name="T6" fmla="*/ 109 w 164"/>
                <a:gd name="T7" fmla="*/ 53 h 93"/>
                <a:gd name="T8" fmla="*/ 164 w 164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164" y="0"/>
                  </a:moveTo>
                  <a:lnTo>
                    <a:pt x="0" y="53"/>
                  </a:lnTo>
                  <a:lnTo>
                    <a:pt x="164" y="93"/>
                  </a:lnTo>
                  <a:lnTo>
                    <a:pt x="109" y="53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2760" y="2766"/>
              <a:ext cx="1178" cy="544"/>
            </a:xfrm>
            <a:custGeom>
              <a:avLst/>
              <a:gdLst>
                <a:gd name="T0" fmla="*/ 2147483647 w 86"/>
                <a:gd name="T1" fmla="*/ 0 h 41"/>
                <a:gd name="T2" fmla="*/ 0 w 86"/>
                <a:gd name="T3" fmla="*/ 2147483647 h 41"/>
                <a:gd name="T4" fmla="*/ 0 60000 65536"/>
                <a:gd name="T5" fmla="*/ 0 60000 65536"/>
                <a:gd name="T6" fmla="*/ 0 w 86"/>
                <a:gd name="T7" fmla="*/ 0 h 41"/>
                <a:gd name="T8" fmla="*/ 86 w 86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6" h="41">
                  <a:moveTo>
                    <a:pt x="86" y="0"/>
                  </a:moveTo>
                  <a:cubicBezTo>
                    <a:pt x="86" y="21"/>
                    <a:pt x="48" y="40"/>
                    <a:pt x="0" y="41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2664" y="3270"/>
              <a:ext cx="165" cy="93"/>
            </a:xfrm>
            <a:custGeom>
              <a:avLst/>
              <a:gdLst>
                <a:gd name="T0" fmla="*/ 165 w 165"/>
                <a:gd name="T1" fmla="*/ 0 h 93"/>
                <a:gd name="T2" fmla="*/ 0 w 165"/>
                <a:gd name="T3" fmla="*/ 54 h 93"/>
                <a:gd name="T4" fmla="*/ 165 w 165"/>
                <a:gd name="T5" fmla="*/ 93 h 93"/>
                <a:gd name="T6" fmla="*/ 110 w 165"/>
                <a:gd name="T7" fmla="*/ 54 h 93"/>
                <a:gd name="T8" fmla="*/ 165 w 16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93"/>
                <a:gd name="T17" fmla="*/ 165 w 16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93">
                  <a:moveTo>
                    <a:pt x="165" y="0"/>
                  </a:moveTo>
                  <a:lnTo>
                    <a:pt x="0" y="54"/>
                  </a:lnTo>
                  <a:lnTo>
                    <a:pt x="165" y="93"/>
                  </a:lnTo>
                  <a:lnTo>
                    <a:pt x="110" y="5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452688" y="3786188"/>
            <a:ext cx="1644650" cy="1582737"/>
            <a:chOff x="1610" y="2500"/>
            <a:chExt cx="849" cy="824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1637" y="2619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1610" y="2500"/>
              <a:ext cx="95" cy="159"/>
            </a:xfrm>
            <a:custGeom>
              <a:avLst/>
              <a:gdLst>
                <a:gd name="T0" fmla="*/ 95 w 95"/>
                <a:gd name="T1" fmla="*/ 146 h 159"/>
                <a:gd name="T2" fmla="*/ 27 w 95"/>
                <a:gd name="T3" fmla="*/ 0 h 159"/>
                <a:gd name="T4" fmla="*/ 0 w 95"/>
                <a:gd name="T5" fmla="*/ 159 h 159"/>
                <a:gd name="T6" fmla="*/ 41 w 95"/>
                <a:gd name="T7" fmla="*/ 106 h 159"/>
                <a:gd name="T8" fmla="*/ 95 w 95"/>
                <a:gd name="T9" fmla="*/ 146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59"/>
                <a:gd name="T17" fmla="*/ 95 w 95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59">
                  <a:moveTo>
                    <a:pt x="95" y="146"/>
                  </a:moveTo>
                  <a:lnTo>
                    <a:pt x="27" y="0"/>
                  </a:lnTo>
                  <a:lnTo>
                    <a:pt x="0" y="159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1651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29" y="52"/>
                    <a:pt x="4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1623" y="2513"/>
              <a:ext cx="96" cy="160"/>
            </a:xfrm>
            <a:custGeom>
              <a:avLst/>
              <a:gdLst>
                <a:gd name="T0" fmla="*/ 96 w 96"/>
                <a:gd name="T1" fmla="*/ 146 h 160"/>
                <a:gd name="T2" fmla="*/ 28 w 96"/>
                <a:gd name="T3" fmla="*/ 0 h 160"/>
                <a:gd name="T4" fmla="*/ 0 w 96"/>
                <a:gd name="T5" fmla="*/ 160 h 160"/>
                <a:gd name="T6" fmla="*/ 41 w 96"/>
                <a:gd name="T7" fmla="*/ 106 h 160"/>
                <a:gd name="T8" fmla="*/ 96 w 96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60"/>
                <a:gd name="T17" fmla="*/ 96 w 96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60">
                  <a:moveTo>
                    <a:pt x="96" y="146"/>
                  </a:moveTo>
                  <a:lnTo>
                    <a:pt x="28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1637" y="2633"/>
              <a:ext cx="808" cy="691"/>
            </a:xfrm>
            <a:custGeom>
              <a:avLst/>
              <a:gdLst>
                <a:gd name="T0" fmla="*/ 2147483647 w 59"/>
                <a:gd name="T1" fmla="*/ 2147483647 h 52"/>
                <a:gd name="T2" fmla="*/ 0 w 59"/>
                <a:gd name="T3" fmla="*/ 0 h 52"/>
                <a:gd name="T4" fmla="*/ 0 60000 65536"/>
                <a:gd name="T5" fmla="*/ 0 60000 65536"/>
                <a:gd name="T6" fmla="*/ 0 w 59"/>
                <a:gd name="T7" fmla="*/ 0 h 52"/>
                <a:gd name="T8" fmla="*/ 59 w 59"/>
                <a:gd name="T9" fmla="*/ 52 h 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52">
                  <a:moveTo>
                    <a:pt x="59" y="52"/>
                  </a:moveTo>
                  <a:cubicBezTo>
                    <a:pt x="30" y="52"/>
                    <a:pt x="5" y="29"/>
                    <a:pt x="0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1610" y="2513"/>
              <a:ext cx="95" cy="160"/>
            </a:xfrm>
            <a:custGeom>
              <a:avLst/>
              <a:gdLst>
                <a:gd name="T0" fmla="*/ 95 w 95"/>
                <a:gd name="T1" fmla="*/ 146 h 160"/>
                <a:gd name="T2" fmla="*/ 27 w 95"/>
                <a:gd name="T3" fmla="*/ 0 h 160"/>
                <a:gd name="T4" fmla="*/ 0 w 95"/>
                <a:gd name="T5" fmla="*/ 160 h 160"/>
                <a:gd name="T6" fmla="*/ 41 w 95"/>
                <a:gd name="T7" fmla="*/ 106 h 160"/>
                <a:gd name="T8" fmla="*/ 95 w 95"/>
                <a:gd name="T9" fmla="*/ 146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60"/>
                <a:gd name="T17" fmla="*/ 95 w 9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60">
                  <a:moveTo>
                    <a:pt x="95" y="146"/>
                  </a:moveTo>
                  <a:lnTo>
                    <a:pt x="27" y="0"/>
                  </a:lnTo>
                  <a:lnTo>
                    <a:pt x="0" y="160"/>
                  </a:lnTo>
                  <a:lnTo>
                    <a:pt x="41" y="106"/>
                  </a:lnTo>
                  <a:lnTo>
                    <a:pt x="95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" name="Group 28"/>
          <p:cNvGrpSpPr>
            <a:grpSpLocks/>
          </p:cNvGrpSpPr>
          <p:nvPr/>
        </p:nvGrpSpPr>
        <p:grpSpPr bwMode="auto">
          <a:xfrm>
            <a:off x="2595563" y="2286000"/>
            <a:ext cx="2278062" cy="1341438"/>
            <a:chOff x="1610" y="1716"/>
            <a:chExt cx="1287" cy="624"/>
          </a:xfrm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1610" y="1756"/>
              <a:ext cx="1136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6666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719" y="1716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5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1623" y="1769"/>
              <a:ext cx="1137" cy="571"/>
            </a:xfrm>
            <a:custGeom>
              <a:avLst/>
              <a:gdLst>
                <a:gd name="T0" fmla="*/ 0 w 83"/>
                <a:gd name="T1" fmla="*/ 2147483647 h 43"/>
                <a:gd name="T2" fmla="*/ 2147483647 w 83"/>
                <a:gd name="T3" fmla="*/ 0 h 43"/>
                <a:gd name="T4" fmla="*/ 0 60000 65536"/>
                <a:gd name="T5" fmla="*/ 0 60000 65536"/>
                <a:gd name="T6" fmla="*/ 0 w 83"/>
                <a:gd name="T7" fmla="*/ 0 h 43"/>
                <a:gd name="T8" fmla="*/ 83 w 83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3" h="43">
                  <a:moveTo>
                    <a:pt x="0" y="43"/>
                  </a:moveTo>
                  <a:cubicBezTo>
                    <a:pt x="0" y="20"/>
                    <a:pt x="36" y="2"/>
                    <a:pt x="83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623" y="1769"/>
              <a:ext cx="1164" cy="558"/>
            </a:xfrm>
            <a:custGeom>
              <a:avLst/>
              <a:gdLst>
                <a:gd name="T0" fmla="*/ 0 w 85"/>
                <a:gd name="T1" fmla="*/ 2147483647 h 42"/>
                <a:gd name="T2" fmla="*/ 2147483647 w 85"/>
                <a:gd name="T3" fmla="*/ 0 h 42"/>
                <a:gd name="T4" fmla="*/ 0 60000 65536"/>
                <a:gd name="T5" fmla="*/ 0 60000 65536"/>
                <a:gd name="T6" fmla="*/ 0 w 85"/>
                <a:gd name="T7" fmla="*/ 0 h 42"/>
                <a:gd name="T8" fmla="*/ 85 w 85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" h="42">
                  <a:moveTo>
                    <a:pt x="0" y="42"/>
                  </a:moveTo>
                  <a:cubicBezTo>
                    <a:pt x="0" y="20"/>
                    <a:pt x="37" y="1"/>
                    <a:pt x="85" y="0"/>
                  </a:cubicBez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2733" y="1729"/>
              <a:ext cx="164" cy="93"/>
            </a:xfrm>
            <a:custGeom>
              <a:avLst/>
              <a:gdLst>
                <a:gd name="T0" fmla="*/ 0 w 164"/>
                <a:gd name="T1" fmla="*/ 93 h 93"/>
                <a:gd name="T2" fmla="*/ 164 w 164"/>
                <a:gd name="T3" fmla="*/ 40 h 93"/>
                <a:gd name="T4" fmla="*/ 0 w 164"/>
                <a:gd name="T5" fmla="*/ 0 h 93"/>
                <a:gd name="T6" fmla="*/ 54 w 164"/>
                <a:gd name="T7" fmla="*/ 40 h 93"/>
                <a:gd name="T8" fmla="*/ 0 w 164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3"/>
                <a:gd name="T17" fmla="*/ 164 w 164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3">
                  <a:moveTo>
                    <a:pt x="0" y="93"/>
                  </a:moveTo>
                  <a:lnTo>
                    <a:pt x="164" y="4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Rectangle 37"/>
          <p:cNvSpPr>
            <a:spLocks noChangeArrowheads="1"/>
          </p:cNvSpPr>
          <p:nvPr/>
        </p:nvSpPr>
        <p:spPr bwMode="auto">
          <a:xfrm>
            <a:off x="7452320" y="3271572"/>
            <a:ext cx="1482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Planejamento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7884368" y="5034059"/>
            <a:ext cx="112454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pt-BR" sz="2000" b="1" dirty="0">
                <a:latin typeface="Calibri" pitchFamily="34" charset="0"/>
              </a:rPr>
              <a:t>Execução</a:t>
            </a:r>
            <a:r>
              <a:rPr lang="en-US" sz="2000" b="1" dirty="0">
                <a:latin typeface="Calibri" pitchFamily="34" charset="0"/>
              </a:rPr>
              <a:t> 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0" name="Text Box 50"/>
          <p:cNvSpPr txBox="1">
            <a:spLocks noChangeArrowheads="1"/>
          </p:cNvSpPr>
          <p:nvPr/>
        </p:nvSpPr>
        <p:spPr bwMode="auto">
          <a:xfrm>
            <a:off x="2452688" y="2863850"/>
            <a:ext cx="40005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defTabSz="762000" eaLnBrk="1" hangingPunct="1">
              <a:defRPr/>
            </a:pPr>
            <a:r>
              <a:rPr lang="pt-BR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CICLO DA AUDITORIA  OPERACIONAL</a:t>
            </a:r>
          </a:p>
        </p:txBody>
      </p:sp>
      <p:graphicFrame>
        <p:nvGraphicFramePr>
          <p:cNvPr id="61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0981"/>
              </p:ext>
            </p:extLst>
          </p:nvPr>
        </p:nvGraphicFramePr>
        <p:xfrm>
          <a:off x="6366905" y="357188"/>
          <a:ext cx="90328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4" name="CorelDRAW" r:id="rId10" imgW="3457575" imgH="4600575" progId="CorelDRAW.Gráficos.9">
                  <p:embed/>
                </p:oleObj>
              </mc:Choice>
              <mc:Fallback>
                <p:oleObj name="CorelDRAW" r:id="rId10" imgW="3457575" imgH="4600575" progId="CorelDRAW.Gráficos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905" y="357188"/>
                        <a:ext cx="90328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76"/>
          <p:cNvSpPr txBox="1">
            <a:spLocks noChangeArrowheads="1"/>
          </p:cNvSpPr>
          <p:nvPr/>
        </p:nvSpPr>
        <p:spPr bwMode="auto">
          <a:xfrm>
            <a:off x="6273828" y="1563580"/>
            <a:ext cx="1057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l"/>
            <a:r>
              <a:rPr lang="pt-BR" sz="2000" b="1" dirty="0">
                <a:latin typeface="Calibri" pitchFamily="34" charset="0"/>
              </a:rPr>
              <a:t>Seleção </a:t>
            </a:r>
          </a:p>
        </p:txBody>
      </p:sp>
    </p:spTree>
    <p:extLst>
      <p:ext uri="{BB962C8B-B14F-4D97-AF65-F5344CB8AC3E}">
        <p14:creationId xmlns:p14="http://schemas.microsoft.com/office/powerpoint/2010/main" val="15734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32568" y="234888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É a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fase 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onde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são aplicados 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procedimentos de auditoria para coletar as evidências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isto é, as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provas que sustentarão o juízo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que se fará sobre o problema investigado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Execução da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65112" y="2348880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Consiste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na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aplicação de técnicas de auditoria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, com vistas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levantar evidências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suficientes e confiáveis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para responder as questões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 de auditoria formuladas durante 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fase de Planejamento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. </a:t>
            </a:r>
            <a:endParaRPr lang="pt-BR" sz="3600" u="sng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Execução da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9464" y="24208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Desenvolvimento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trabalhos de campo;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Análise e tabulação dos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dados </a:t>
            </a:r>
            <a:r>
              <a:rPr lang="pt-BR" sz="3600" dirty="0">
                <a:latin typeface="Calibri" pitchFamily="34" charset="0"/>
                <a:ea typeface="Calibri" pitchFamily="34" charset="0"/>
                <a:cs typeface="Calibri" pitchFamily="34" charset="0"/>
              </a:rPr>
              <a:t>coletados;</a:t>
            </a:r>
          </a:p>
          <a:p>
            <a:pPr marL="742950" indent="-742950">
              <a:buClr>
                <a:srgbClr val="FF0000"/>
              </a:buClr>
              <a:buFont typeface="+mj-lt"/>
              <a:buAutoNum type="alphaLcParenR"/>
            </a:pP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Elaboração  e validação da </a:t>
            </a:r>
            <a:r>
              <a:rPr lang="pt-BR" sz="3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Matriz de </a:t>
            </a:r>
            <a:r>
              <a:rPr lang="pt-BR" sz="3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Achados</a:t>
            </a:r>
            <a:r>
              <a:rPr lang="pt-BR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pt-B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9464" y="1340768"/>
            <a:ext cx="8240967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Execução da Auditoria - Principais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Fases</a:t>
            </a:r>
          </a:p>
        </p:txBody>
      </p:sp>
    </p:spTree>
    <p:extLst>
      <p:ext uri="{BB962C8B-B14F-4D97-AF65-F5344CB8AC3E}">
        <p14:creationId xmlns:p14="http://schemas.microsoft.com/office/powerpoint/2010/main" val="19452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16" y="20608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052736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Achado de Auditoria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37945" y="2237580"/>
            <a:ext cx="2700338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Condição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94345" y="2237580"/>
            <a:ext cx="2700338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Critério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337945" y="3237705"/>
            <a:ext cx="2698749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pt-BR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 situação encontrada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8595" y="3166268"/>
            <a:ext cx="32861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pt-BR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 situação que deveria ser encontrada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51920" y="5353843"/>
            <a:ext cx="1900238" cy="1138237"/>
            <a:chOff x="2504" y="2931"/>
            <a:chExt cx="1197" cy="717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2504" y="2931"/>
              <a:ext cx="1197" cy="717"/>
              <a:chOff x="2540" y="2732"/>
              <a:chExt cx="1197" cy="717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2547" y="3141"/>
                <a:ext cx="33" cy="90"/>
              </a:xfrm>
              <a:custGeom>
                <a:avLst/>
                <a:gdLst>
                  <a:gd name="T0" fmla="*/ 0 w 22991"/>
                  <a:gd name="T1" fmla="*/ 0 h 22091"/>
                  <a:gd name="T2" fmla="*/ 0 w 22991"/>
                  <a:gd name="T3" fmla="*/ 0 h 22091"/>
                  <a:gd name="T4" fmla="*/ 0 w 22991"/>
                  <a:gd name="T5" fmla="*/ 0 h 22091"/>
                  <a:gd name="T6" fmla="*/ 0 60000 65536"/>
                  <a:gd name="T7" fmla="*/ 0 60000 65536"/>
                  <a:gd name="T8" fmla="*/ 0 60000 65536"/>
                  <a:gd name="T9" fmla="*/ 0 w 22991"/>
                  <a:gd name="T10" fmla="*/ 0 h 22091"/>
                  <a:gd name="T11" fmla="*/ 22991 w 22991"/>
                  <a:gd name="T12" fmla="*/ 22091 h 220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91" h="22091" fill="none" extrusionOk="0">
                    <a:moveTo>
                      <a:pt x="22985" y="-1"/>
                    </a:moveTo>
                    <a:cubicBezTo>
                      <a:pt x="22989" y="163"/>
                      <a:pt x="22991" y="327"/>
                      <a:pt x="22991" y="491"/>
                    </a:cubicBezTo>
                    <a:cubicBezTo>
                      <a:pt x="22991" y="12420"/>
                      <a:pt x="13320" y="22091"/>
                      <a:pt x="1391" y="22091"/>
                    </a:cubicBezTo>
                    <a:cubicBezTo>
                      <a:pt x="926" y="22091"/>
                      <a:pt x="463" y="22076"/>
                      <a:pt x="-1" y="22046"/>
                    </a:cubicBezTo>
                  </a:path>
                  <a:path w="22991" h="22091" stroke="0" extrusionOk="0">
                    <a:moveTo>
                      <a:pt x="22985" y="-1"/>
                    </a:moveTo>
                    <a:cubicBezTo>
                      <a:pt x="22989" y="163"/>
                      <a:pt x="22991" y="327"/>
                      <a:pt x="22991" y="491"/>
                    </a:cubicBezTo>
                    <a:cubicBezTo>
                      <a:pt x="22991" y="12420"/>
                      <a:pt x="13320" y="22091"/>
                      <a:pt x="1391" y="22091"/>
                    </a:cubicBezTo>
                    <a:cubicBezTo>
                      <a:pt x="926" y="22091"/>
                      <a:pt x="463" y="22076"/>
                      <a:pt x="-1" y="22046"/>
                    </a:cubicBezTo>
                    <a:lnTo>
                      <a:pt x="1391" y="491"/>
                    </a:lnTo>
                    <a:lnTo>
                      <a:pt x="22985" y="-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540" y="2732"/>
                <a:ext cx="1197" cy="717"/>
              </a:xfrm>
              <a:custGeom>
                <a:avLst/>
                <a:gdLst>
                  <a:gd name="T0" fmla="*/ 0 w 1197"/>
                  <a:gd name="T1" fmla="*/ 491 h 717"/>
                  <a:gd name="T2" fmla="*/ 562 w 1197"/>
                  <a:gd name="T3" fmla="*/ 717 h 717"/>
                  <a:gd name="T4" fmla="*/ 1197 w 1197"/>
                  <a:gd name="T5" fmla="*/ 255 h 717"/>
                  <a:gd name="T6" fmla="*/ 1197 w 1197"/>
                  <a:gd name="T7" fmla="*/ 240 h 717"/>
                  <a:gd name="T8" fmla="*/ 1168 w 1197"/>
                  <a:gd name="T9" fmla="*/ 233 h 717"/>
                  <a:gd name="T10" fmla="*/ 1168 w 1197"/>
                  <a:gd name="T11" fmla="*/ 136 h 717"/>
                  <a:gd name="T12" fmla="*/ 1186 w 1197"/>
                  <a:gd name="T13" fmla="*/ 126 h 717"/>
                  <a:gd name="T14" fmla="*/ 1186 w 1197"/>
                  <a:gd name="T15" fmla="*/ 111 h 717"/>
                  <a:gd name="T16" fmla="*/ 636 w 1197"/>
                  <a:gd name="T17" fmla="*/ 0 h 717"/>
                  <a:gd name="T18" fmla="*/ 0 w 1197"/>
                  <a:gd name="T19" fmla="*/ 326 h 717"/>
                  <a:gd name="T20" fmla="*/ 0 w 1197"/>
                  <a:gd name="T21" fmla="*/ 491 h 7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7"/>
                  <a:gd name="T34" fmla="*/ 0 h 717"/>
                  <a:gd name="T35" fmla="*/ 1197 w 1197"/>
                  <a:gd name="T36" fmla="*/ 717 h 7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7" h="717">
                    <a:moveTo>
                      <a:pt x="0" y="491"/>
                    </a:moveTo>
                    <a:lnTo>
                      <a:pt x="562" y="717"/>
                    </a:lnTo>
                    <a:lnTo>
                      <a:pt x="1197" y="255"/>
                    </a:lnTo>
                    <a:lnTo>
                      <a:pt x="1197" y="240"/>
                    </a:lnTo>
                    <a:lnTo>
                      <a:pt x="1168" y="233"/>
                    </a:lnTo>
                    <a:lnTo>
                      <a:pt x="1168" y="136"/>
                    </a:lnTo>
                    <a:lnTo>
                      <a:pt x="1186" y="126"/>
                    </a:lnTo>
                    <a:lnTo>
                      <a:pt x="1186" y="111"/>
                    </a:lnTo>
                    <a:lnTo>
                      <a:pt x="636" y="0"/>
                    </a:lnTo>
                    <a:lnTo>
                      <a:pt x="0" y="326"/>
                    </a:lnTo>
                    <a:lnTo>
                      <a:pt x="0" y="49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540" y="2858"/>
                <a:ext cx="1197" cy="581"/>
              </a:xfrm>
              <a:custGeom>
                <a:avLst/>
                <a:gdLst>
                  <a:gd name="T0" fmla="*/ 0 w 1197"/>
                  <a:gd name="T1" fmla="*/ 355 h 581"/>
                  <a:gd name="T2" fmla="*/ 643 w 1197"/>
                  <a:gd name="T3" fmla="*/ 0 h 581"/>
                  <a:gd name="T4" fmla="*/ 1197 w 1197"/>
                  <a:gd name="T5" fmla="*/ 114 h 581"/>
                  <a:gd name="T6" fmla="*/ 562 w 1197"/>
                  <a:gd name="T7" fmla="*/ 581 h 581"/>
                  <a:gd name="T8" fmla="*/ 0 w 1197"/>
                  <a:gd name="T9" fmla="*/ 355 h 5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7"/>
                  <a:gd name="T16" fmla="*/ 0 h 581"/>
                  <a:gd name="T17" fmla="*/ 1197 w 1197"/>
                  <a:gd name="T18" fmla="*/ 581 h 5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7" h="581">
                    <a:moveTo>
                      <a:pt x="0" y="355"/>
                    </a:moveTo>
                    <a:lnTo>
                      <a:pt x="643" y="0"/>
                    </a:lnTo>
                    <a:lnTo>
                      <a:pt x="1197" y="114"/>
                    </a:lnTo>
                    <a:lnTo>
                      <a:pt x="562" y="581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3098" y="2861"/>
                <a:ext cx="610" cy="560"/>
              </a:xfrm>
              <a:custGeom>
                <a:avLst/>
                <a:gdLst>
                  <a:gd name="T0" fmla="*/ 0 w 610"/>
                  <a:gd name="T1" fmla="*/ 431 h 560"/>
                  <a:gd name="T2" fmla="*/ 0 w 610"/>
                  <a:gd name="T3" fmla="*/ 560 h 560"/>
                  <a:gd name="T4" fmla="*/ 610 w 610"/>
                  <a:gd name="T5" fmla="*/ 118 h 560"/>
                  <a:gd name="T6" fmla="*/ 610 w 610"/>
                  <a:gd name="T7" fmla="*/ 0 h 560"/>
                  <a:gd name="T8" fmla="*/ 0 w 610"/>
                  <a:gd name="T9" fmla="*/ 431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560"/>
                  <a:gd name="T17" fmla="*/ 610 w 610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560">
                    <a:moveTo>
                      <a:pt x="0" y="431"/>
                    </a:moveTo>
                    <a:lnTo>
                      <a:pt x="0" y="560"/>
                    </a:lnTo>
                    <a:lnTo>
                      <a:pt x="610" y="118"/>
                    </a:lnTo>
                    <a:lnTo>
                      <a:pt x="610" y="0"/>
                    </a:lnTo>
                    <a:lnTo>
                      <a:pt x="0" y="43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2555" y="3073"/>
                <a:ext cx="543" cy="348"/>
              </a:xfrm>
              <a:custGeom>
                <a:avLst/>
                <a:gdLst>
                  <a:gd name="T0" fmla="*/ 0 w 543"/>
                  <a:gd name="T1" fmla="*/ 0 h 348"/>
                  <a:gd name="T2" fmla="*/ 0 w 543"/>
                  <a:gd name="T3" fmla="*/ 133 h 348"/>
                  <a:gd name="T4" fmla="*/ 543 w 543"/>
                  <a:gd name="T5" fmla="*/ 348 h 348"/>
                  <a:gd name="T6" fmla="*/ 543 w 543"/>
                  <a:gd name="T7" fmla="*/ 219 h 348"/>
                  <a:gd name="T8" fmla="*/ 0 w 543"/>
                  <a:gd name="T9" fmla="*/ 0 h 3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3"/>
                  <a:gd name="T16" fmla="*/ 0 h 348"/>
                  <a:gd name="T17" fmla="*/ 543 w 543"/>
                  <a:gd name="T18" fmla="*/ 348 h 3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3" h="348">
                    <a:moveTo>
                      <a:pt x="0" y="0"/>
                    </a:moveTo>
                    <a:lnTo>
                      <a:pt x="0" y="133"/>
                    </a:lnTo>
                    <a:lnTo>
                      <a:pt x="543" y="348"/>
                    </a:lnTo>
                    <a:lnTo>
                      <a:pt x="543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544" y="3062"/>
                <a:ext cx="554" cy="230"/>
              </a:xfrm>
              <a:custGeom>
                <a:avLst/>
                <a:gdLst>
                  <a:gd name="T0" fmla="*/ 0 w 554"/>
                  <a:gd name="T1" fmla="*/ 0 h 230"/>
                  <a:gd name="T2" fmla="*/ 0 w 554"/>
                  <a:gd name="T3" fmla="*/ 7 h 230"/>
                  <a:gd name="T4" fmla="*/ 554 w 554"/>
                  <a:gd name="T5" fmla="*/ 230 h 230"/>
                  <a:gd name="T6" fmla="*/ 554 w 554"/>
                  <a:gd name="T7" fmla="*/ 219 h 230"/>
                  <a:gd name="T8" fmla="*/ 0 w 554"/>
                  <a:gd name="T9" fmla="*/ 0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230"/>
                  <a:gd name="T17" fmla="*/ 554 w 554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230">
                    <a:moveTo>
                      <a:pt x="0" y="0"/>
                    </a:moveTo>
                    <a:lnTo>
                      <a:pt x="0" y="7"/>
                    </a:lnTo>
                    <a:lnTo>
                      <a:pt x="554" y="230"/>
                    </a:lnTo>
                    <a:lnTo>
                      <a:pt x="554" y="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3102" y="2972"/>
                <a:ext cx="635" cy="477"/>
              </a:xfrm>
              <a:custGeom>
                <a:avLst/>
                <a:gdLst>
                  <a:gd name="T0" fmla="*/ 0 w 635"/>
                  <a:gd name="T1" fmla="*/ 467 h 477"/>
                  <a:gd name="T2" fmla="*/ 0 w 635"/>
                  <a:gd name="T3" fmla="*/ 477 h 477"/>
                  <a:gd name="T4" fmla="*/ 635 w 635"/>
                  <a:gd name="T5" fmla="*/ 15 h 477"/>
                  <a:gd name="T6" fmla="*/ 635 w 635"/>
                  <a:gd name="T7" fmla="*/ 0 h 477"/>
                  <a:gd name="T8" fmla="*/ 0 w 635"/>
                  <a:gd name="T9" fmla="*/ 467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5"/>
                  <a:gd name="T16" fmla="*/ 0 h 477"/>
                  <a:gd name="T17" fmla="*/ 635 w 635"/>
                  <a:gd name="T18" fmla="*/ 477 h 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5" h="477">
                    <a:moveTo>
                      <a:pt x="0" y="467"/>
                    </a:moveTo>
                    <a:lnTo>
                      <a:pt x="0" y="477"/>
                    </a:lnTo>
                    <a:lnTo>
                      <a:pt x="635" y="15"/>
                    </a:lnTo>
                    <a:lnTo>
                      <a:pt x="635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540" y="2732"/>
                <a:ext cx="1186" cy="552"/>
              </a:xfrm>
              <a:custGeom>
                <a:avLst/>
                <a:gdLst>
                  <a:gd name="T0" fmla="*/ 0 w 1186"/>
                  <a:gd name="T1" fmla="*/ 330 h 552"/>
                  <a:gd name="T2" fmla="*/ 632 w 1186"/>
                  <a:gd name="T3" fmla="*/ 0 h 552"/>
                  <a:gd name="T4" fmla="*/ 1186 w 1186"/>
                  <a:gd name="T5" fmla="*/ 111 h 552"/>
                  <a:gd name="T6" fmla="*/ 558 w 1186"/>
                  <a:gd name="T7" fmla="*/ 552 h 552"/>
                  <a:gd name="T8" fmla="*/ 0 w 1186"/>
                  <a:gd name="T9" fmla="*/ 330 h 5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6"/>
                  <a:gd name="T16" fmla="*/ 0 h 552"/>
                  <a:gd name="T17" fmla="*/ 1186 w 1186"/>
                  <a:gd name="T18" fmla="*/ 552 h 5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6" h="552">
                    <a:moveTo>
                      <a:pt x="0" y="330"/>
                    </a:moveTo>
                    <a:lnTo>
                      <a:pt x="632" y="0"/>
                    </a:lnTo>
                    <a:lnTo>
                      <a:pt x="1186" y="111"/>
                    </a:lnTo>
                    <a:lnTo>
                      <a:pt x="558" y="552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chemeClr val="bg2">
                  <a:lumMod val="10000"/>
                  <a:lumOff val="90000"/>
                </a:scheme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6" name="Group 24"/>
              <p:cNvGrpSpPr>
                <a:grpSpLocks/>
              </p:cNvGrpSpPr>
              <p:nvPr/>
            </p:nvGrpSpPr>
            <p:grpSpPr bwMode="auto">
              <a:xfrm>
                <a:off x="3054" y="2764"/>
                <a:ext cx="613" cy="154"/>
                <a:chOff x="3054" y="2764"/>
                <a:chExt cx="613" cy="154"/>
              </a:xfrm>
            </p:grpSpPr>
            <p:sp>
              <p:nvSpPr>
                <p:cNvPr id="50" name="Freeform 25"/>
                <p:cNvSpPr>
                  <a:spLocks/>
                </p:cNvSpPr>
                <p:nvPr/>
              </p:nvSpPr>
              <p:spPr bwMode="auto">
                <a:xfrm>
                  <a:off x="3094" y="2764"/>
                  <a:ext cx="573" cy="129"/>
                </a:xfrm>
                <a:custGeom>
                  <a:avLst/>
                  <a:gdLst>
                    <a:gd name="T0" fmla="*/ 22 w 573"/>
                    <a:gd name="T1" fmla="*/ 0 h 129"/>
                    <a:gd name="T2" fmla="*/ 0 w 573"/>
                    <a:gd name="T3" fmla="*/ 11 h 129"/>
                    <a:gd name="T4" fmla="*/ 562 w 573"/>
                    <a:gd name="T5" fmla="*/ 129 h 129"/>
                    <a:gd name="T6" fmla="*/ 573 w 573"/>
                    <a:gd name="T7" fmla="*/ 122 h 129"/>
                    <a:gd name="T8" fmla="*/ 22 w 573"/>
                    <a:gd name="T9" fmla="*/ 0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3"/>
                    <a:gd name="T16" fmla="*/ 0 h 129"/>
                    <a:gd name="T17" fmla="*/ 573 w 573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3" h="129">
                      <a:moveTo>
                        <a:pt x="22" y="0"/>
                      </a:moveTo>
                      <a:lnTo>
                        <a:pt x="0" y="11"/>
                      </a:lnTo>
                      <a:lnTo>
                        <a:pt x="562" y="129"/>
                      </a:lnTo>
                      <a:lnTo>
                        <a:pt x="573" y="122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" name="Freeform 26"/>
                <p:cNvSpPr>
                  <a:spLocks/>
                </p:cNvSpPr>
                <p:nvPr/>
              </p:nvSpPr>
              <p:spPr bwMode="auto">
                <a:xfrm>
                  <a:off x="3054" y="2786"/>
                  <a:ext cx="576" cy="132"/>
                </a:xfrm>
                <a:custGeom>
                  <a:avLst/>
                  <a:gdLst>
                    <a:gd name="T0" fmla="*/ 18 w 576"/>
                    <a:gd name="T1" fmla="*/ 0 h 132"/>
                    <a:gd name="T2" fmla="*/ 0 w 576"/>
                    <a:gd name="T3" fmla="*/ 11 h 132"/>
                    <a:gd name="T4" fmla="*/ 565 w 576"/>
                    <a:gd name="T5" fmla="*/ 132 h 132"/>
                    <a:gd name="T6" fmla="*/ 576 w 576"/>
                    <a:gd name="T7" fmla="*/ 122 h 132"/>
                    <a:gd name="T8" fmla="*/ 18 w 576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6"/>
                    <a:gd name="T16" fmla="*/ 0 h 132"/>
                    <a:gd name="T17" fmla="*/ 576 w 576"/>
                    <a:gd name="T18" fmla="*/ 132 h 1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6" h="132">
                      <a:moveTo>
                        <a:pt x="18" y="0"/>
                      </a:moveTo>
                      <a:lnTo>
                        <a:pt x="0" y="11"/>
                      </a:lnTo>
                      <a:lnTo>
                        <a:pt x="565" y="132"/>
                      </a:lnTo>
                      <a:lnTo>
                        <a:pt x="576" y="12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3098" y="2843"/>
                <a:ext cx="628" cy="449"/>
              </a:xfrm>
              <a:custGeom>
                <a:avLst/>
                <a:gdLst>
                  <a:gd name="T0" fmla="*/ 0 w 628"/>
                  <a:gd name="T1" fmla="*/ 441 h 449"/>
                  <a:gd name="T2" fmla="*/ 0 w 628"/>
                  <a:gd name="T3" fmla="*/ 449 h 449"/>
                  <a:gd name="T4" fmla="*/ 628 w 628"/>
                  <a:gd name="T5" fmla="*/ 15 h 449"/>
                  <a:gd name="T6" fmla="*/ 628 w 628"/>
                  <a:gd name="T7" fmla="*/ 0 h 449"/>
                  <a:gd name="T8" fmla="*/ 0 w 628"/>
                  <a:gd name="T9" fmla="*/ 441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8"/>
                  <a:gd name="T16" fmla="*/ 0 h 449"/>
                  <a:gd name="T17" fmla="*/ 628 w 628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8" h="449">
                    <a:moveTo>
                      <a:pt x="0" y="441"/>
                    </a:moveTo>
                    <a:lnTo>
                      <a:pt x="0" y="449"/>
                    </a:lnTo>
                    <a:lnTo>
                      <a:pt x="628" y="15"/>
                    </a:lnTo>
                    <a:lnTo>
                      <a:pt x="628" y="0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>
                <a:off x="3098" y="2883"/>
                <a:ext cx="606" cy="513"/>
                <a:chOff x="3098" y="2883"/>
                <a:chExt cx="606" cy="513"/>
              </a:xfrm>
            </p:grpSpPr>
            <p:sp>
              <p:nvSpPr>
                <p:cNvPr id="40" name="Freeform 29"/>
                <p:cNvSpPr>
                  <a:spLocks/>
                </p:cNvSpPr>
                <p:nvPr/>
              </p:nvSpPr>
              <p:spPr bwMode="auto">
                <a:xfrm>
                  <a:off x="3098" y="2883"/>
                  <a:ext cx="606" cy="423"/>
                </a:xfrm>
                <a:custGeom>
                  <a:avLst/>
                  <a:gdLst>
                    <a:gd name="T0" fmla="*/ 606 w 606"/>
                    <a:gd name="T1" fmla="*/ 0 h 423"/>
                    <a:gd name="T2" fmla="*/ 0 w 606"/>
                    <a:gd name="T3" fmla="*/ 423 h 423"/>
                    <a:gd name="T4" fmla="*/ 606 w 606"/>
                    <a:gd name="T5" fmla="*/ 0 h 423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423"/>
                    <a:gd name="T11" fmla="*/ 606 w 606"/>
                    <a:gd name="T12" fmla="*/ 423 h 4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423">
                      <a:moveTo>
                        <a:pt x="606" y="0"/>
                      </a:moveTo>
                      <a:lnTo>
                        <a:pt x="0" y="42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098" y="2883"/>
                  <a:ext cx="606" cy="423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3098" y="2901"/>
                  <a:ext cx="606" cy="423"/>
                </a:xfrm>
                <a:custGeom>
                  <a:avLst/>
                  <a:gdLst>
                    <a:gd name="T0" fmla="*/ 606 w 606"/>
                    <a:gd name="T1" fmla="*/ 0 h 423"/>
                    <a:gd name="T2" fmla="*/ 0 w 606"/>
                    <a:gd name="T3" fmla="*/ 423 h 423"/>
                    <a:gd name="T4" fmla="*/ 606 w 606"/>
                    <a:gd name="T5" fmla="*/ 0 h 423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423"/>
                    <a:gd name="T11" fmla="*/ 606 w 606"/>
                    <a:gd name="T12" fmla="*/ 423 h 4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423">
                      <a:moveTo>
                        <a:pt x="606" y="0"/>
                      </a:moveTo>
                      <a:lnTo>
                        <a:pt x="0" y="423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098" y="2901"/>
                  <a:ext cx="606" cy="423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4" name="Freeform 33"/>
                <p:cNvSpPr>
                  <a:spLocks/>
                </p:cNvSpPr>
                <p:nvPr/>
              </p:nvSpPr>
              <p:spPr bwMode="auto">
                <a:xfrm>
                  <a:off x="3098" y="2922"/>
                  <a:ext cx="606" cy="427"/>
                </a:xfrm>
                <a:custGeom>
                  <a:avLst/>
                  <a:gdLst>
                    <a:gd name="T0" fmla="*/ 606 w 606"/>
                    <a:gd name="T1" fmla="*/ 0 h 427"/>
                    <a:gd name="T2" fmla="*/ 0 w 606"/>
                    <a:gd name="T3" fmla="*/ 427 h 427"/>
                    <a:gd name="T4" fmla="*/ 606 w 606"/>
                    <a:gd name="T5" fmla="*/ 0 h 427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427"/>
                    <a:gd name="T11" fmla="*/ 606 w 606"/>
                    <a:gd name="T12" fmla="*/ 427 h 4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427">
                      <a:moveTo>
                        <a:pt x="606" y="0"/>
                      </a:moveTo>
                      <a:lnTo>
                        <a:pt x="0" y="427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5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98" y="2922"/>
                  <a:ext cx="606" cy="427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6" name="Freeform 35"/>
                <p:cNvSpPr>
                  <a:spLocks/>
                </p:cNvSpPr>
                <p:nvPr/>
              </p:nvSpPr>
              <p:spPr bwMode="auto">
                <a:xfrm>
                  <a:off x="3098" y="2940"/>
                  <a:ext cx="606" cy="431"/>
                </a:xfrm>
                <a:custGeom>
                  <a:avLst/>
                  <a:gdLst>
                    <a:gd name="T0" fmla="*/ 606 w 606"/>
                    <a:gd name="T1" fmla="*/ 0 h 431"/>
                    <a:gd name="T2" fmla="*/ 0 w 606"/>
                    <a:gd name="T3" fmla="*/ 431 h 431"/>
                    <a:gd name="T4" fmla="*/ 606 w 606"/>
                    <a:gd name="T5" fmla="*/ 0 h 431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431"/>
                    <a:gd name="T11" fmla="*/ 606 w 606"/>
                    <a:gd name="T12" fmla="*/ 431 h 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431">
                      <a:moveTo>
                        <a:pt x="606" y="0"/>
                      </a:moveTo>
                      <a:lnTo>
                        <a:pt x="0" y="431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98" y="2940"/>
                  <a:ext cx="606" cy="431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8" name="Freeform 37"/>
                <p:cNvSpPr>
                  <a:spLocks/>
                </p:cNvSpPr>
                <p:nvPr/>
              </p:nvSpPr>
              <p:spPr bwMode="auto">
                <a:xfrm>
                  <a:off x="3098" y="2962"/>
                  <a:ext cx="606" cy="434"/>
                </a:xfrm>
                <a:custGeom>
                  <a:avLst/>
                  <a:gdLst>
                    <a:gd name="T0" fmla="*/ 606 w 606"/>
                    <a:gd name="T1" fmla="*/ 0 h 434"/>
                    <a:gd name="T2" fmla="*/ 0 w 606"/>
                    <a:gd name="T3" fmla="*/ 434 h 434"/>
                    <a:gd name="T4" fmla="*/ 606 w 606"/>
                    <a:gd name="T5" fmla="*/ 0 h 434"/>
                    <a:gd name="T6" fmla="*/ 0 60000 65536"/>
                    <a:gd name="T7" fmla="*/ 0 60000 65536"/>
                    <a:gd name="T8" fmla="*/ 0 60000 65536"/>
                    <a:gd name="T9" fmla="*/ 0 w 606"/>
                    <a:gd name="T10" fmla="*/ 0 h 434"/>
                    <a:gd name="T11" fmla="*/ 606 w 606"/>
                    <a:gd name="T12" fmla="*/ 434 h 4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6" h="434">
                      <a:moveTo>
                        <a:pt x="606" y="0"/>
                      </a:moveTo>
                      <a:lnTo>
                        <a:pt x="0" y="434"/>
                      </a:lnTo>
                      <a:lnTo>
                        <a:pt x="606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9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98" y="2962"/>
                  <a:ext cx="606" cy="434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29" name="Group 39"/>
              <p:cNvGrpSpPr>
                <a:grpSpLocks/>
              </p:cNvGrpSpPr>
              <p:nvPr/>
            </p:nvGrpSpPr>
            <p:grpSpPr bwMode="auto">
              <a:xfrm>
                <a:off x="2551" y="3087"/>
                <a:ext cx="547" cy="309"/>
                <a:chOff x="2551" y="3087"/>
                <a:chExt cx="547" cy="309"/>
              </a:xfrm>
            </p:grpSpPr>
            <p:sp>
              <p:nvSpPr>
                <p:cNvPr id="30" name="Freeform 40"/>
                <p:cNvSpPr>
                  <a:spLocks/>
                </p:cNvSpPr>
                <p:nvPr/>
              </p:nvSpPr>
              <p:spPr bwMode="auto">
                <a:xfrm>
                  <a:off x="2551" y="3087"/>
                  <a:ext cx="547" cy="219"/>
                </a:xfrm>
                <a:custGeom>
                  <a:avLst/>
                  <a:gdLst>
                    <a:gd name="T0" fmla="*/ 0 w 547"/>
                    <a:gd name="T1" fmla="*/ 0 h 219"/>
                    <a:gd name="T2" fmla="*/ 547 w 547"/>
                    <a:gd name="T3" fmla="*/ 219 h 219"/>
                    <a:gd name="T4" fmla="*/ 0 w 547"/>
                    <a:gd name="T5" fmla="*/ 0 h 219"/>
                    <a:gd name="T6" fmla="*/ 0 60000 65536"/>
                    <a:gd name="T7" fmla="*/ 0 60000 65536"/>
                    <a:gd name="T8" fmla="*/ 0 60000 65536"/>
                    <a:gd name="T9" fmla="*/ 0 w 547"/>
                    <a:gd name="T10" fmla="*/ 0 h 219"/>
                    <a:gd name="T11" fmla="*/ 547 w 547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7" h="219">
                      <a:moveTo>
                        <a:pt x="0" y="0"/>
                      </a:moveTo>
                      <a:lnTo>
                        <a:pt x="547" y="2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1" name="Line 41"/>
                <p:cNvSpPr>
                  <a:spLocks noChangeShapeType="1"/>
                </p:cNvSpPr>
                <p:nvPr/>
              </p:nvSpPr>
              <p:spPr bwMode="auto">
                <a:xfrm>
                  <a:off x="2551" y="3087"/>
                  <a:ext cx="547" cy="219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2" name="Freeform 42"/>
                <p:cNvSpPr>
                  <a:spLocks/>
                </p:cNvSpPr>
                <p:nvPr/>
              </p:nvSpPr>
              <p:spPr bwMode="auto">
                <a:xfrm>
                  <a:off x="2551" y="3109"/>
                  <a:ext cx="547" cy="215"/>
                </a:xfrm>
                <a:custGeom>
                  <a:avLst/>
                  <a:gdLst>
                    <a:gd name="T0" fmla="*/ 0 w 547"/>
                    <a:gd name="T1" fmla="*/ 0 h 215"/>
                    <a:gd name="T2" fmla="*/ 547 w 547"/>
                    <a:gd name="T3" fmla="*/ 215 h 215"/>
                    <a:gd name="T4" fmla="*/ 0 w 547"/>
                    <a:gd name="T5" fmla="*/ 0 h 215"/>
                    <a:gd name="T6" fmla="*/ 0 60000 65536"/>
                    <a:gd name="T7" fmla="*/ 0 60000 65536"/>
                    <a:gd name="T8" fmla="*/ 0 60000 65536"/>
                    <a:gd name="T9" fmla="*/ 0 w 547"/>
                    <a:gd name="T10" fmla="*/ 0 h 215"/>
                    <a:gd name="T11" fmla="*/ 547 w 547"/>
                    <a:gd name="T12" fmla="*/ 215 h 2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7" h="215">
                      <a:moveTo>
                        <a:pt x="0" y="0"/>
                      </a:moveTo>
                      <a:lnTo>
                        <a:pt x="547" y="2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Line 43"/>
                <p:cNvSpPr>
                  <a:spLocks noChangeShapeType="1"/>
                </p:cNvSpPr>
                <p:nvPr/>
              </p:nvSpPr>
              <p:spPr bwMode="auto">
                <a:xfrm>
                  <a:off x="2551" y="3109"/>
                  <a:ext cx="547" cy="215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4" name="Freeform 44"/>
                <p:cNvSpPr>
                  <a:spLocks/>
                </p:cNvSpPr>
                <p:nvPr/>
              </p:nvSpPr>
              <p:spPr bwMode="auto">
                <a:xfrm>
                  <a:off x="2551" y="3130"/>
                  <a:ext cx="547" cy="219"/>
                </a:xfrm>
                <a:custGeom>
                  <a:avLst/>
                  <a:gdLst>
                    <a:gd name="T0" fmla="*/ 0 w 547"/>
                    <a:gd name="T1" fmla="*/ 0 h 219"/>
                    <a:gd name="T2" fmla="*/ 547 w 547"/>
                    <a:gd name="T3" fmla="*/ 219 h 219"/>
                    <a:gd name="T4" fmla="*/ 0 w 547"/>
                    <a:gd name="T5" fmla="*/ 0 h 219"/>
                    <a:gd name="T6" fmla="*/ 0 60000 65536"/>
                    <a:gd name="T7" fmla="*/ 0 60000 65536"/>
                    <a:gd name="T8" fmla="*/ 0 60000 65536"/>
                    <a:gd name="T9" fmla="*/ 0 w 547"/>
                    <a:gd name="T10" fmla="*/ 0 h 219"/>
                    <a:gd name="T11" fmla="*/ 547 w 547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7" h="219">
                      <a:moveTo>
                        <a:pt x="0" y="0"/>
                      </a:moveTo>
                      <a:lnTo>
                        <a:pt x="547" y="2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5" name="Line 45"/>
                <p:cNvSpPr>
                  <a:spLocks noChangeShapeType="1"/>
                </p:cNvSpPr>
                <p:nvPr/>
              </p:nvSpPr>
              <p:spPr bwMode="auto">
                <a:xfrm>
                  <a:off x="2551" y="3130"/>
                  <a:ext cx="547" cy="219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6" name="Freeform 46"/>
                <p:cNvSpPr>
                  <a:spLocks/>
                </p:cNvSpPr>
                <p:nvPr/>
              </p:nvSpPr>
              <p:spPr bwMode="auto">
                <a:xfrm>
                  <a:off x="2551" y="3155"/>
                  <a:ext cx="547" cy="216"/>
                </a:xfrm>
                <a:custGeom>
                  <a:avLst/>
                  <a:gdLst>
                    <a:gd name="T0" fmla="*/ 0 w 547"/>
                    <a:gd name="T1" fmla="*/ 0 h 216"/>
                    <a:gd name="T2" fmla="*/ 547 w 547"/>
                    <a:gd name="T3" fmla="*/ 216 h 216"/>
                    <a:gd name="T4" fmla="*/ 0 w 547"/>
                    <a:gd name="T5" fmla="*/ 0 h 216"/>
                    <a:gd name="T6" fmla="*/ 0 60000 65536"/>
                    <a:gd name="T7" fmla="*/ 0 60000 65536"/>
                    <a:gd name="T8" fmla="*/ 0 60000 65536"/>
                    <a:gd name="T9" fmla="*/ 0 w 547"/>
                    <a:gd name="T10" fmla="*/ 0 h 216"/>
                    <a:gd name="T11" fmla="*/ 547 w 547"/>
                    <a:gd name="T12" fmla="*/ 216 h 2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7" h="216">
                      <a:moveTo>
                        <a:pt x="0" y="0"/>
                      </a:moveTo>
                      <a:lnTo>
                        <a:pt x="547" y="2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7" name="Line 47"/>
                <p:cNvSpPr>
                  <a:spLocks noChangeShapeType="1"/>
                </p:cNvSpPr>
                <p:nvPr/>
              </p:nvSpPr>
              <p:spPr bwMode="auto">
                <a:xfrm>
                  <a:off x="2551" y="3155"/>
                  <a:ext cx="547" cy="216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8" name="Freeform 48"/>
                <p:cNvSpPr>
                  <a:spLocks/>
                </p:cNvSpPr>
                <p:nvPr/>
              </p:nvSpPr>
              <p:spPr bwMode="auto">
                <a:xfrm>
                  <a:off x="2551" y="3177"/>
                  <a:ext cx="547" cy="219"/>
                </a:xfrm>
                <a:custGeom>
                  <a:avLst/>
                  <a:gdLst>
                    <a:gd name="T0" fmla="*/ 0 w 547"/>
                    <a:gd name="T1" fmla="*/ 0 h 219"/>
                    <a:gd name="T2" fmla="*/ 547 w 547"/>
                    <a:gd name="T3" fmla="*/ 219 h 219"/>
                    <a:gd name="T4" fmla="*/ 0 w 547"/>
                    <a:gd name="T5" fmla="*/ 0 h 219"/>
                    <a:gd name="T6" fmla="*/ 0 60000 65536"/>
                    <a:gd name="T7" fmla="*/ 0 60000 65536"/>
                    <a:gd name="T8" fmla="*/ 0 60000 65536"/>
                    <a:gd name="T9" fmla="*/ 0 w 547"/>
                    <a:gd name="T10" fmla="*/ 0 h 219"/>
                    <a:gd name="T11" fmla="*/ 547 w 547"/>
                    <a:gd name="T12" fmla="*/ 219 h 2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7" h="219">
                      <a:moveTo>
                        <a:pt x="0" y="0"/>
                      </a:moveTo>
                      <a:lnTo>
                        <a:pt x="547" y="2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9" name="Line 49"/>
                <p:cNvSpPr>
                  <a:spLocks noChangeShapeType="1"/>
                </p:cNvSpPr>
                <p:nvPr/>
              </p:nvSpPr>
              <p:spPr bwMode="auto">
                <a:xfrm>
                  <a:off x="2551" y="3177"/>
                  <a:ext cx="547" cy="219"/>
                </a:xfrm>
                <a:prstGeom prst="line">
                  <a:avLst/>
                </a:prstGeom>
                <a:noFill/>
                <a:ln w="63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2660" y="3097"/>
              <a:ext cx="7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pt-BR" sz="2400" b="1" i="1" dirty="0">
                  <a:latin typeface="Calibri" pitchFamily="34" charset="0"/>
                  <a:ea typeface="Calibri" pitchFamily="34" charset="0"/>
                  <a:cs typeface="Calibri" pitchFamily="34" charset="0"/>
                </a:rPr>
                <a:t>Relatório</a:t>
              </a:r>
              <a:endParaRPr lang="pt-BR" sz="2400" dirty="0"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675708" y="4166393"/>
            <a:ext cx="23622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Achado</a:t>
            </a: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>
            <a:off x="3497296" y="2522539"/>
            <a:ext cx="230187" cy="136525"/>
          </a:xfrm>
          <a:custGeom>
            <a:avLst/>
            <a:gdLst>
              <a:gd name="T0" fmla="*/ 2147483647 w 145"/>
              <a:gd name="T1" fmla="*/ 0 h 86"/>
              <a:gd name="T2" fmla="*/ 2147483647 w 145"/>
              <a:gd name="T3" fmla="*/ 2147483647 h 86"/>
              <a:gd name="T4" fmla="*/ 2147483647 w 145"/>
              <a:gd name="T5" fmla="*/ 2147483647 h 86"/>
              <a:gd name="T6" fmla="*/ 0 w 145"/>
              <a:gd name="T7" fmla="*/ 2147483647 h 86"/>
              <a:gd name="T8" fmla="*/ 2147483647 w 145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86"/>
              <a:gd name="T17" fmla="*/ 145 w 145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86">
                <a:moveTo>
                  <a:pt x="145" y="0"/>
                </a:moveTo>
                <a:lnTo>
                  <a:pt x="126" y="43"/>
                </a:lnTo>
                <a:lnTo>
                  <a:pt x="145" y="86"/>
                </a:lnTo>
                <a:lnTo>
                  <a:pt x="0" y="43"/>
                </a:lnTo>
                <a:lnTo>
                  <a:pt x="145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5" name="Freeform 8"/>
          <p:cNvSpPr>
            <a:spLocks/>
          </p:cNvSpPr>
          <p:nvPr/>
        </p:nvSpPr>
        <p:spPr bwMode="auto">
          <a:xfrm>
            <a:off x="5953158" y="2522539"/>
            <a:ext cx="228600" cy="136525"/>
          </a:xfrm>
          <a:custGeom>
            <a:avLst/>
            <a:gdLst>
              <a:gd name="T0" fmla="*/ 0 w 144"/>
              <a:gd name="T1" fmla="*/ 2147483647 h 86"/>
              <a:gd name="T2" fmla="*/ 2147483647 w 144"/>
              <a:gd name="T3" fmla="*/ 2147483647 h 86"/>
              <a:gd name="T4" fmla="*/ 0 w 144"/>
              <a:gd name="T5" fmla="*/ 0 h 86"/>
              <a:gd name="T6" fmla="*/ 2147483647 w 144"/>
              <a:gd name="T7" fmla="*/ 2147483647 h 86"/>
              <a:gd name="T8" fmla="*/ 0 w 144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86"/>
              <a:gd name="T17" fmla="*/ 144 w 144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86">
                <a:moveTo>
                  <a:pt x="0" y="86"/>
                </a:moveTo>
                <a:lnTo>
                  <a:pt x="18" y="43"/>
                </a:lnTo>
                <a:lnTo>
                  <a:pt x="0" y="0"/>
                </a:lnTo>
                <a:lnTo>
                  <a:pt x="144" y="43"/>
                </a:lnTo>
                <a:lnTo>
                  <a:pt x="0" y="8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4753008" y="2593976"/>
            <a:ext cx="1588" cy="1041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7" name="Freeform 10"/>
          <p:cNvSpPr>
            <a:spLocks/>
          </p:cNvSpPr>
          <p:nvPr/>
        </p:nvSpPr>
        <p:spPr bwMode="auto">
          <a:xfrm>
            <a:off x="4683158" y="3563939"/>
            <a:ext cx="134938" cy="215900"/>
          </a:xfrm>
          <a:custGeom>
            <a:avLst/>
            <a:gdLst>
              <a:gd name="T0" fmla="*/ 0 w 85"/>
              <a:gd name="T1" fmla="*/ 0 h 136"/>
              <a:gd name="T2" fmla="*/ 2147483647 w 85"/>
              <a:gd name="T3" fmla="*/ 2147483647 h 136"/>
              <a:gd name="T4" fmla="*/ 2147483647 w 85"/>
              <a:gd name="T5" fmla="*/ 0 h 136"/>
              <a:gd name="T6" fmla="*/ 2147483647 w 85"/>
              <a:gd name="T7" fmla="*/ 2147483647 h 136"/>
              <a:gd name="T8" fmla="*/ 0 w 85"/>
              <a:gd name="T9" fmla="*/ 0 h 1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136"/>
              <a:gd name="T17" fmla="*/ 85 w 85"/>
              <a:gd name="T18" fmla="*/ 136 h 1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136">
                <a:moveTo>
                  <a:pt x="0" y="0"/>
                </a:moveTo>
                <a:lnTo>
                  <a:pt x="44" y="18"/>
                </a:lnTo>
                <a:lnTo>
                  <a:pt x="85" y="0"/>
                </a:lnTo>
                <a:lnTo>
                  <a:pt x="44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4610133" y="1951039"/>
            <a:ext cx="282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X</a:t>
            </a:r>
            <a:endParaRPr lang="pt-BR" sz="40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59" name="Conector reto 58"/>
          <p:cNvCxnSpPr/>
          <p:nvPr/>
        </p:nvCxnSpPr>
        <p:spPr bwMode="auto">
          <a:xfrm>
            <a:off x="3697321" y="2590801"/>
            <a:ext cx="228441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5522" y="256490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É</a:t>
            </a:r>
            <a:r>
              <a:rPr lang="pt-BR" sz="3600" dirty="0" smtClean="0"/>
              <a:t> </a:t>
            </a:r>
            <a:r>
              <a:rPr lang="pt-BR" sz="3600" dirty="0"/>
              <a:t>a </a:t>
            </a:r>
            <a:r>
              <a:rPr lang="pt-BR" sz="3600" b="1" dirty="0"/>
              <a:t>discrepância entre a situação </a:t>
            </a:r>
            <a:r>
              <a:rPr lang="pt-BR" sz="3600" dirty="0"/>
              <a:t>existente e o </a:t>
            </a:r>
            <a:r>
              <a:rPr lang="pt-BR" sz="3600" b="1" dirty="0"/>
              <a:t>critério</a:t>
            </a:r>
            <a:r>
              <a:rPr lang="pt-BR" sz="3600" dirty="0"/>
              <a:t>, tendo em vista </a:t>
            </a:r>
            <a:r>
              <a:rPr lang="pt-BR" sz="3600" b="1" dirty="0"/>
              <a:t>os objetivos expressos em cada questão </a:t>
            </a:r>
            <a:r>
              <a:rPr lang="pt-BR" sz="3600" dirty="0"/>
              <a:t>de </a:t>
            </a:r>
            <a:r>
              <a:rPr lang="pt-BR" sz="3600" dirty="0" smtClean="0"/>
              <a:t>auditoria. </a:t>
            </a:r>
            <a:endParaRPr lang="pt-BR" sz="3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1" y="1124744"/>
            <a:ext cx="7488832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Achado de Auditoria - Conceito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3204</TotalTime>
  <Words>4024</Words>
  <Application>Microsoft Office PowerPoint</Application>
  <PresentationFormat>Apresentação na tela (4:3)</PresentationFormat>
  <Paragraphs>744</Paragraphs>
  <Slides>147</Slides>
  <Notes>147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147</vt:i4>
      </vt:variant>
    </vt:vector>
  </HeadingPairs>
  <TitlesOfParts>
    <vt:vector size="150" baseType="lpstr">
      <vt:lpstr>Tema do Office</vt:lpstr>
      <vt:lpstr>CorelDRAW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SWOT - Significado</vt:lpstr>
      <vt:lpstr>Análise do Ambiente: diagnóstico e cenários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Alpendre</dc:creator>
  <cp:lastModifiedBy>Ricardo Alpendre</cp:lastModifiedBy>
  <cp:revision>240</cp:revision>
  <cp:lastPrinted>2014-02-06T16:53:00Z</cp:lastPrinted>
  <dcterms:created xsi:type="dcterms:W3CDTF">2013-09-02T13:13:02Z</dcterms:created>
  <dcterms:modified xsi:type="dcterms:W3CDTF">2014-02-13T16:28:53Z</dcterms:modified>
</cp:coreProperties>
</file>