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doc" ContentType="application/msword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ppt/notesSlides/notesSlide140.xml" ContentType="application/vnd.openxmlformats-officedocument.presentationml.notesSlide+xml"/>
  <Override PartName="/ppt/notesSlides/notesSlide141.xml" ContentType="application/vnd.openxmlformats-officedocument.presentationml.notesSlide+xml"/>
  <Override PartName="/ppt/notesSlides/notesSlide142.xml" ContentType="application/vnd.openxmlformats-officedocument.presentationml.notesSlide+xml"/>
  <Override PartName="/ppt/notesSlides/notesSlide143.xml" ContentType="application/vnd.openxmlformats-officedocument.presentationml.notesSlide+xml"/>
  <Override PartName="/ppt/notesSlides/notesSlide144.xml" ContentType="application/vnd.openxmlformats-officedocument.presentationml.notesSlide+xml"/>
  <Override PartName="/ppt/notesSlides/notesSlide145.xml" ContentType="application/vnd.openxmlformats-officedocument.presentationml.notesSlide+xml"/>
  <Override PartName="/ppt/notesSlides/notesSlide146.xml" ContentType="application/vnd.openxmlformats-officedocument.presentationml.notesSlide+xml"/>
  <Override PartName="/ppt/notesSlides/notesSlide1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9"/>
  </p:notesMasterIdLst>
  <p:handoutMasterIdLst>
    <p:handoutMasterId r:id="rId150"/>
  </p:handoutMasterIdLst>
  <p:sldIdLst>
    <p:sldId id="629" r:id="rId2"/>
    <p:sldId id="258" r:id="rId3"/>
    <p:sldId id="499" r:id="rId4"/>
    <p:sldId id="522" r:id="rId5"/>
    <p:sldId id="260" r:id="rId6"/>
    <p:sldId id="261" r:id="rId7"/>
    <p:sldId id="259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523" r:id="rId16"/>
    <p:sldId id="486" r:id="rId17"/>
    <p:sldId id="290" r:id="rId18"/>
    <p:sldId id="291" r:id="rId19"/>
    <p:sldId id="292" r:id="rId20"/>
    <p:sldId id="524" r:id="rId21"/>
    <p:sldId id="269" r:id="rId22"/>
    <p:sldId id="270" r:id="rId23"/>
    <p:sldId id="272" r:id="rId24"/>
    <p:sldId id="527" r:id="rId25"/>
    <p:sldId id="528" r:id="rId26"/>
    <p:sldId id="555" r:id="rId27"/>
    <p:sldId id="393" r:id="rId28"/>
    <p:sldId id="490" r:id="rId29"/>
    <p:sldId id="489" r:id="rId30"/>
    <p:sldId id="556" r:id="rId31"/>
    <p:sldId id="395" r:id="rId32"/>
    <p:sldId id="396" r:id="rId33"/>
    <p:sldId id="399" r:id="rId34"/>
    <p:sldId id="400" r:id="rId35"/>
    <p:sldId id="491" r:id="rId36"/>
    <p:sldId id="427" r:id="rId37"/>
    <p:sldId id="428" r:id="rId38"/>
    <p:sldId id="429" r:id="rId39"/>
    <p:sldId id="430" r:id="rId40"/>
    <p:sldId id="431" r:id="rId41"/>
    <p:sldId id="432" r:id="rId42"/>
    <p:sldId id="433" r:id="rId43"/>
    <p:sldId id="434" r:id="rId44"/>
    <p:sldId id="435" r:id="rId45"/>
    <p:sldId id="436" r:id="rId46"/>
    <p:sldId id="500" r:id="rId47"/>
    <p:sldId id="492" r:id="rId48"/>
    <p:sldId id="493" r:id="rId49"/>
    <p:sldId id="441" r:id="rId50"/>
    <p:sldId id="442" r:id="rId51"/>
    <p:sldId id="402" r:id="rId52"/>
    <p:sldId id="479" r:id="rId53"/>
    <p:sldId id="481" r:id="rId54"/>
    <p:sldId id="494" r:id="rId55"/>
    <p:sldId id="485" r:id="rId56"/>
    <p:sldId id="403" r:id="rId57"/>
    <p:sldId id="498" r:id="rId58"/>
    <p:sldId id="574" r:id="rId59"/>
    <p:sldId id="503" r:id="rId60"/>
    <p:sldId id="504" r:id="rId61"/>
    <p:sldId id="505" r:id="rId62"/>
    <p:sldId id="506" r:id="rId63"/>
    <p:sldId id="508" r:id="rId64"/>
    <p:sldId id="575" r:id="rId65"/>
    <p:sldId id="519" r:id="rId66"/>
    <p:sldId id="577" r:id="rId67"/>
    <p:sldId id="521" r:id="rId68"/>
    <p:sldId id="578" r:id="rId69"/>
    <p:sldId id="579" r:id="rId70"/>
    <p:sldId id="580" r:id="rId71"/>
    <p:sldId id="581" r:id="rId72"/>
    <p:sldId id="582" r:id="rId73"/>
    <p:sldId id="583" r:id="rId74"/>
    <p:sldId id="538" r:id="rId75"/>
    <p:sldId id="584" r:id="rId76"/>
    <p:sldId id="585" r:id="rId77"/>
    <p:sldId id="586" r:id="rId78"/>
    <p:sldId id="536" r:id="rId79"/>
    <p:sldId id="595" r:id="rId80"/>
    <p:sldId id="596" r:id="rId81"/>
    <p:sldId id="516" r:id="rId82"/>
    <p:sldId id="587" r:id="rId83"/>
    <p:sldId id="588" r:id="rId84"/>
    <p:sldId id="589" r:id="rId85"/>
    <p:sldId id="590" r:id="rId86"/>
    <p:sldId id="591" r:id="rId87"/>
    <p:sldId id="592" r:id="rId88"/>
    <p:sldId id="593" r:id="rId89"/>
    <p:sldId id="420" r:id="rId90"/>
    <p:sldId id="422" r:id="rId91"/>
    <p:sldId id="424" r:id="rId92"/>
    <p:sldId id="530" r:id="rId93"/>
    <p:sldId id="594" r:id="rId94"/>
    <p:sldId id="557" r:id="rId95"/>
    <p:sldId id="445" r:id="rId96"/>
    <p:sldId id="547" r:id="rId97"/>
    <p:sldId id="446" r:id="rId98"/>
    <p:sldId id="458" r:id="rId99"/>
    <p:sldId id="456" r:id="rId100"/>
    <p:sldId id="457" r:id="rId101"/>
    <p:sldId id="459" r:id="rId102"/>
    <p:sldId id="549" r:id="rId103"/>
    <p:sldId id="558" r:id="rId104"/>
    <p:sldId id="550" r:id="rId105"/>
    <p:sldId id="473" r:id="rId106"/>
    <p:sldId id="551" r:id="rId107"/>
    <p:sldId id="559" r:id="rId108"/>
    <p:sldId id="552" r:id="rId109"/>
    <p:sldId id="560" r:id="rId110"/>
    <p:sldId id="553" r:id="rId111"/>
    <p:sldId id="561" r:id="rId112"/>
    <p:sldId id="554" r:id="rId113"/>
    <p:sldId id="531" r:id="rId114"/>
    <p:sldId id="388" r:id="rId115"/>
    <p:sldId id="392" r:id="rId116"/>
    <p:sldId id="389" r:id="rId117"/>
    <p:sldId id="564" r:id="rId118"/>
    <p:sldId id="298" r:id="rId119"/>
    <p:sldId id="632" r:id="rId120"/>
    <p:sldId id="566" r:id="rId121"/>
    <p:sldId id="567" r:id="rId122"/>
    <p:sldId id="634" r:id="rId123"/>
    <p:sldId id="565" r:id="rId124"/>
    <p:sldId id="349" r:id="rId125"/>
    <p:sldId id="568" r:id="rId126"/>
    <p:sldId id="605" r:id="rId127"/>
    <p:sldId id="606" r:id="rId128"/>
    <p:sldId id="607" r:id="rId129"/>
    <p:sldId id="603" r:id="rId130"/>
    <p:sldId id="618" r:id="rId131"/>
    <p:sldId id="619" r:id="rId132"/>
    <p:sldId id="616" r:id="rId133"/>
    <p:sldId id="597" r:id="rId134"/>
    <p:sldId id="627" r:id="rId135"/>
    <p:sldId id="617" r:id="rId136"/>
    <p:sldId id="466" r:id="rId137"/>
    <p:sldId id="467" r:id="rId138"/>
    <p:sldId id="608" r:id="rId139"/>
    <p:sldId id="630" r:id="rId140"/>
    <p:sldId id="610" r:id="rId141"/>
    <p:sldId id="612" r:id="rId142"/>
    <p:sldId id="611" r:id="rId143"/>
    <p:sldId id="615" r:id="rId144"/>
    <p:sldId id="631" r:id="rId145"/>
    <p:sldId id="625" r:id="rId146"/>
    <p:sldId id="613" r:id="rId147"/>
    <p:sldId id="628" r:id="rId148"/>
  </p:sldIdLst>
  <p:sldSz cx="9144000" cy="6858000" type="screen4x3"/>
  <p:notesSz cx="6858000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11D03EDB-4B71-433A-9B73-6DBC77FC27E3}">
          <p14:sldIdLst>
            <p14:sldId id="629"/>
            <p14:sldId id="258"/>
            <p14:sldId id="499"/>
            <p14:sldId id="522"/>
            <p14:sldId id="260"/>
            <p14:sldId id="261"/>
            <p14:sldId id="259"/>
            <p14:sldId id="262"/>
            <p14:sldId id="263"/>
            <p14:sldId id="264"/>
            <p14:sldId id="265"/>
            <p14:sldId id="266"/>
            <p14:sldId id="267"/>
            <p14:sldId id="268"/>
            <p14:sldId id="523"/>
            <p14:sldId id="486"/>
            <p14:sldId id="290"/>
            <p14:sldId id="291"/>
            <p14:sldId id="292"/>
            <p14:sldId id="524"/>
            <p14:sldId id="269"/>
            <p14:sldId id="270"/>
            <p14:sldId id="272"/>
            <p14:sldId id="527"/>
            <p14:sldId id="528"/>
            <p14:sldId id="555"/>
            <p14:sldId id="393"/>
            <p14:sldId id="490"/>
            <p14:sldId id="489"/>
            <p14:sldId id="556"/>
            <p14:sldId id="395"/>
            <p14:sldId id="396"/>
            <p14:sldId id="399"/>
            <p14:sldId id="400"/>
            <p14:sldId id="491"/>
            <p14:sldId id="427"/>
            <p14:sldId id="428"/>
            <p14:sldId id="429"/>
            <p14:sldId id="430"/>
            <p14:sldId id="431"/>
            <p14:sldId id="432"/>
            <p14:sldId id="433"/>
            <p14:sldId id="434"/>
            <p14:sldId id="435"/>
            <p14:sldId id="436"/>
            <p14:sldId id="500"/>
            <p14:sldId id="492"/>
            <p14:sldId id="493"/>
            <p14:sldId id="441"/>
            <p14:sldId id="442"/>
            <p14:sldId id="402"/>
            <p14:sldId id="479"/>
            <p14:sldId id="481"/>
            <p14:sldId id="494"/>
            <p14:sldId id="485"/>
            <p14:sldId id="403"/>
            <p14:sldId id="498"/>
            <p14:sldId id="574"/>
            <p14:sldId id="503"/>
            <p14:sldId id="504"/>
            <p14:sldId id="505"/>
            <p14:sldId id="506"/>
            <p14:sldId id="508"/>
            <p14:sldId id="575"/>
            <p14:sldId id="519"/>
            <p14:sldId id="577"/>
            <p14:sldId id="521"/>
            <p14:sldId id="578"/>
            <p14:sldId id="579"/>
            <p14:sldId id="580"/>
            <p14:sldId id="581"/>
            <p14:sldId id="582"/>
            <p14:sldId id="583"/>
            <p14:sldId id="538"/>
            <p14:sldId id="584"/>
            <p14:sldId id="585"/>
            <p14:sldId id="586"/>
            <p14:sldId id="536"/>
            <p14:sldId id="595"/>
            <p14:sldId id="596"/>
            <p14:sldId id="516"/>
            <p14:sldId id="587"/>
            <p14:sldId id="588"/>
            <p14:sldId id="589"/>
            <p14:sldId id="590"/>
            <p14:sldId id="591"/>
            <p14:sldId id="592"/>
            <p14:sldId id="593"/>
            <p14:sldId id="420"/>
            <p14:sldId id="422"/>
            <p14:sldId id="424"/>
            <p14:sldId id="530"/>
            <p14:sldId id="594"/>
            <p14:sldId id="557"/>
            <p14:sldId id="445"/>
            <p14:sldId id="547"/>
            <p14:sldId id="446"/>
            <p14:sldId id="458"/>
            <p14:sldId id="456"/>
            <p14:sldId id="457"/>
            <p14:sldId id="459"/>
            <p14:sldId id="549"/>
            <p14:sldId id="558"/>
            <p14:sldId id="550"/>
            <p14:sldId id="473"/>
            <p14:sldId id="551"/>
            <p14:sldId id="559"/>
            <p14:sldId id="552"/>
            <p14:sldId id="560"/>
            <p14:sldId id="553"/>
            <p14:sldId id="561"/>
            <p14:sldId id="554"/>
            <p14:sldId id="531"/>
            <p14:sldId id="388"/>
            <p14:sldId id="392"/>
            <p14:sldId id="389"/>
            <p14:sldId id="564"/>
            <p14:sldId id="298"/>
            <p14:sldId id="632"/>
            <p14:sldId id="566"/>
            <p14:sldId id="567"/>
            <p14:sldId id="634"/>
            <p14:sldId id="565"/>
          </p14:sldIdLst>
        </p14:section>
        <p14:section name="Seção sem Título" id="{999AC429-0E15-4BCF-9D6D-87872C167C3A}">
          <p14:sldIdLst>
            <p14:sldId id="349"/>
            <p14:sldId id="568"/>
            <p14:sldId id="605"/>
            <p14:sldId id="606"/>
            <p14:sldId id="607"/>
            <p14:sldId id="603"/>
            <p14:sldId id="618"/>
            <p14:sldId id="619"/>
            <p14:sldId id="616"/>
            <p14:sldId id="597"/>
            <p14:sldId id="627"/>
            <p14:sldId id="617"/>
            <p14:sldId id="466"/>
            <p14:sldId id="467"/>
            <p14:sldId id="608"/>
            <p14:sldId id="630"/>
            <p14:sldId id="610"/>
            <p14:sldId id="612"/>
            <p14:sldId id="611"/>
            <p14:sldId id="615"/>
            <p14:sldId id="631"/>
            <p14:sldId id="625"/>
            <p14:sldId id="613"/>
            <p14:sldId id="62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675" autoAdjust="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37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handoutMaster" Target="handoutMasters/handoutMaster1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presProps" Target="presProp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theme" Target="theme/theme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tableStyles" Target="tableStyles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7" Type="http://schemas.openxmlformats.org/officeDocument/2006/relationships/image" Target="../media/image10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7" Type="http://schemas.openxmlformats.org/officeDocument/2006/relationships/image" Target="../media/image10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4" Type="http://schemas.openxmlformats.org/officeDocument/2006/relationships/image" Target="../media/image10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5" Type="http://schemas.openxmlformats.org/officeDocument/2006/relationships/image" Target="../media/image10.wmf"/><Relationship Id="rId4" Type="http://schemas.openxmlformats.org/officeDocument/2006/relationships/image" Target="../media/image7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7" Type="http://schemas.openxmlformats.org/officeDocument/2006/relationships/image" Target="../media/image10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4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5" Type="http://schemas.openxmlformats.org/officeDocument/2006/relationships/image" Target="../media/image10.wmf"/><Relationship Id="rId4" Type="http://schemas.openxmlformats.org/officeDocument/2006/relationships/image" Target="../media/image7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4" Type="http://schemas.openxmlformats.org/officeDocument/2006/relationships/image" Target="../media/image7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7" Type="http://schemas.openxmlformats.org/officeDocument/2006/relationships/image" Target="../media/image10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7" Type="http://schemas.openxmlformats.org/officeDocument/2006/relationships/image" Target="../media/image10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FAFC01-66EA-46BF-8A2A-B0807F473298}" type="datetimeFigureOut">
              <a:rPr lang="pt-BR" smtClean="0"/>
              <a:t>13/02/2014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9B2F8C-2DB6-4D48-B017-63CEDC2639A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30016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662D17-AA64-49E0-9511-CF9F763DD8B7}" type="datetimeFigureOut">
              <a:rPr lang="pt-BR" smtClean="0"/>
              <a:t>13/02/2014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47738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715153"/>
            <a:ext cx="548640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6BDE9B-9781-4065-BB94-33E4A33EB0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6946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1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1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1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1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1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1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57739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1139386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100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2634915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101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5353395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102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9901359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103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37055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104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0688789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105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9305369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106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8982027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107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7806434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108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4335743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109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81800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1268907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2856800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0676094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7579913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4249361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7918725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9407218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3300862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3552540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8950273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88689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7918471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8868920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7173229"/>
      </p:ext>
    </p:extLst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1956356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5690263"/>
      </p:ext>
    </p:extLst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2804699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9902221"/>
      </p:ext>
    </p:extLst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9091401"/>
      </p:ext>
    </p:extLst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9826583"/>
      </p:ext>
    </p:extLst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350678"/>
      </p:ext>
    </p:extLst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67474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0755776"/>
      </p:ext>
    </p:extLst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073793"/>
      </p:ext>
    </p:extLst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131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4319460"/>
      </p:ext>
    </p:extLst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132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7154685"/>
      </p:ext>
    </p:extLst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133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6375215"/>
      </p:ext>
    </p:extLst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134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4324447"/>
      </p:ext>
    </p:extLst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135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3287682"/>
      </p:ext>
    </p:extLst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136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8820627"/>
      </p:ext>
    </p:extLst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137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4267138"/>
      </p:ext>
    </p:extLst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138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1678"/>
      </p:ext>
    </p:extLst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139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86267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0262643"/>
      </p:ext>
    </p:extLst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140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0827090"/>
      </p:ext>
    </p:extLst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141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7304137"/>
      </p:ext>
    </p:extLst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142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1094978"/>
      </p:ext>
    </p:extLst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143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9952023"/>
      </p:ext>
    </p:extLst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144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4745528"/>
      </p:ext>
    </p:extLst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145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0790584"/>
      </p:ext>
    </p:extLst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146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0674213"/>
      </p:ext>
    </p:extLst>
  </p:cSld>
  <p:clrMapOvr>
    <a:masterClrMapping/>
  </p:clrMapOvr>
</p:notes>
</file>

<file path=ppt/notesSlides/notesSlide1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147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72055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81452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24402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65976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1414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3862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41014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23024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83571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87546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617762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768012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528104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468264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111837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164708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8372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528301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624261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31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153438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32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913503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33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238137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34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619619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35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456351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36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73421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37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131925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38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318309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39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25384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872915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40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979274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41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441142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42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070236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43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129207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44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381017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45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963239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46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863751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47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783796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48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741420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49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04673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668981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50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217662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51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135831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52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050194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53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0922977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54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289948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55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046379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56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299290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57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20622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58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5089250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59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77982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754098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60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6820184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61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8926754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62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482033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63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3295259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64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5028007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65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0246686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66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3854350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67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1616962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68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8784324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69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83972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090889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70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6379757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71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4144886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72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3950647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73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4340537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74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2689283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75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3449623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76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0915365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77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1454171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78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6627544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79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74482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0570255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80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7286296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81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8030527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82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6511596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83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7871742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84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028929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85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1004461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86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7014354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87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2659187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88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3675236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89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79092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2864724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90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323214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91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0688851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92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3263399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93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1956356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94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7947821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95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998550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96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2546719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97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9687471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98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4877554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BDE9B-9781-4065-BB94-33E4A33EB0A0}" type="slidenum">
              <a:rPr lang="pt-BR" smtClean="0"/>
              <a:t>99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5757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F3DD3-2846-44DF-9138-7D47D8C16876}" type="datetimeFigureOut">
              <a:rPr lang="pt-BR" smtClean="0"/>
              <a:t>13/02/2014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24428-3ED1-489D-B89A-CE4F2A3C26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0657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F3DD3-2846-44DF-9138-7D47D8C16876}" type="datetimeFigureOut">
              <a:rPr lang="pt-BR" smtClean="0"/>
              <a:t>13/02/2014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24428-3ED1-489D-B89A-CE4F2A3C26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1996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F3DD3-2846-44DF-9138-7D47D8C16876}" type="datetimeFigureOut">
              <a:rPr lang="pt-BR" smtClean="0"/>
              <a:t>13/02/2014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24428-3ED1-489D-B89A-CE4F2A3C26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6415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F3DD3-2846-44DF-9138-7D47D8C16876}" type="datetimeFigureOut">
              <a:rPr lang="pt-BR" smtClean="0"/>
              <a:t>13/02/2014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24428-3ED1-489D-B89A-CE4F2A3C26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0890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F3DD3-2846-44DF-9138-7D47D8C16876}" type="datetimeFigureOut">
              <a:rPr lang="pt-BR" smtClean="0"/>
              <a:t>13/02/2014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24428-3ED1-489D-B89A-CE4F2A3C26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4006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F3DD3-2846-44DF-9138-7D47D8C16876}" type="datetimeFigureOut">
              <a:rPr lang="pt-BR" smtClean="0"/>
              <a:t>13/02/2014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24428-3ED1-489D-B89A-CE4F2A3C26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864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F3DD3-2846-44DF-9138-7D47D8C16876}" type="datetimeFigureOut">
              <a:rPr lang="pt-BR" smtClean="0"/>
              <a:t>13/02/2014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24428-3ED1-489D-B89A-CE4F2A3C26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5230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F3DD3-2846-44DF-9138-7D47D8C16876}" type="datetimeFigureOut">
              <a:rPr lang="pt-BR" smtClean="0"/>
              <a:t>13/02/2014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24428-3ED1-489D-B89A-CE4F2A3C26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485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F3DD3-2846-44DF-9138-7D47D8C16876}" type="datetimeFigureOut">
              <a:rPr lang="pt-BR" smtClean="0"/>
              <a:t>13/02/2014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24428-3ED1-489D-B89A-CE4F2A3C26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3713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F3DD3-2846-44DF-9138-7D47D8C16876}" type="datetimeFigureOut">
              <a:rPr lang="pt-BR" smtClean="0"/>
              <a:t>13/02/2014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24428-3ED1-489D-B89A-CE4F2A3C26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8493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F3DD3-2846-44DF-9138-7D47D8C16876}" type="datetimeFigureOut">
              <a:rPr lang="pt-BR" smtClean="0"/>
              <a:t>13/02/2014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24428-3ED1-489D-B89A-CE4F2A3C26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0949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F3DD3-2846-44DF-9138-7D47D8C16876}" type="datetimeFigureOut">
              <a:rPr lang="pt-BR" smtClean="0"/>
              <a:t>13/02/2014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F24428-3ED1-489D-B89A-CE4F2A3C26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0773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13" Type="http://schemas.openxmlformats.org/officeDocument/2006/relationships/oleObject" Target="../embeddings/oleObject25.bin"/><Relationship Id="rId3" Type="http://schemas.openxmlformats.org/officeDocument/2006/relationships/notesSlide" Target="../notesSlides/notesSlide103.xml"/><Relationship Id="rId7" Type="http://schemas.openxmlformats.org/officeDocument/2006/relationships/image" Target="../media/image5.wmf"/><Relationship Id="rId12" Type="http://schemas.openxmlformats.org/officeDocument/2006/relationships/oleObject" Target="../embeddings/oleObject2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1.bin"/><Relationship Id="rId11" Type="http://schemas.openxmlformats.org/officeDocument/2006/relationships/image" Target="../media/image7.wmf"/><Relationship Id="rId5" Type="http://schemas.openxmlformats.org/officeDocument/2006/relationships/image" Target="../media/image4.wmf"/><Relationship Id="rId10" Type="http://schemas.openxmlformats.org/officeDocument/2006/relationships/oleObject" Target="../embeddings/oleObject23.bin"/><Relationship Id="rId4" Type="http://schemas.openxmlformats.org/officeDocument/2006/relationships/oleObject" Target="../embeddings/oleObject20.bin"/><Relationship Id="rId9" Type="http://schemas.openxmlformats.org/officeDocument/2006/relationships/image" Target="../media/image6.wmf"/><Relationship Id="rId14" Type="http://schemas.openxmlformats.org/officeDocument/2006/relationships/image" Target="../media/image10.wmf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13" Type="http://schemas.openxmlformats.org/officeDocument/2006/relationships/image" Target="../media/image9.wmf"/><Relationship Id="rId3" Type="http://schemas.openxmlformats.org/officeDocument/2006/relationships/notesSlide" Target="../notesSlides/notesSlide107.xml"/><Relationship Id="rId7" Type="http://schemas.openxmlformats.org/officeDocument/2006/relationships/image" Target="../media/image5.wmf"/><Relationship Id="rId12" Type="http://schemas.openxmlformats.org/officeDocument/2006/relationships/oleObject" Target="../embeddings/oleObject30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0.wmf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7.bin"/><Relationship Id="rId11" Type="http://schemas.openxmlformats.org/officeDocument/2006/relationships/image" Target="../media/image7.wmf"/><Relationship Id="rId5" Type="http://schemas.openxmlformats.org/officeDocument/2006/relationships/image" Target="../media/image4.wmf"/><Relationship Id="rId15" Type="http://schemas.openxmlformats.org/officeDocument/2006/relationships/oleObject" Target="../embeddings/oleObject32.bin"/><Relationship Id="rId10" Type="http://schemas.openxmlformats.org/officeDocument/2006/relationships/oleObject" Target="../embeddings/oleObject29.bin"/><Relationship Id="rId4" Type="http://schemas.openxmlformats.org/officeDocument/2006/relationships/oleObject" Target="../embeddings/oleObject26.bin"/><Relationship Id="rId9" Type="http://schemas.openxmlformats.org/officeDocument/2006/relationships/image" Target="../media/image6.wmf"/><Relationship Id="rId14" Type="http://schemas.openxmlformats.org/officeDocument/2006/relationships/oleObject" Target="../embeddings/oleObject31.bin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5.bin"/><Relationship Id="rId13" Type="http://schemas.openxmlformats.org/officeDocument/2006/relationships/image" Target="../media/image8.wmf"/><Relationship Id="rId18" Type="http://schemas.openxmlformats.org/officeDocument/2006/relationships/image" Target="../media/image10.wmf"/><Relationship Id="rId3" Type="http://schemas.openxmlformats.org/officeDocument/2006/relationships/notesSlide" Target="../notesSlides/notesSlide109.xml"/><Relationship Id="rId7" Type="http://schemas.openxmlformats.org/officeDocument/2006/relationships/image" Target="../media/image5.wmf"/><Relationship Id="rId12" Type="http://schemas.openxmlformats.org/officeDocument/2006/relationships/oleObject" Target="../embeddings/oleObject37.bin"/><Relationship Id="rId17" Type="http://schemas.openxmlformats.org/officeDocument/2006/relationships/oleObject" Target="../embeddings/oleObject40.bin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39.bin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34.bin"/><Relationship Id="rId11" Type="http://schemas.openxmlformats.org/officeDocument/2006/relationships/image" Target="../media/image7.wmf"/><Relationship Id="rId5" Type="http://schemas.openxmlformats.org/officeDocument/2006/relationships/image" Target="../media/image4.wmf"/><Relationship Id="rId15" Type="http://schemas.openxmlformats.org/officeDocument/2006/relationships/image" Target="../media/image9.wmf"/><Relationship Id="rId10" Type="http://schemas.openxmlformats.org/officeDocument/2006/relationships/oleObject" Target="../embeddings/oleObject36.bin"/><Relationship Id="rId4" Type="http://schemas.openxmlformats.org/officeDocument/2006/relationships/oleObject" Target="../embeddings/oleObject33.bin"/><Relationship Id="rId9" Type="http://schemas.openxmlformats.org/officeDocument/2006/relationships/image" Target="../media/image6.wmf"/><Relationship Id="rId14" Type="http://schemas.openxmlformats.org/officeDocument/2006/relationships/oleObject" Target="../embeddings/oleObject38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3.bin"/><Relationship Id="rId13" Type="http://schemas.openxmlformats.org/officeDocument/2006/relationships/oleObject" Target="../embeddings/oleObject46.bin"/><Relationship Id="rId18" Type="http://schemas.openxmlformats.org/officeDocument/2006/relationships/image" Target="../media/image9.wmf"/><Relationship Id="rId3" Type="http://schemas.openxmlformats.org/officeDocument/2006/relationships/notesSlide" Target="../notesSlides/notesSlide111.xml"/><Relationship Id="rId21" Type="http://schemas.openxmlformats.org/officeDocument/2006/relationships/image" Target="../media/image10.wmf"/><Relationship Id="rId7" Type="http://schemas.openxmlformats.org/officeDocument/2006/relationships/image" Target="../media/image5.wmf"/><Relationship Id="rId12" Type="http://schemas.openxmlformats.org/officeDocument/2006/relationships/oleObject" Target="../embeddings/oleObject45.bin"/><Relationship Id="rId17" Type="http://schemas.openxmlformats.org/officeDocument/2006/relationships/oleObject" Target="../embeddings/oleObject49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8.wmf"/><Relationship Id="rId20" Type="http://schemas.openxmlformats.org/officeDocument/2006/relationships/oleObject" Target="../embeddings/oleObject51.bin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42.bin"/><Relationship Id="rId11" Type="http://schemas.openxmlformats.org/officeDocument/2006/relationships/image" Target="../media/image7.wmf"/><Relationship Id="rId5" Type="http://schemas.openxmlformats.org/officeDocument/2006/relationships/image" Target="../media/image4.wmf"/><Relationship Id="rId15" Type="http://schemas.openxmlformats.org/officeDocument/2006/relationships/oleObject" Target="../embeddings/oleObject48.bin"/><Relationship Id="rId10" Type="http://schemas.openxmlformats.org/officeDocument/2006/relationships/oleObject" Target="../embeddings/oleObject44.bin"/><Relationship Id="rId19" Type="http://schemas.openxmlformats.org/officeDocument/2006/relationships/oleObject" Target="../embeddings/oleObject50.bin"/><Relationship Id="rId4" Type="http://schemas.openxmlformats.org/officeDocument/2006/relationships/oleObject" Target="../embeddings/oleObject41.bin"/><Relationship Id="rId9" Type="http://schemas.openxmlformats.org/officeDocument/2006/relationships/image" Target="../media/image6.wmf"/><Relationship Id="rId14" Type="http://schemas.openxmlformats.org/officeDocument/2006/relationships/oleObject" Target="../embeddings/oleObject47.bin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4.bin"/><Relationship Id="rId13" Type="http://schemas.openxmlformats.org/officeDocument/2006/relationships/image" Target="../media/image8.wmf"/><Relationship Id="rId18" Type="http://schemas.openxmlformats.org/officeDocument/2006/relationships/image" Target="../media/image10.wmf"/><Relationship Id="rId3" Type="http://schemas.openxmlformats.org/officeDocument/2006/relationships/notesSlide" Target="../notesSlides/notesSlide114.xml"/><Relationship Id="rId7" Type="http://schemas.openxmlformats.org/officeDocument/2006/relationships/image" Target="../media/image5.wmf"/><Relationship Id="rId12" Type="http://schemas.openxmlformats.org/officeDocument/2006/relationships/oleObject" Target="../embeddings/oleObject56.bin"/><Relationship Id="rId17" Type="http://schemas.openxmlformats.org/officeDocument/2006/relationships/oleObject" Target="../embeddings/oleObject59.bin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58.bin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53.bin"/><Relationship Id="rId11" Type="http://schemas.openxmlformats.org/officeDocument/2006/relationships/image" Target="../media/image7.wmf"/><Relationship Id="rId5" Type="http://schemas.openxmlformats.org/officeDocument/2006/relationships/image" Target="../media/image4.wmf"/><Relationship Id="rId15" Type="http://schemas.openxmlformats.org/officeDocument/2006/relationships/image" Target="../media/image9.wmf"/><Relationship Id="rId10" Type="http://schemas.openxmlformats.org/officeDocument/2006/relationships/oleObject" Target="../embeddings/oleObject55.bin"/><Relationship Id="rId4" Type="http://schemas.openxmlformats.org/officeDocument/2006/relationships/oleObject" Target="../embeddings/oleObject52.bin"/><Relationship Id="rId9" Type="http://schemas.openxmlformats.org/officeDocument/2006/relationships/image" Target="../media/image6.wmf"/><Relationship Id="rId14" Type="http://schemas.openxmlformats.org/officeDocument/2006/relationships/oleObject" Target="../embeddings/oleObject57.bin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5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60.bin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3.bin"/><Relationship Id="rId3" Type="http://schemas.openxmlformats.org/officeDocument/2006/relationships/notesSlide" Target="../notesSlides/notesSlide117.xml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62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61.bin"/><Relationship Id="rId9" Type="http://schemas.openxmlformats.org/officeDocument/2006/relationships/image" Target="../media/image10.wmf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6.bin"/><Relationship Id="rId3" Type="http://schemas.openxmlformats.org/officeDocument/2006/relationships/notesSlide" Target="../notesSlides/notesSlide123.xml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65.bin"/><Relationship Id="rId11" Type="http://schemas.openxmlformats.org/officeDocument/2006/relationships/image" Target="../media/image10.wmf"/><Relationship Id="rId5" Type="http://schemas.openxmlformats.org/officeDocument/2006/relationships/image" Target="../media/image5.wmf"/><Relationship Id="rId10" Type="http://schemas.openxmlformats.org/officeDocument/2006/relationships/oleObject" Target="../embeddings/oleObject67.bin"/><Relationship Id="rId4" Type="http://schemas.openxmlformats.org/officeDocument/2006/relationships/oleObject" Target="../embeddings/oleObject64.bin"/><Relationship Id="rId9" Type="http://schemas.openxmlformats.org/officeDocument/2006/relationships/image" Target="../media/image7.wmf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1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1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1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1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1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0.xml"/><Relationship Id="rId1" Type="http://schemas.openxmlformats.org/officeDocument/2006/relationships/slideLayout" Target="../slideLayouts/slideLayout1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1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32.xml"/><Relationship Id="rId1" Type="http://schemas.openxmlformats.org/officeDocument/2006/relationships/slideLayout" Target="../slideLayouts/slideLayout1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3.xml"/><Relationship Id="rId1" Type="http://schemas.openxmlformats.org/officeDocument/2006/relationships/slideLayout" Target="../slideLayouts/slideLayout1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4.xml"/><Relationship Id="rId1" Type="http://schemas.openxmlformats.org/officeDocument/2006/relationships/slideLayout" Target="../slideLayouts/slideLayout1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5.xml"/><Relationship Id="rId1" Type="http://schemas.openxmlformats.org/officeDocument/2006/relationships/slideLayout" Target="../slideLayouts/slideLayout1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6.xml"/><Relationship Id="rId1" Type="http://schemas.openxmlformats.org/officeDocument/2006/relationships/slideLayout" Target="../slideLayouts/slideLayout1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7.xml"/><Relationship Id="rId1" Type="http://schemas.openxmlformats.org/officeDocument/2006/relationships/slideLayout" Target="../slideLayouts/slideLayout1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8.xml"/><Relationship Id="rId1" Type="http://schemas.openxmlformats.org/officeDocument/2006/relationships/slideLayout" Target="../slideLayouts/slideLayout1.xml"/></Relationships>
</file>

<file path=ppt/slides/_rels/slide13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0.bin"/><Relationship Id="rId13" Type="http://schemas.openxmlformats.org/officeDocument/2006/relationships/oleObject" Target="../embeddings/oleObject73.bin"/><Relationship Id="rId3" Type="http://schemas.openxmlformats.org/officeDocument/2006/relationships/notesSlide" Target="../notesSlides/notesSlide139.xml"/><Relationship Id="rId7" Type="http://schemas.openxmlformats.org/officeDocument/2006/relationships/image" Target="../media/image5.wmf"/><Relationship Id="rId12" Type="http://schemas.openxmlformats.org/officeDocument/2006/relationships/oleObject" Target="../embeddings/oleObject7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69.bin"/><Relationship Id="rId11" Type="http://schemas.openxmlformats.org/officeDocument/2006/relationships/image" Target="../media/image7.wmf"/><Relationship Id="rId5" Type="http://schemas.openxmlformats.org/officeDocument/2006/relationships/image" Target="../media/image4.wmf"/><Relationship Id="rId10" Type="http://schemas.openxmlformats.org/officeDocument/2006/relationships/oleObject" Target="../embeddings/oleObject71.bin"/><Relationship Id="rId4" Type="http://schemas.openxmlformats.org/officeDocument/2006/relationships/oleObject" Target="../embeddings/oleObject68.bin"/><Relationship Id="rId9" Type="http://schemas.openxmlformats.org/officeDocument/2006/relationships/image" Target="../media/image6.wmf"/><Relationship Id="rId14" Type="http://schemas.openxmlformats.org/officeDocument/2006/relationships/image" Target="../media/image10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0.xml"/><Relationship Id="rId1" Type="http://schemas.openxmlformats.org/officeDocument/2006/relationships/slideLayout" Target="../slideLayouts/slideLayout1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1.xml"/><Relationship Id="rId1" Type="http://schemas.openxmlformats.org/officeDocument/2006/relationships/slideLayout" Target="../slideLayouts/slideLayout1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2.xml"/><Relationship Id="rId1" Type="http://schemas.openxmlformats.org/officeDocument/2006/relationships/slideLayout" Target="../slideLayouts/slideLayout1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3.xml"/><Relationship Id="rId1" Type="http://schemas.openxmlformats.org/officeDocument/2006/relationships/slideLayout" Target="../slideLayouts/slideLayout1.xml"/></Relationships>
</file>

<file path=ppt/slides/_rels/slide14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6.bin"/><Relationship Id="rId13" Type="http://schemas.openxmlformats.org/officeDocument/2006/relationships/image" Target="../media/image8.wmf"/><Relationship Id="rId18" Type="http://schemas.openxmlformats.org/officeDocument/2006/relationships/image" Target="../media/image10.wmf"/><Relationship Id="rId3" Type="http://schemas.openxmlformats.org/officeDocument/2006/relationships/notesSlide" Target="../notesSlides/notesSlide144.xml"/><Relationship Id="rId7" Type="http://schemas.openxmlformats.org/officeDocument/2006/relationships/image" Target="../media/image5.wmf"/><Relationship Id="rId12" Type="http://schemas.openxmlformats.org/officeDocument/2006/relationships/oleObject" Target="../embeddings/oleObject78.bin"/><Relationship Id="rId17" Type="http://schemas.openxmlformats.org/officeDocument/2006/relationships/oleObject" Target="../embeddings/oleObject81.bin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80.bin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75.bin"/><Relationship Id="rId11" Type="http://schemas.openxmlformats.org/officeDocument/2006/relationships/image" Target="../media/image7.wmf"/><Relationship Id="rId5" Type="http://schemas.openxmlformats.org/officeDocument/2006/relationships/image" Target="../media/image4.wmf"/><Relationship Id="rId15" Type="http://schemas.openxmlformats.org/officeDocument/2006/relationships/image" Target="../media/image9.wmf"/><Relationship Id="rId10" Type="http://schemas.openxmlformats.org/officeDocument/2006/relationships/oleObject" Target="../embeddings/oleObject77.bin"/><Relationship Id="rId4" Type="http://schemas.openxmlformats.org/officeDocument/2006/relationships/oleObject" Target="../embeddings/oleObject74.bin"/><Relationship Id="rId9" Type="http://schemas.openxmlformats.org/officeDocument/2006/relationships/image" Target="../media/image6.wmf"/><Relationship Id="rId14" Type="http://schemas.openxmlformats.org/officeDocument/2006/relationships/oleObject" Target="../embeddings/oleObject79.bin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5.xml"/><Relationship Id="rId1" Type="http://schemas.openxmlformats.org/officeDocument/2006/relationships/slideLayout" Target="../slideLayouts/slideLayout1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6.xml"/><Relationship Id="rId1" Type="http://schemas.openxmlformats.org/officeDocument/2006/relationships/slideLayout" Target="../slideLayouts/slideLayout1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hyperlink" Target="mailto:pafsocial@tce.pr.gov.br" TargetMode="External"/><Relationship Id="rId2" Type="http://schemas.openxmlformats.org/officeDocument/2006/relationships/notesSlide" Target="../notesSlides/notesSlide147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9.wmf"/><Relationship Id="rId3" Type="http://schemas.openxmlformats.org/officeDocument/2006/relationships/notesSlide" Target="../notesSlides/notesSlide23.xml"/><Relationship Id="rId21" Type="http://schemas.openxmlformats.org/officeDocument/2006/relationships/image" Target="../media/image10.wmf"/><Relationship Id="rId7" Type="http://schemas.openxmlformats.org/officeDocument/2006/relationships/image" Target="../media/image5.wmf"/><Relationship Id="rId12" Type="http://schemas.openxmlformats.org/officeDocument/2006/relationships/oleObject" Target="../embeddings/oleObject5.bin"/><Relationship Id="rId17" Type="http://schemas.openxmlformats.org/officeDocument/2006/relationships/oleObject" Target="../embeddings/oleObject9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8.wmf"/><Relationship Id="rId20" Type="http://schemas.openxmlformats.org/officeDocument/2006/relationships/oleObject" Target="../embeddings/oleObject11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7.wmf"/><Relationship Id="rId5" Type="http://schemas.openxmlformats.org/officeDocument/2006/relationships/image" Target="../media/image4.wmf"/><Relationship Id="rId15" Type="http://schemas.openxmlformats.org/officeDocument/2006/relationships/oleObject" Target="../embeddings/oleObject8.bin"/><Relationship Id="rId10" Type="http://schemas.openxmlformats.org/officeDocument/2006/relationships/oleObject" Target="../embeddings/oleObject4.bin"/><Relationship Id="rId19" Type="http://schemas.openxmlformats.org/officeDocument/2006/relationships/oleObject" Target="../embeddings/oleObject10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6.wmf"/><Relationship Id="rId14" Type="http://schemas.openxmlformats.org/officeDocument/2006/relationships/oleObject" Target="../embeddings/oleObject7.bin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12.bin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notesSlide" Target="../notesSlides/notesSlide30.xml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13.bin"/><Relationship Id="rId9" Type="http://schemas.openxmlformats.org/officeDocument/2006/relationships/image" Target="../media/image10.wm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br/url?sa=i&amp;rct=j&amp;q=&amp;esrc=s&amp;frm=1&amp;source=images&amp;cd=&amp;cad=rja&amp;docid=b25zBzRcmsWz8M&amp;tbnid=0TTosZERX2r2_M:&amp;ved=0CAUQjRw&amp;url=http://www.businessinsider.com/how-to-run-a-great-brainstorming-session-2010-4&amp;ei=S2kwUqTNHYa68ASX14DQBw&amp;bvm=bv.51773540,d.b2I&amp;psig=AFQjCNHKLjHzNIE4eJKmMe9e_CzekGt9qA&amp;ust=1378990615063051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br/url?sa=i&amp;rct=j&amp;q=&amp;esrc=s&amp;frm=1&amp;source=images&amp;cd=&amp;cad=rja&amp;docid=b25zBzRcmsWz8M&amp;tbnid=0TTosZERX2r2_M:&amp;ved=0CAUQjRw&amp;url=http://www.businessinsider.com/how-to-run-a-great-brainstorming-session-2010-4&amp;ei=S2kwUqTNHYa68ASX14DQBw&amp;bvm=bv.51773540,d.b2I&amp;psig=AFQjCNHKLjHzNIE4eJKmMe9e_CzekGt9qA&amp;ust=1378990615063051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hyperlink" Target="http://www.google.com.br/url?sa=i&amp;source=images&amp;cd=&amp;docid=y1RAKzuo9SVE8M&amp;tbnid=m5GUYzoO2QHt_M:&amp;ved=0CAgQjRwwAA&amp;url=http://www.hongkiat.com/blog/brainstorming-for-freelancers/&amp;ei=N2owUuW2PMjm2AWP_oFw&amp;psig=AFQjCNFUhaIqn_qqDl3GJcS90DiM7ppfjg&amp;ust=1378991032048588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br/url?sa=i&amp;source=images&amp;cd=&amp;cad=rja&amp;docid=JxM0IqkiqBUTBM&amp;tbnid=4G_ZFxcNRTlqTM:&amp;ved=0CAgQjRwwADhi&amp;url=http://currents.michaelsampson.net/2008/05/running-a-brain.html&amp;ei=q2owUqHzPKqv2QWrGw&amp;psig=AFQjCNG5TXm2wJIrsGRThdrOBXjI01ClVg&amp;ust=1378991148062435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br/url?sa=i&amp;source=images&amp;cd=&amp;cad=rja&amp;docid=c57rWbfjHFcycM&amp;tbnid=4bsqGDHUofVagM:&amp;ved=0CAgQjRwwADjHAQ&amp;url=http://in1shoot.com/wp/?tag%3Dsessao-de-brainstorming&amp;ei=nWowUsqfBMS72wW1p4GIDA&amp;psig=AFQjCNF0c9AvIoCrDpbSnAhG_RNJxRzkaA&amp;ust=1378991133135574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br/url?sa=i&amp;source=images&amp;cd=&amp;cad=rja&amp;docid=ozSgTYY7tDwwfM&amp;tbnid=0SSWV5RXpvV00M:&amp;ved=0CAgQjRwwADiDAQ&amp;url=http://realtimeboard.com/blog/three-reasons-why-i-brainstorm-in-realtimeboard/&amp;ei=mW0wUobeKMnD2wWm8oCwDw&amp;psig=AFQjCNFbDRHrAqKLodvEN766cM2D7oP3JA&amp;ust=1378991897721142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br/url?sa=i&amp;rct=j&amp;q=&amp;esrc=s&amp;frm=1&amp;source=images&amp;cd=&amp;cad=rja&amp;docid=AMDSA0qQQlnbCM&amp;tbnid=dC_iRkYpzccchM:&amp;ved=0CAUQjRw&amp;url=http://harttechnique.wordpress.com/2010/11/24/collective-brainstorming/&amp;ei=VW4wUrysKIfA9QSMz4HIBg&amp;bvm=bv.51773540,d.b2I&amp;psig=AFQjCNG-bRHO-Izn0lIgPhtMf99jFCCurQ&amp;ust=1378991018728946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br/url?sa=i&amp;source=images&amp;cd=&amp;cad=rja&amp;docid=EPoMfr3hivMqlM&amp;tbnid=ijeXrB_Q1TvWcM:&amp;ved=0CAgQjRwwADi4Bg&amp;url=http://info.sdlcpartners.com/blog/bid/283460/Brainstorming-Techniques-Introduction-and-Provocation&amp;ei=5W8wUvfVHKWp2gX99YDgDg&amp;psig=AFQjCNFn8I9li_nxOMLc1fcIVjbawN7MYA&amp;ust=1378992485526384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br/url?sa=i&amp;source=images&amp;cd=&amp;cad=rja&amp;docid=2YDtUtng7TQBBM&amp;tbnid=B3kiSZfRyml5iM:&amp;ved=0CAgQjRwwADg_&amp;url=http://noticias.universia.com.br/destaque/noticia/2013/03/18/1011355/7-dicas-melhorar-seu-brainstorming.html&amp;ei=gHEwUvOWOOiR2wWwuIHACQ&amp;psig=AFQjCNGUEhZASfwPO1jLCTWK961lmWsptg&amp;ust=1378992896982699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9.emf"/><Relationship Id="rId4" Type="http://schemas.openxmlformats.org/officeDocument/2006/relationships/oleObject" Target="../embeddings/Microsoft_Word_97_-_2003_Document1.doc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notesSlide" Target="../notesSlides/notesSlide94.xml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7.bin"/><Relationship Id="rId11" Type="http://schemas.openxmlformats.org/officeDocument/2006/relationships/image" Target="../media/image10.wmf"/><Relationship Id="rId5" Type="http://schemas.openxmlformats.org/officeDocument/2006/relationships/image" Target="../media/image5.wmf"/><Relationship Id="rId10" Type="http://schemas.openxmlformats.org/officeDocument/2006/relationships/oleObject" Target="../embeddings/oleObject19.bin"/><Relationship Id="rId4" Type="http://schemas.openxmlformats.org/officeDocument/2006/relationships/oleObject" Target="../embeddings/oleObject16.bin"/><Relationship Id="rId9" Type="http://schemas.openxmlformats.org/officeDocument/2006/relationships/image" Target="../media/image7.wmf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73016" y="-2763688"/>
            <a:ext cx="17899514" cy="12659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78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221827" y="2060848"/>
            <a:ext cx="8797800" cy="35283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buClr>
                <a:srgbClr val="C00000"/>
              </a:buClr>
              <a:buSzPct val="120000"/>
              <a:buFont typeface="Wingdings" pitchFamily="2" charset="2"/>
              <a:buChar char="ü"/>
            </a:pPr>
            <a:r>
              <a:rPr lang="pt-BR" sz="3600" dirty="0">
                <a:solidFill>
                  <a:schemeClr val="tx1"/>
                </a:solidFill>
                <a:latin typeface="Calibri" pitchFamily="34" charset="0"/>
              </a:rPr>
              <a:t>Os </a:t>
            </a:r>
            <a:r>
              <a:rPr lang="pt-BR" sz="3600" b="1" dirty="0">
                <a:solidFill>
                  <a:schemeClr val="tx1"/>
                </a:solidFill>
                <a:latin typeface="Calibri" pitchFamily="34" charset="0"/>
              </a:rPr>
              <a:t>contratos</a:t>
            </a:r>
            <a:r>
              <a:rPr lang="pt-BR" sz="3600" dirty="0">
                <a:solidFill>
                  <a:schemeClr val="tx1"/>
                </a:solidFill>
                <a:latin typeface="Calibri" pitchFamily="34" charset="0"/>
              </a:rPr>
              <a:t> firmados por gestores públicos com entidades privadas para </a:t>
            </a:r>
            <a:r>
              <a:rPr lang="pt-BR" sz="3600" b="1" dirty="0">
                <a:solidFill>
                  <a:schemeClr val="tx1"/>
                </a:solidFill>
                <a:latin typeface="Calibri" pitchFamily="34" charset="0"/>
              </a:rPr>
              <a:t>prestação de serviços, execução de obras e fornecimento de materiais</a:t>
            </a:r>
            <a:r>
              <a:rPr lang="pt-BR" sz="3600" dirty="0">
                <a:solidFill>
                  <a:schemeClr val="tx1"/>
                </a:solidFill>
                <a:latin typeface="Calibri" pitchFamily="34" charset="0"/>
              </a:rPr>
              <a:t>; </a:t>
            </a:r>
          </a:p>
          <a:p>
            <a:pPr marL="571500" indent="-571500" algn="l">
              <a:buClr>
                <a:srgbClr val="C00000"/>
              </a:buClr>
              <a:buSzPct val="120000"/>
              <a:buFont typeface="Wingdings" pitchFamily="2" charset="2"/>
              <a:buChar char="ü"/>
            </a:pPr>
            <a:r>
              <a:rPr lang="pt-BR" sz="3600" dirty="0">
                <a:solidFill>
                  <a:schemeClr val="tx1"/>
                </a:solidFill>
                <a:latin typeface="Calibri" pitchFamily="34" charset="0"/>
              </a:rPr>
              <a:t>Os processos de </a:t>
            </a:r>
            <a:r>
              <a:rPr lang="pt-BR" sz="3600" b="1" dirty="0">
                <a:solidFill>
                  <a:schemeClr val="tx1"/>
                </a:solidFill>
                <a:latin typeface="Calibri" pitchFamily="34" charset="0"/>
              </a:rPr>
              <a:t>licitação</a:t>
            </a:r>
            <a:r>
              <a:rPr lang="pt-BR" sz="3600" dirty="0">
                <a:solidFill>
                  <a:schemeClr val="tx1"/>
                </a:solidFill>
                <a:latin typeface="Calibri" pitchFamily="34" charset="0"/>
              </a:rPr>
              <a:t>, sua dispensa ou inexigibilidade; 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21827" y="1052736"/>
            <a:ext cx="6510413" cy="727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Auditoria - Objeto </a:t>
            </a:r>
            <a:r>
              <a:rPr lang="pt-BR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de </a:t>
            </a:r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exame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999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20938" y="2097586"/>
            <a:ext cx="87129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/>
              <a:t>O achado contém os seguintes atributos</a:t>
            </a:r>
            <a:r>
              <a:rPr lang="pt-BR" sz="3600" dirty="0" smtClean="0"/>
              <a:t>:</a:t>
            </a:r>
          </a:p>
          <a:p>
            <a:pPr marL="571500" lvl="0" indent="-571500">
              <a:buClr>
                <a:srgbClr val="FF0000"/>
              </a:buClr>
              <a:buFont typeface="Wingdings" pitchFamily="2" charset="2"/>
              <a:buChar char="ü"/>
            </a:pPr>
            <a:r>
              <a:rPr lang="pt-BR" sz="3600" b="1" dirty="0"/>
              <a:t>critério</a:t>
            </a:r>
            <a:r>
              <a:rPr lang="pt-BR" sz="3600" dirty="0"/>
              <a:t> (o que deveria ser)</a:t>
            </a:r>
          </a:p>
          <a:p>
            <a:pPr marL="571500" lvl="0" indent="-571500">
              <a:buClr>
                <a:srgbClr val="FF0000"/>
              </a:buClr>
              <a:buFont typeface="Wingdings" pitchFamily="2" charset="2"/>
              <a:buChar char="ü"/>
            </a:pPr>
            <a:r>
              <a:rPr lang="pt-BR" sz="3600" b="1" dirty="0"/>
              <a:t>condição</a:t>
            </a:r>
            <a:r>
              <a:rPr lang="pt-BR" sz="3600" dirty="0"/>
              <a:t> (o que é)</a:t>
            </a:r>
          </a:p>
          <a:p>
            <a:pPr marL="571500" lvl="0" indent="-571500">
              <a:buClr>
                <a:srgbClr val="FF0000"/>
              </a:buClr>
              <a:buFont typeface="Wingdings" pitchFamily="2" charset="2"/>
              <a:buChar char="ü"/>
            </a:pPr>
            <a:r>
              <a:rPr lang="pt-BR" sz="3600" b="1" dirty="0"/>
              <a:t>causa</a:t>
            </a:r>
            <a:r>
              <a:rPr lang="pt-BR" sz="3600" dirty="0"/>
              <a:t> (razão do desvio com relação ao critério) </a:t>
            </a:r>
          </a:p>
          <a:p>
            <a:pPr marL="571500" lvl="0" indent="-571500">
              <a:buClr>
                <a:srgbClr val="FF0000"/>
              </a:buClr>
              <a:buFont typeface="Wingdings" pitchFamily="2" charset="2"/>
              <a:buChar char="ü"/>
            </a:pPr>
            <a:r>
              <a:rPr lang="pt-BR" sz="3600" b="1" dirty="0"/>
              <a:t>efeito</a:t>
            </a:r>
            <a:r>
              <a:rPr lang="pt-BR" sz="3600" dirty="0"/>
              <a:t> (consequência da situação encontrada)</a:t>
            </a:r>
          </a:p>
          <a:p>
            <a:pPr marL="571500" indent="-571500">
              <a:buFont typeface="Wingdings" pitchFamily="2" charset="2"/>
              <a:buChar char="ü"/>
            </a:pPr>
            <a:endParaRPr lang="pt-BR" sz="3600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51520" y="1124744"/>
            <a:ext cx="8496943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Achados de Auditoria - Atributos 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351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51520" y="2070954"/>
            <a:ext cx="871296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É a </a:t>
            </a:r>
            <a:r>
              <a:rPr 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forma de organizar as informações </a:t>
            </a: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correspondentes a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os </a:t>
            </a: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achados de auditoria.</a:t>
            </a:r>
          </a:p>
          <a:p>
            <a:endParaRPr lang="pt-BR" sz="3600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Apresenta as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evidências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suficientes para a </a:t>
            </a:r>
            <a:r>
              <a:rPr 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emissão de juízo </a:t>
            </a: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sobre o objeto da auditoria, por meio da </a:t>
            </a:r>
            <a:r>
              <a:rPr 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comparação entre a situação observada e os critérios fixados</a:t>
            </a: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. </a:t>
            </a: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251520" y="1124744"/>
            <a:ext cx="8496943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Matriz de Achados - Conceito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9270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15516" y="2060848"/>
            <a:ext cx="8712968" cy="704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5100"/>
              </a:lnSpc>
            </a:pPr>
            <a:endParaRPr lang="pt-BR" sz="36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241164" y="908721"/>
            <a:ext cx="8496943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Matriz de Achados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852" y="1594522"/>
            <a:ext cx="7236296" cy="521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503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1"/>
          <p:cNvGraphicFramePr>
            <a:graphicFrameLocks noChangeAspect="1"/>
          </p:cNvGraphicFramePr>
          <p:nvPr/>
        </p:nvGraphicFramePr>
        <p:xfrm>
          <a:off x="954088" y="5754688"/>
          <a:ext cx="1641475" cy="968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346" name="CorelDRAW" r:id="rId4" imgW="4600575" imgH="2933700" progId="CorelDRAW.Gráficos.9">
                  <p:embed/>
                </p:oleObj>
              </mc:Choice>
              <mc:Fallback>
                <p:oleObj name="CorelDRAW" r:id="rId4" imgW="4600575" imgH="2933700" progId="CorelDRAW.Gráficos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4088" y="5754688"/>
                        <a:ext cx="1641475" cy="968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Group 55"/>
          <p:cNvGrpSpPr>
            <a:grpSpLocks/>
          </p:cNvGrpSpPr>
          <p:nvPr/>
        </p:nvGrpSpPr>
        <p:grpSpPr bwMode="auto">
          <a:xfrm>
            <a:off x="7891888" y="3986643"/>
            <a:ext cx="952500" cy="974725"/>
            <a:chOff x="3504" y="3360"/>
            <a:chExt cx="539" cy="600"/>
          </a:xfrm>
        </p:grpSpPr>
        <p:graphicFrame>
          <p:nvGraphicFramePr>
            <p:cNvPr id="9" name="Object 56"/>
            <p:cNvGraphicFramePr>
              <a:graphicFrameLocks noChangeAspect="1"/>
            </p:cNvGraphicFramePr>
            <p:nvPr/>
          </p:nvGraphicFramePr>
          <p:xfrm>
            <a:off x="3504" y="3360"/>
            <a:ext cx="539" cy="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347" name="CorelDRAW" r:id="rId6" imgW="4171950" imgH="4648200" progId="CorelDRAW.Gráficos.9">
                    <p:embed/>
                  </p:oleObj>
                </mc:Choice>
                <mc:Fallback>
                  <p:oleObj name="CorelDRAW" r:id="rId6" imgW="4171950" imgH="4648200" progId="CorelDRAW.Gráficos.9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04" y="3360"/>
                          <a:ext cx="539" cy="6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" name="Freeform 57"/>
            <p:cNvSpPr>
              <a:spLocks/>
            </p:cNvSpPr>
            <p:nvPr/>
          </p:nvSpPr>
          <p:spPr bwMode="auto">
            <a:xfrm>
              <a:off x="3781" y="3422"/>
              <a:ext cx="192" cy="226"/>
            </a:xfrm>
            <a:custGeom>
              <a:avLst/>
              <a:gdLst>
                <a:gd name="T0" fmla="*/ 0 w 192"/>
                <a:gd name="T1" fmla="*/ 172 h 226"/>
                <a:gd name="T2" fmla="*/ 69 w 192"/>
                <a:gd name="T3" fmla="*/ 226 h 226"/>
                <a:gd name="T4" fmla="*/ 192 w 192"/>
                <a:gd name="T5" fmla="*/ 0 h 226"/>
                <a:gd name="T6" fmla="*/ 0 60000 65536"/>
                <a:gd name="T7" fmla="*/ 0 60000 65536"/>
                <a:gd name="T8" fmla="*/ 0 60000 65536"/>
                <a:gd name="T9" fmla="*/ 0 w 192"/>
                <a:gd name="T10" fmla="*/ 0 h 226"/>
                <a:gd name="T11" fmla="*/ 192 w 192"/>
                <a:gd name="T12" fmla="*/ 226 h 2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2" h="226">
                  <a:moveTo>
                    <a:pt x="0" y="172"/>
                  </a:moveTo>
                  <a:lnTo>
                    <a:pt x="69" y="226"/>
                  </a:lnTo>
                  <a:lnTo>
                    <a:pt x="192" y="0"/>
                  </a:ln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1" name="Group 52"/>
          <p:cNvGrpSpPr>
            <a:grpSpLocks/>
          </p:cNvGrpSpPr>
          <p:nvPr/>
        </p:nvGrpSpPr>
        <p:grpSpPr bwMode="auto">
          <a:xfrm>
            <a:off x="7630913" y="2123428"/>
            <a:ext cx="1125537" cy="974725"/>
            <a:chOff x="4153" y="2632"/>
            <a:chExt cx="636" cy="600"/>
          </a:xfrm>
        </p:grpSpPr>
        <p:graphicFrame>
          <p:nvGraphicFramePr>
            <p:cNvPr id="12" name="Object 53"/>
            <p:cNvGraphicFramePr>
              <a:graphicFrameLocks noChangeAspect="1"/>
            </p:cNvGraphicFramePr>
            <p:nvPr/>
          </p:nvGraphicFramePr>
          <p:xfrm>
            <a:off x="4153" y="2632"/>
            <a:ext cx="510" cy="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348" name="CorelDRAW" r:id="rId8" imgW="3952875" imgH="4648200" progId="CorelDRAW.Gráficos.9">
                    <p:embed/>
                  </p:oleObj>
                </mc:Choice>
                <mc:Fallback>
                  <p:oleObj name="CorelDRAW" r:id="rId8" imgW="3952875" imgH="4648200" progId="CorelDRAW.Gráficos.9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53" y="2632"/>
                          <a:ext cx="510" cy="6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" name="Object 54"/>
            <p:cNvGraphicFramePr>
              <a:graphicFrameLocks noChangeAspect="1"/>
            </p:cNvGraphicFramePr>
            <p:nvPr/>
          </p:nvGraphicFramePr>
          <p:xfrm>
            <a:off x="4320" y="2832"/>
            <a:ext cx="469" cy="3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349" name="CorelDRAW" r:id="rId10" imgW="4238625" imgH="2895600" progId="CorelDRAW.Gráficos.9">
                    <p:embed/>
                  </p:oleObj>
                </mc:Choice>
                <mc:Fallback>
                  <p:oleObj name="CorelDRAW" r:id="rId10" imgW="4238625" imgH="2895600" progId="CorelDRAW.Gráficos.9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0" y="2832"/>
                          <a:ext cx="469" cy="32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6" name="Object 51"/>
          <p:cNvGraphicFramePr>
            <a:graphicFrameLocks noChangeAspect="1"/>
          </p:cNvGraphicFramePr>
          <p:nvPr/>
        </p:nvGraphicFramePr>
        <p:xfrm>
          <a:off x="5381625" y="5500688"/>
          <a:ext cx="1127125" cy="1158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350" name="CorelDRAW" r:id="rId12" imgW="4171950" imgH="4648200" progId="CorelDRAW.Gráficos.9">
                  <p:embed/>
                </p:oleObj>
              </mc:Choice>
              <mc:Fallback>
                <p:oleObj name="CorelDRAW" r:id="rId12" imgW="4171950" imgH="4648200" progId="CorelDRAW.Gráficos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81625" y="5500688"/>
                        <a:ext cx="1127125" cy="1158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7" name="Group 7"/>
          <p:cNvGrpSpPr>
            <a:grpSpLocks/>
          </p:cNvGrpSpPr>
          <p:nvPr/>
        </p:nvGrpSpPr>
        <p:grpSpPr bwMode="auto">
          <a:xfrm>
            <a:off x="5238750" y="2428875"/>
            <a:ext cx="1643063" cy="1582738"/>
            <a:chOff x="3130" y="1769"/>
            <a:chExt cx="849" cy="824"/>
          </a:xfrm>
        </p:grpSpPr>
        <p:sp>
          <p:nvSpPr>
            <p:cNvPr id="28" name="Freeform 8"/>
            <p:cNvSpPr>
              <a:spLocks/>
            </p:cNvSpPr>
            <p:nvPr/>
          </p:nvSpPr>
          <p:spPr bwMode="auto">
            <a:xfrm>
              <a:off x="3130" y="1769"/>
              <a:ext cx="794" cy="678"/>
            </a:xfrm>
            <a:custGeom>
              <a:avLst/>
              <a:gdLst>
                <a:gd name="T0" fmla="*/ 0 w 58"/>
                <a:gd name="T1" fmla="*/ 0 h 51"/>
                <a:gd name="T2" fmla="*/ 0 w 58"/>
                <a:gd name="T3" fmla="*/ 0 h 51"/>
                <a:gd name="T4" fmla="*/ 2147483647 w 58"/>
                <a:gd name="T5" fmla="*/ 2147483647 h 51"/>
                <a:gd name="T6" fmla="*/ 0 60000 65536"/>
                <a:gd name="T7" fmla="*/ 0 60000 65536"/>
                <a:gd name="T8" fmla="*/ 0 60000 65536"/>
                <a:gd name="T9" fmla="*/ 0 w 58"/>
                <a:gd name="T10" fmla="*/ 0 h 51"/>
                <a:gd name="T11" fmla="*/ 58 w 58"/>
                <a:gd name="T12" fmla="*/ 51 h 5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" h="5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0"/>
                    <a:pt x="54" y="22"/>
                    <a:pt x="58" y="51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9"/>
            <p:cNvSpPr>
              <a:spLocks/>
            </p:cNvSpPr>
            <p:nvPr/>
          </p:nvSpPr>
          <p:spPr bwMode="auto">
            <a:xfrm>
              <a:off x="3869" y="2420"/>
              <a:ext cx="96" cy="160"/>
            </a:xfrm>
            <a:custGeom>
              <a:avLst/>
              <a:gdLst>
                <a:gd name="T0" fmla="*/ 0 w 96"/>
                <a:gd name="T1" fmla="*/ 13 h 160"/>
                <a:gd name="T2" fmla="*/ 69 w 96"/>
                <a:gd name="T3" fmla="*/ 160 h 160"/>
                <a:gd name="T4" fmla="*/ 96 w 96"/>
                <a:gd name="T5" fmla="*/ 0 h 160"/>
                <a:gd name="T6" fmla="*/ 55 w 96"/>
                <a:gd name="T7" fmla="*/ 53 h 160"/>
                <a:gd name="T8" fmla="*/ 0 w 96"/>
                <a:gd name="T9" fmla="*/ 13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0" y="13"/>
                  </a:moveTo>
                  <a:lnTo>
                    <a:pt x="69" y="160"/>
                  </a:lnTo>
                  <a:lnTo>
                    <a:pt x="96" y="0"/>
                  </a:lnTo>
                  <a:lnTo>
                    <a:pt x="55" y="53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10"/>
            <p:cNvSpPr>
              <a:spLocks/>
            </p:cNvSpPr>
            <p:nvPr/>
          </p:nvSpPr>
          <p:spPr bwMode="auto">
            <a:xfrm>
              <a:off x="3144" y="1782"/>
              <a:ext cx="794" cy="678"/>
            </a:xfrm>
            <a:custGeom>
              <a:avLst/>
              <a:gdLst>
                <a:gd name="T0" fmla="*/ 0 w 58"/>
                <a:gd name="T1" fmla="*/ 0 h 51"/>
                <a:gd name="T2" fmla="*/ 0 w 58"/>
                <a:gd name="T3" fmla="*/ 0 h 51"/>
                <a:gd name="T4" fmla="*/ 2147483647 w 58"/>
                <a:gd name="T5" fmla="*/ 2147483647 h 51"/>
                <a:gd name="T6" fmla="*/ 0 60000 65536"/>
                <a:gd name="T7" fmla="*/ 0 60000 65536"/>
                <a:gd name="T8" fmla="*/ 0 60000 65536"/>
                <a:gd name="T9" fmla="*/ 0 w 58"/>
                <a:gd name="T10" fmla="*/ 0 h 51"/>
                <a:gd name="T11" fmla="*/ 58 w 58"/>
                <a:gd name="T12" fmla="*/ 51 h 5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" h="5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0"/>
                    <a:pt x="54" y="22"/>
                    <a:pt x="58" y="51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11"/>
            <p:cNvSpPr>
              <a:spLocks/>
            </p:cNvSpPr>
            <p:nvPr/>
          </p:nvSpPr>
          <p:spPr bwMode="auto">
            <a:xfrm>
              <a:off x="3883" y="2433"/>
              <a:ext cx="96" cy="160"/>
            </a:xfrm>
            <a:custGeom>
              <a:avLst/>
              <a:gdLst>
                <a:gd name="T0" fmla="*/ 0 w 96"/>
                <a:gd name="T1" fmla="*/ 14 h 160"/>
                <a:gd name="T2" fmla="*/ 69 w 96"/>
                <a:gd name="T3" fmla="*/ 160 h 160"/>
                <a:gd name="T4" fmla="*/ 96 w 96"/>
                <a:gd name="T5" fmla="*/ 0 h 160"/>
                <a:gd name="T6" fmla="*/ 55 w 96"/>
                <a:gd name="T7" fmla="*/ 54 h 160"/>
                <a:gd name="T8" fmla="*/ 0 w 96"/>
                <a:gd name="T9" fmla="*/ 14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0" y="14"/>
                  </a:moveTo>
                  <a:lnTo>
                    <a:pt x="69" y="160"/>
                  </a:lnTo>
                  <a:lnTo>
                    <a:pt x="96" y="0"/>
                  </a:lnTo>
                  <a:lnTo>
                    <a:pt x="55" y="54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12"/>
            <p:cNvSpPr>
              <a:spLocks/>
            </p:cNvSpPr>
            <p:nvPr/>
          </p:nvSpPr>
          <p:spPr bwMode="auto">
            <a:xfrm>
              <a:off x="3144" y="1782"/>
              <a:ext cx="794" cy="665"/>
            </a:xfrm>
            <a:custGeom>
              <a:avLst/>
              <a:gdLst>
                <a:gd name="T0" fmla="*/ 0 w 58"/>
                <a:gd name="T1" fmla="*/ 0 h 50"/>
                <a:gd name="T2" fmla="*/ 0 w 58"/>
                <a:gd name="T3" fmla="*/ 0 h 50"/>
                <a:gd name="T4" fmla="*/ 2147483647 w 58"/>
                <a:gd name="T5" fmla="*/ 2147483647 h 50"/>
                <a:gd name="T6" fmla="*/ 0 60000 65536"/>
                <a:gd name="T7" fmla="*/ 0 60000 65536"/>
                <a:gd name="T8" fmla="*/ 0 60000 65536"/>
                <a:gd name="T9" fmla="*/ 0 w 58"/>
                <a:gd name="T10" fmla="*/ 0 h 50"/>
                <a:gd name="T11" fmla="*/ 58 w 58"/>
                <a:gd name="T12" fmla="*/ 50 h 5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" h="5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0"/>
                    <a:pt x="53" y="22"/>
                    <a:pt x="58" y="5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13"/>
            <p:cNvSpPr>
              <a:spLocks/>
            </p:cNvSpPr>
            <p:nvPr/>
          </p:nvSpPr>
          <p:spPr bwMode="auto">
            <a:xfrm>
              <a:off x="3883" y="2420"/>
              <a:ext cx="96" cy="160"/>
            </a:xfrm>
            <a:custGeom>
              <a:avLst/>
              <a:gdLst>
                <a:gd name="T0" fmla="*/ 0 w 96"/>
                <a:gd name="T1" fmla="*/ 13 h 160"/>
                <a:gd name="T2" fmla="*/ 69 w 96"/>
                <a:gd name="T3" fmla="*/ 160 h 160"/>
                <a:gd name="T4" fmla="*/ 96 w 96"/>
                <a:gd name="T5" fmla="*/ 0 h 160"/>
                <a:gd name="T6" fmla="*/ 55 w 96"/>
                <a:gd name="T7" fmla="*/ 53 h 160"/>
                <a:gd name="T8" fmla="*/ 0 w 96"/>
                <a:gd name="T9" fmla="*/ 13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0" y="13"/>
                  </a:moveTo>
                  <a:lnTo>
                    <a:pt x="69" y="160"/>
                  </a:lnTo>
                  <a:lnTo>
                    <a:pt x="96" y="0"/>
                  </a:lnTo>
                  <a:lnTo>
                    <a:pt x="55" y="53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4" name="Group 14"/>
          <p:cNvGrpSpPr>
            <a:grpSpLocks/>
          </p:cNvGrpSpPr>
          <p:nvPr/>
        </p:nvGrpSpPr>
        <p:grpSpPr bwMode="auto">
          <a:xfrm>
            <a:off x="4238625" y="4071938"/>
            <a:ext cx="2493963" cy="1446212"/>
            <a:chOff x="2664" y="2752"/>
            <a:chExt cx="1288" cy="625"/>
          </a:xfrm>
        </p:grpSpPr>
        <p:sp>
          <p:nvSpPr>
            <p:cNvPr id="35" name="Freeform 15"/>
            <p:cNvSpPr>
              <a:spLocks/>
            </p:cNvSpPr>
            <p:nvPr/>
          </p:nvSpPr>
          <p:spPr bwMode="auto">
            <a:xfrm>
              <a:off x="2787" y="2752"/>
              <a:ext cx="1151" cy="558"/>
            </a:xfrm>
            <a:custGeom>
              <a:avLst/>
              <a:gdLst>
                <a:gd name="T0" fmla="*/ 2147483647 w 84"/>
                <a:gd name="T1" fmla="*/ 0 h 42"/>
                <a:gd name="T2" fmla="*/ 0 w 84"/>
                <a:gd name="T3" fmla="*/ 2147483647 h 42"/>
                <a:gd name="T4" fmla="*/ 0 60000 65536"/>
                <a:gd name="T5" fmla="*/ 0 60000 65536"/>
                <a:gd name="T6" fmla="*/ 0 w 84"/>
                <a:gd name="T7" fmla="*/ 0 h 42"/>
                <a:gd name="T8" fmla="*/ 84 w 84"/>
                <a:gd name="T9" fmla="*/ 42 h 4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4" h="42">
                  <a:moveTo>
                    <a:pt x="84" y="0"/>
                  </a:moveTo>
                  <a:cubicBezTo>
                    <a:pt x="84" y="22"/>
                    <a:pt x="47" y="40"/>
                    <a:pt x="0" y="42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16"/>
            <p:cNvSpPr>
              <a:spLocks/>
            </p:cNvSpPr>
            <p:nvPr/>
          </p:nvSpPr>
          <p:spPr bwMode="auto">
            <a:xfrm>
              <a:off x="2664" y="3270"/>
              <a:ext cx="165" cy="93"/>
            </a:xfrm>
            <a:custGeom>
              <a:avLst/>
              <a:gdLst>
                <a:gd name="T0" fmla="*/ 165 w 165"/>
                <a:gd name="T1" fmla="*/ 0 h 93"/>
                <a:gd name="T2" fmla="*/ 0 w 165"/>
                <a:gd name="T3" fmla="*/ 54 h 93"/>
                <a:gd name="T4" fmla="*/ 165 w 165"/>
                <a:gd name="T5" fmla="*/ 93 h 93"/>
                <a:gd name="T6" fmla="*/ 110 w 165"/>
                <a:gd name="T7" fmla="*/ 54 h 93"/>
                <a:gd name="T8" fmla="*/ 165 w 165"/>
                <a:gd name="T9" fmla="*/ 0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5"/>
                <a:gd name="T16" fmla="*/ 0 h 93"/>
                <a:gd name="T17" fmla="*/ 165 w 165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5" h="93">
                  <a:moveTo>
                    <a:pt x="165" y="0"/>
                  </a:moveTo>
                  <a:lnTo>
                    <a:pt x="0" y="54"/>
                  </a:lnTo>
                  <a:lnTo>
                    <a:pt x="165" y="93"/>
                  </a:lnTo>
                  <a:lnTo>
                    <a:pt x="110" y="54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17"/>
            <p:cNvSpPr>
              <a:spLocks/>
            </p:cNvSpPr>
            <p:nvPr/>
          </p:nvSpPr>
          <p:spPr bwMode="auto">
            <a:xfrm>
              <a:off x="2801" y="2766"/>
              <a:ext cx="1151" cy="558"/>
            </a:xfrm>
            <a:custGeom>
              <a:avLst/>
              <a:gdLst>
                <a:gd name="T0" fmla="*/ 2147483647 w 84"/>
                <a:gd name="T1" fmla="*/ 0 h 42"/>
                <a:gd name="T2" fmla="*/ 0 w 84"/>
                <a:gd name="T3" fmla="*/ 2147483647 h 42"/>
                <a:gd name="T4" fmla="*/ 0 60000 65536"/>
                <a:gd name="T5" fmla="*/ 0 60000 65536"/>
                <a:gd name="T6" fmla="*/ 0 w 84"/>
                <a:gd name="T7" fmla="*/ 0 h 42"/>
                <a:gd name="T8" fmla="*/ 84 w 84"/>
                <a:gd name="T9" fmla="*/ 42 h 4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4" h="42">
                  <a:moveTo>
                    <a:pt x="84" y="0"/>
                  </a:moveTo>
                  <a:cubicBezTo>
                    <a:pt x="84" y="22"/>
                    <a:pt x="47" y="40"/>
                    <a:pt x="0" y="42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18"/>
            <p:cNvSpPr>
              <a:spLocks/>
            </p:cNvSpPr>
            <p:nvPr/>
          </p:nvSpPr>
          <p:spPr bwMode="auto">
            <a:xfrm>
              <a:off x="2678" y="3284"/>
              <a:ext cx="164" cy="93"/>
            </a:xfrm>
            <a:custGeom>
              <a:avLst/>
              <a:gdLst>
                <a:gd name="T0" fmla="*/ 164 w 164"/>
                <a:gd name="T1" fmla="*/ 0 h 93"/>
                <a:gd name="T2" fmla="*/ 0 w 164"/>
                <a:gd name="T3" fmla="*/ 53 h 93"/>
                <a:gd name="T4" fmla="*/ 164 w 164"/>
                <a:gd name="T5" fmla="*/ 93 h 93"/>
                <a:gd name="T6" fmla="*/ 109 w 164"/>
                <a:gd name="T7" fmla="*/ 53 h 93"/>
                <a:gd name="T8" fmla="*/ 164 w 164"/>
                <a:gd name="T9" fmla="*/ 0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164" y="0"/>
                  </a:moveTo>
                  <a:lnTo>
                    <a:pt x="0" y="53"/>
                  </a:lnTo>
                  <a:lnTo>
                    <a:pt x="164" y="93"/>
                  </a:lnTo>
                  <a:lnTo>
                    <a:pt x="109" y="53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19"/>
            <p:cNvSpPr>
              <a:spLocks/>
            </p:cNvSpPr>
            <p:nvPr/>
          </p:nvSpPr>
          <p:spPr bwMode="auto">
            <a:xfrm>
              <a:off x="2760" y="2766"/>
              <a:ext cx="1178" cy="544"/>
            </a:xfrm>
            <a:custGeom>
              <a:avLst/>
              <a:gdLst>
                <a:gd name="T0" fmla="*/ 2147483647 w 86"/>
                <a:gd name="T1" fmla="*/ 0 h 41"/>
                <a:gd name="T2" fmla="*/ 0 w 86"/>
                <a:gd name="T3" fmla="*/ 2147483647 h 41"/>
                <a:gd name="T4" fmla="*/ 0 60000 65536"/>
                <a:gd name="T5" fmla="*/ 0 60000 65536"/>
                <a:gd name="T6" fmla="*/ 0 w 86"/>
                <a:gd name="T7" fmla="*/ 0 h 41"/>
                <a:gd name="T8" fmla="*/ 86 w 86"/>
                <a:gd name="T9" fmla="*/ 41 h 4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6" h="41">
                  <a:moveTo>
                    <a:pt x="86" y="0"/>
                  </a:moveTo>
                  <a:cubicBezTo>
                    <a:pt x="86" y="21"/>
                    <a:pt x="48" y="40"/>
                    <a:pt x="0" y="41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20"/>
            <p:cNvSpPr>
              <a:spLocks/>
            </p:cNvSpPr>
            <p:nvPr/>
          </p:nvSpPr>
          <p:spPr bwMode="auto">
            <a:xfrm>
              <a:off x="2664" y="3270"/>
              <a:ext cx="165" cy="93"/>
            </a:xfrm>
            <a:custGeom>
              <a:avLst/>
              <a:gdLst>
                <a:gd name="T0" fmla="*/ 165 w 165"/>
                <a:gd name="T1" fmla="*/ 0 h 93"/>
                <a:gd name="T2" fmla="*/ 0 w 165"/>
                <a:gd name="T3" fmla="*/ 54 h 93"/>
                <a:gd name="T4" fmla="*/ 165 w 165"/>
                <a:gd name="T5" fmla="*/ 93 h 93"/>
                <a:gd name="T6" fmla="*/ 110 w 165"/>
                <a:gd name="T7" fmla="*/ 54 h 93"/>
                <a:gd name="T8" fmla="*/ 165 w 165"/>
                <a:gd name="T9" fmla="*/ 0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5"/>
                <a:gd name="T16" fmla="*/ 0 h 93"/>
                <a:gd name="T17" fmla="*/ 165 w 165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5" h="93">
                  <a:moveTo>
                    <a:pt x="165" y="0"/>
                  </a:moveTo>
                  <a:lnTo>
                    <a:pt x="0" y="54"/>
                  </a:lnTo>
                  <a:lnTo>
                    <a:pt x="165" y="93"/>
                  </a:lnTo>
                  <a:lnTo>
                    <a:pt x="110" y="54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1" name="Group 21"/>
          <p:cNvGrpSpPr>
            <a:grpSpLocks/>
          </p:cNvGrpSpPr>
          <p:nvPr/>
        </p:nvGrpSpPr>
        <p:grpSpPr bwMode="auto">
          <a:xfrm>
            <a:off x="2452688" y="3786188"/>
            <a:ext cx="1644650" cy="1582737"/>
            <a:chOff x="1610" y="2500"/>
            <a:chExt cx="849" cy="824"/>
          </a:xfrm>
        </p:grpSpPr>
        <p:sp>
          <p:nvSpPr>
            <p:cNvPr id="42" name="Freeform 22"/>
            <p:cNvSpPr>
              <a:spLocks/>
            </p:cNvSpPr>
            <p:nvPr/>
          </p:nvSpPr>
          <p:spPr bwMode="auto">
            <a:xfrm>
              <a:off x="1637" y="2619"/>
              <a:ext cx="808" cy="691"/>
            </a:xfrm>
            <a:custGeom>
              <a:avLst/>
              <a:gdLst>
                <a:gd name="T0" fmla="*/ 2147483647 w 59"/>
                <a:gd name="T1" fmla="*/ 2147483647 h 52"/>
                <a:gd name="T2" fmla="*/ 0 w 59"/>
                <a:gd name="T3" fmla="*/ 0 h 52"/>
                <a:gd name="T4" fmla="*/ 0 60000 65536"/>
                <a:gd name="T5" fmla="*/ 0 60000 65536"/>
                <a:gd name="T6" fmla="*/ 0 w 59"/>
                <a:gd name="T7" fmla="*/ 0 h 52"/>
                <a:gd name="T8" fmla="*/ 59 w 59"/>
                <a:gd name="T9" fmla="*/ 52 h 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9" h="52">
                  <a:moveTo>
                    <a:pt x="59" y="52"/>
                  </a:moveTo>
                  <a:cubicBezTo>
                    <a:pt x="29" y="52"/>
                    <a:pt x="4" y="29"/>
                    <a:pt x="0" y="0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23"/>
            <p:cNvSpPr>
              <a:spLocks/>
            </p:cNvSpPr>
            <p:nvPr/>
          </p:nvSpPr>
          <p:spPr bwMode="auto">
            <a:xfrm>
              <a:off x="1610" y="2500"/>
              <a:ext cx="95" cy="159"/>
            </a:xfrm>
            <a:custGeom>
              <a:avLst/>
              <a:gdLst>
                <a:gd name="T0" fmla="*/ 95 w 95"/>
                <a:gd name="T1" fmla="*/ 146 h 159"/>
                <a:gd name="T2" fmla="*/ 27 w 95"/>
                <a:gd name="T3" fmla="*/ 0 h 159"/>
                <a:gd name="T4" fmla="*/ 0 w 95"/>
                <a:gd name="T5" fmla="*/ 159 h 159"/>
                <a:gd name="T6" fmla="*/ 41 w 95"/>
                <a:gd name="T7" fmla="*/ 106 h 159"/>
                <a:gd name="T8" fmla="*/ 95 w 95"/>
                <a:gd name="T9" fmla="*/ 146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"/>
                <a:gd name="T16" fmla="*/ 0 h 159"/>
                <a:gd name="T17" fmla="*/ 95 w 95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" h="159">
                  <a:moveTo>
                    <a:pt x="95" y="146"/>
                  </a:moveTo>
                  <a:lnTo>
                    <a:pt x="27" y="0"/>
                  </a:lnTo>
                  <a:lnTo>
                    <a:pt x="0" y="159"/>
                  </a:lnTo>
                  <a:lnTo>
                    <a:pt x="41" y="106"/>
                  </a:lnTo>
                  <a:lnTo>
                    <a:pt x="95" y="146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24"/>
            <p:cNvSpPr>
              <a:spLocks/>
            </p:cNvSpPr>
            <p:nvPr/>
          </p:nvSpPr>
          <p:spPr bwMode="auto">
            <a:xfrm>
              <a:off x="1651" y="2633"/>
              <a:ext cx="808" cy="691"/>
            </a:xfrm>
            <a:custGeom>
              <a:avLst/>
              <a:gdLst>
                <a:gd name="T0" fmla="*/ 2147483647 w 59"/>
                <a:gd name="T1" fmla="*/ 2147483647 h 52"/>
                <a:gd name="T2" fmla="*/ 0 w 59"/>
                <a:gd name="T3" fmla="*/ 0 h 52"/>
                <a:gd name="T4" fmla="*/ 0 60000 65536"/>
                <a:gd name="T5" fmla="*/ 0 60000 65536"/>
                <a:gd name="T6" fmla="*/ 0 w 59"/>
                <a:gd name="T7" fmla="*/ 0 h 52"/>
                <a:gd name="T8" fmla="*/ 59 w 59"/>
                <a:gd name="T9" fmla="*/ 52 h 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9" h="52">
                  <a:moveTo>
                    <a:pt x="59" y="52"/>
                  </a:moveTo>
                  <a:cubicBezTo>
                    <a:pt x="29" y="52"/>
                    <a:pt x="4" y="29"/>
                    <a:pt x="0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25"/>
            <p:cNvSpPr>
              <a:spLocks/>
            </p:cNvSpPr>
            <p:nvPr/>
          </p:nvSpPr>
          <p:spPr bwMode="auto">
            <a:xfrm>
              <a:off x="1623" y="2513"/>
              <a:ext cx="96" cy="160"/>
            </a:xfrm>
            <a:custGeom>
              <a:avLst/>
              <a:gdLst>
                <a:gd name="T0" fmla="*/ 96 w 96"/>
                <a:gd name="T1" fmla="*/ 146 h 160"/>
                <a:gd name="T2" fmla="*/ 28 w 96"/>
                <a:gd name="T3" fmla="*/ 0 h 160"/>
                <a:gd name="T4" fmla="*/ 0 w 96"/>
                <a:gd name="T5" fmla="*/ 160 h 160"/>
                <a:gd name="T6" fmla="*/ 41 w 96"/>
                <a:gd name="T7" fmla="*/ 106 h 160"/>
                <a:gd name="T8" fmla="*/ 96 w 96"/>
                <a:gd name="T9" fmla="*/ 146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96" y="146"/>
                  </a:moveTo>
                  <a:lnTo>
                    <a:pt x="28" y="0"/>
                  </a:lnTo>
                  <a:lnTo>
                    <a:pt x="0" y="160"/>
                  </a:lnTo>
                  <a:lnTo>
                    <a:pt x="41" y="106"/>
                  </a:lnTo>
                  <a:lnTo>
                    <a:pt x="96" y="1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26"/>
            <p:cNvSpPr>
              <a:spLocks/>
            </p:cNvSpPr>
            <p:nvPr/>
          </p:nvSpPr>
          <p:spPr bwMode="auto">
            <a:xfrm>
              <a:off x="1637" y="2633"/>
              <a:ext cx="808" cy="691"/>
            </a:xfrm>
            <a:custGeom>
              <a:avLst/>
              <a:gdLst>
                <a:gd name="T0" fmla="*/ 2147483647 w 59"/>
                <a:gd name="T1" fmla="*/ 2147483647 h 52"/>
                <a:gd name="T2" fmla="*/ 0 w 59"/>
                <a:gd name="T3" fmla="*/ 0 h 52"/>
                <a:gd name="T4" fmla="*/ 0 60000 65536"/>
                <a:gd name="T5" fmla="*/ 0 60000 65536"/>
                <a:gd name="T6" fmla="*/ 0 w 59"/>
                <a:gd name="T7" fmla="*/ 0 h 52"/>
                <a:gd name="T8" fmla="*/ 59 w 59"/>
                <a:gd name="T9" fmla="*/ 52 h 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9" h="52">
                  <a:moveTo>
                    <a:pt x="59" y="52"/>
                  </a:moveTo>
                  <a:cubicBezTo>
                    <a:pt x="30" y="52"/>
                    <a:pt x="5" y="29"/>
                    <a:pt x="0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27"/>
            <p:cNvSpPr>
              <a:spLocks/>
            </p:cNvSpPr>
            <p:nvPr/>
          </p:nvSpPr>
          <p:spPr bwMode="auto">
            <a:xfrm>
              <a:off x="1610" y="2513"/>
              <a:ext cx="95" cy="160"/>
            </a:xfrm>
            <a:custGeom>
              <a:avLst/>
              <a:gdLst>
                <a:gd name="T0" fmla="*/ 95 w 95"/>
                <a:gd name="T1" fmla="*/ 146 h 160"/>
                <a:gd name="T2" fmla="*/ 27 w 95"/>
                <a:gd name="T3" fmla="*/ 0 h 160"/>
                <a:gd name="T4" fmla="*/ 0 w 95"/>
                <a:gd name="T5" fmla="*/ 160 h 160"/>
                <a:gd name="T6" fmla="*/ 41 w 95"/>
                <a:gd name="T7" fmla="*/ 106 h 160"/>
                <a:gd name="T8" fmla="*/ 95 w 95"/>
                <a:gd name="T9" fmla="*/ 146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"/>
                <a:gd name="T16" fmla="*/ 0 h 160"/>
                <a:gd name="T17" fmla="*/ 95 w 95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" h="160">
                  <a:moveTo>
                    <a:pt x="95" y="146"/>
                  </a:moveTo>
                  <a:lnTo>
                    <a:pt x="27" y="0"/>
                  </a:lnTo>
                  <a:lnTo>
                    <a:pt x="0" y="160"/>
                  </a:lnTo>
                  <a:lnTo>
                    <a:pt x="41" y="106"/>
                  </a:lnTo>
                  <a:lnTo>
                    <a:pt x="95" y="1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8" name="Group 28"/>
          <p:cNvGrpSpPr>
            <a:grpSpLocks/>
          </p:cNvGrpSpPr>
          <p:nvPr/>
        </p:nvGrpSpPr>
        <p:grpSpPr bwMode="auto">
          <a:xfrm>
            <a:off x="2595563" y="2286000"/>
            <a:ext cx="2278062" cy="1341438"/>
            <a:chOff x="1610" y="1716"/>
            <a:chExt cx="1287" cy="624"/>
          </a:xfrm>
        </p:grpSpPr>
        <p:sp>
          <p:nvSpPr>
            <p:cNvPr id="49" name="Freeform 29"/>
            <p:cNvSpPr>
              <a:spLocks/>
            </p:cNvSpPr>
            <p:nvPr/>
          </p:nvSpPr>
          <p:spPr bwMode="auto">
            <a:xfrm>
              <a:off x="1610" y="1756"/>
              <a:ext cx="1136" cy="571"/>
            </a:xfrm>
            <a:custGeom>
              <a:avLst/>
              <a:gdLst>
                <a:gd name="T0" fmla="*/ 0 w 83"/>
                <a:gd name="T1" fmla="*/ 2147483647 h 43"/>
                <a:gd name="T2" fmla="*/ 2147483647 w 83"/>
                <a:gd name="T3" fmla="*/ 0 h 43"/>
                <a:gd name="T4" fmla="*/ 0 60000 65536"/>
                <a:gd name="T5" fmla="*/ 0 60000 65536"/>
                <a:gd name="T6" fmla="*/ 0 w 83"/>
                <a:gd name="T7" fmla="*/ 0 h 43"/>
                <a:gd name="T8" fmla="*/ 83 w 83"/>
                <a:gd name="T9" fmla="*/ 43 h 4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3" h="43">
                  <a:moveTo>
                    <a:pt x="0" y="43"/>
                  </a:moveTo>
                  <a:cubicBezTo>
                    <a:pt x="0" y="20"/>
                    <a:pt x="36" y="2"/>
                    <a:pt x="83" y="0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30"/>
            <p:cNvSpPr>
              <a:spLocks/>
            </p:cNvSpPr>
            <p:nvPr/>
          </p:nvSpPr>
          <p:spPr bwMode="auto">
            <a:xfrm>
              <a:off x="2719" y="1716"/>
              <a:ext cx="164" cy="93"/>
            </a:xfrm>
            <a:custGeom>
              <a:avLst/>
              <a:gdLst>
                <a:gd name="T0" fmla="*/ 0 w 164"/>
                <a:gd name="T1" fmla="*/ 93 h 93"/>
                <a:gd name="T2" fmla="*/ 164 w 164"/>
                <a:gd name="T3" fmla="*/ 40 h 93"/>
                <a:gd name="T4" fmla="*/ 0 w 164"/>
                <a:gd name="T5" fmla="*/ 0 h 93"/>
                <a:gd name="T6" fmla="*/ 55 w 164"/>
                <a:gd name="T7" fmla="*/ 40 h 93"/>
                <a:gd name="T8" fmla="*/ 0 w 164"/>
                <a:gd name="T9" fmla="*/ 93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0" y="93"/>
                  </a:moveTo>
                  <a:lnTo>
                    <a:pt x="164" y="40"/>
                  </a:lnTo>
                  <a:lnTo>
                    <a:pt x="0" y="0"/>
                  </a:lnTo>
                  <a:lnTo>
                    <a:pt x="55" y="4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31"/>
            <p:cNvSpPr>
              <a:spLocks/>
            </p:cNvSpPr>
            <p:nvPr/>
          </p:nvSpPr>
          <p:spPr bwMode="auto">
            <a:xfrm>
              <a:off x="1623" y="1769"/>
              <a:ext cx="1137" cy="571"/>
            </a:xfrm>
            <a:custGeom>
              <a:avLst/>
              <a:gdLst>
                <a:gd name="T0" fmla="*/ 0 w 83"/>
                <a:gd name="T1" fmla="*/ 2147483647 h 43"/>
                <a:gd name="T2" fmla="*/ 2147483647 w 83"/>
                <a:gd name="T3" fmla="*/ 0 h 43"/>
                <a:gd name="T4" fmla="*/ 0 60000 65536"/>
                <a:gd name="T5" fmla="*/ 0 60000 65536"/>
                <a:gd name="T6" fmla="*/ 0 w 83"/>
                <a:gd name="T7" fmla="*/ 0 h 43"/>
                <a:gd name="T8" fmla="*/ 83 w 83"/>
                <a:gd name="T9" fmla="*/ 43 h 4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3" h="43">
                  <a:moveTo>
                    <a:pt x="0" y="43"/>
                  </a:moveTo>
                  <a:cubicBezTo>
                    <a:pt x="0" y="20"/>
                    <a:pt x="36" y="2"/>
                    <a:pt x="83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2" name="Freeform 32"/>
            <p:cNvSpPr>
              <a:spLocks/>
            </p:cNvSpPr>
            <p:nvPr/>
          </p:nvSpPr>
          <p:spPr bwMode="auto">
            <a:xfrm>
              <a:off x="2733" y="1729"/>
              <a:ext cx="164" cy="93"/>
            </a:xfrm>
            <a:custGeom>
              <a:avLst/>
              <a:gdLst>
                <a:gd name="T0" fmla="*/ 0 w 164"/>
                <a:gd name="T1" fmla="*/ 93 h 93"/>
                <a:gd name="T2" fmla="*/ 164 w 164"/>
                <a:gd name="T3" fmla="*/ 40 h 93"/>
                <a:gd name="T4" fmla="*/ 0 w 164"/>
                <a:gd name="T5" fmla="*/ 0 h 93"/>
                <a:gd name="T6" fmla="*/ 54 w 164"/>
                <a:gd name="T7" fmla="*/ 40 h 93"/>
                <a:gd name="T8" fmla="*/ 0 w 164"/>
                <a:gd name="T9" fmla="*/ 93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0" y="93"/>
                  </a:moveTo>
                  <a:lnTo>
                    <a:pt x="164" y="40"/>
                  </a:lnTo>
                  <a:lnTo>
                    <a:pt x="0" y="0"/>
                  </a:lnTo>
                  <a:lnTo>
                    <a:pt x="54" y="4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3" name="Freeform 33"/>
            <p:cNvSpPr>
              <a:spLocks/>
            </p:cNvSpPr>
            <p:nvPr/>
          </p:nvSpPr>
          <p:spPr bwMode="auto">
            <a:xfrm>
              <a:off x="1623" y="1769"/>
              <a:ext cx="1164" cy="558"/>
            </a:xfrm>
            <a:custGeom>
              <a:avLst/>
              <a:gdLst>
                <a:gd name="T0" fmla="*/ 0 w 85"/>
                <a:gd name="T1" fmla="*/ 2147483647 h 42"/>
                <a:gd name="T2" fmla="*/ 2147483647 w 85"/>
                <a:gd name="T3" fmla="*/ 0 h 42"/>
                <a:gd name="T4" fmla="*/ 0 60000 65536"/>
                <a:gd name="T5" fmla="*/ 0 60000 65536"/>
                <a:gd name="T6" fmla="*/ 0 w 85"/>
                <a:gd name="T7" fmla="*/ 0 h 42"/>
                <a:gd name="T8" fmla="*/ 85 w 85"/>
                <a:gd name="T9" fmla="*/ 42 h 4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5" h="42">
                  <a:moveTo>
                    <a:pt x="0" y="42"/>
                  </a:moveTo>
                  <a:cubicBezTo>
                    <a:pt x="0" y="20"/>
                    <a:pt x="37" y="1"/>
                    <a:pt x="85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4" name="Freeform 34"/>
            <p:cNvSpPr>
              <a:spLocks/>
            </p:cNvSpPr>
            <p:nvPr/>
          </p:nvSpPr>
          <p:spPr bwMode="auto">
            <a:xfrm>
              <a:off x="2733" y="1729"/>
              <a:ext cx="164" cy="93"/>
            </a:xfrm>
            <a:custGeom>
              <a:avLst/>
              <a:gdLst>
                <a:gd name="T0" fmla="*/ 0 w 164"/>
                <a:gd name="T1" fmla="*/ 93 h 93"/>
                <a:gd name="T2" fmla="*/ 164 w 164"/>
                <a:gd name="T3" fmla="*/ 40 h 93"/>
                <a:gd name="T4" fmla="*/ 0 w 164"/>
                <a:gd name="T5" fmla="*/ 0 h 93"/>
                <a:gd name="T6" fmla="*/ 54 w 164"/>
                <a:gd name="T7" fmla="*/ 40 h 93"/>
                <a:gd name="T8" fmla="*/ 0 w 164"/>
                <a:gd name="T9" fmla="*/ 93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0" y="93"/>
                  </a:moveTo>
                  <a:lnTo>
                    <a:pt x="164" y="40"/>
                  </a:lnTo>
                  <a:lnTo>
                    <a:pt x="0" y="0"/>
                  </a:lnTo>
                  <a:lnTo>
                    <a:pt x="54" y="4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5" name="Rectangle 37"/>
          <p:cNvSpPr>
            <a:spLocks noChangeArrowheads="1"/>
          </p:cNvSpPr>
          <p:nvPr/>
        </p:nvSpPr>
        <p:spPr bwMode="auto">
          <a:xfrm>
            <a:off x="7452320" y="3271572"/>
            <a:ext cx="14827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pt-BR" sz="2000" b="1" dirty="0">
                <a:latin typeface="Calibri" pitchFamily="34" charset="0"/>
              </a:rPr>
              <a:t>Planejamento</a:t>
            </a:r>
            <a:endParaRPr lang="pt-BR" sz="2000" dirty="0">
              <a:latin typeface="Calibri" pitchFamily="34" charset="0"/>
            </a:endParaRPr>
          </a:p>
        </p:txBody>
      </p:sp>
      <p:sp>
        <p:nvSpPr>
          <p:cNvPr id="56" name="Rectangle 39"/>
          <p:cNvSpPr>
            <a:spLocks noChangeArrowheads="1"/>
          </p:cNvSpPr>
          <p:nvPr/>
        </p:nvSpPr>
        <p:spPr bwMode="auto">
          <a:xfrm>
            <a:off x="7884368" y="5034059"/>
            <a:ext cx="112454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l"/>
            <a:r>
              <a:rPr lang="pt-BR" sz="2000" b="1" dirty="0">
                <a:latin typeface="Calibri" pitchFamily="34" charset="0"/>
              </a:rPr>
              <a:t>Execução</a:t>
            </a:r>
            <a:r>
              <a:rPr lang="en-US" sz="2000" b="1" dirty="0">
                <a:latin typeface="Calibri" pitchFamily="34" charset="0"/>
              </a:rPr>
              <a:t> </a:t>
            </a:r>
            <a:endParaRPr lang="pt-BR" sz="2000" dirty="0">
              <a:latin typeface="Calibri" pitchFamily="34" charset="0"/>
            </a:endParaRPr>
          </a:p>
        </p:txBody>
      </p:sp>
      <p:sp>
        <p:nvSpPr>
          <p:cNvPr id="57" name="Rectangle 42"/>
          <p:cNvSpPr>
            <a:spLocks noChangeArrowheads="1"/>
          </p:cNvSpPr>
          <p:nvPr/>
        </p:nvSpPr>
        <p:spPr bwMode="auto">
          <a:xfrm>
            <a:off x="2809875" y="5857875"/>
            <a:ext cx="1785938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l"/>
            <a:r>
              <a:rPr lang="pt-BR" sz="2000" b="1">
                <a:latin typeface="Calibri" pitchFamily="34" charset="0"/>
              </a:rPr>
              <a:t>Comentário do gestor</a:t>
            </a:r>
            <a:endParaRPr lang="pt-BR" sz="2000">
              <a:latin typeface="Calibri" pitchFamily="34" charset="0"/>
            </a:endParaRPr>
          </a:p>
        </p:txBody>
      </p:sp>
      <p:sp>
        <p:nvSpPr>
          <p:cNvPr id="60" name="Text Box 50"/>
          <p:cNvSpPr txBox="1">
            <a:spLocks noChangeArrowheads="1"/>
          </p:cNvSpPr>
          <p:nvPr/>
        </p:nvSpPr>
        <p:spPr bwMode="auto">
          <a:xfrm>
            <a:off x="2452688" y="2863850"/>
            <a:ext cx="4000500" cy="17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ctr" defTabSz="762000" eaLnBrk="1" hangingPunct="1">
              <a:defRPr/>
            </a:pPr>
            <a:r>
              <a:rPr lang="pt-BR" sz="3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CICLO DA AUDITORIA  OPERACIONAL</a:t>
            </a:r>
          </a:p>
        </p:txBody>
      </p:sp>
      <p:graphicFrame>
        <p:nvGraphicFramePr>
          <p:cNvPr id="61" name="Object 6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8710981"/>
              </p:ext>
            </p:extLst>
          </p:nvPr>
        </p:nvGraphicFramePr>
        <p:xfrm>
          <a:off x="6366905" y="357188"/>
          <a:ext cx="903287" cy="111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351" name="CorelDRAW" r:id="rId13" imgW="3457575" imgH="4600575" progId="CorelDRAW.Gráficos.9">
                  <p:embed/>
                </p:oleObj>
              </mc:Choice>
              <mc:Fallback>
                <p:oleObj name="CorelDRAW" r:id="rId13" imgW="3457575" imgH="4600575" progId="CorelDRAW.Gráficos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66905" y="357188"/>
                        <a:ext cx="903287" cy="1111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Text Box 76"/>
          <p:cNvSpPr txBox="1">
            <a:spLocks noChangeArrowheads="1"/>
          </p:cNvSpPr>
          <p:nvPr/>
        </p:nvSpPr>
        <p:spPr bwMode="auto">
          <a:xfrm>
            <a:off x="6273828" y="1563580"/>
            <a:ext cx="1057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rgbClr val="000000"/>
                </a:solidFill>
                <a:latin typeface="Verdana" pitchFamily="34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Verdana" pitchFamily="34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9pPr>
          </a:lstStyle>
          <a:p>
            <a:pPr algn="l"/>
            <a:r>
              <a:rPr lang="pt-BR" sz="2000" b="1" dirty="0">
                <a:latin typeface="Calibri" pitchFamily="34" charset="0"/>
              </a:rPr>
              <a:t>Seleção </a:t>
            </a:r>
          </a:p>
        </p:txBody>
      </p:sp>
      <p:sp>
        <p:nvSpPr>
          <p:cNvPr id="64" name="Text Box 77"/>
          <p:cNvSpPr txBox="1">
            <a:spLocks noChangeArrowheads="1"/>
          </p:cNvSpPr>
          <p:nvPr/>
        </p:nvSpPr>
        <p:spPr bwMode="auto">
          <a:xfrm>
            <a:off x="6596063" y="5857875"/>
            <a:ext cx="11572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rgbClr val="000000"/>
                </a:solidFill>
                <a:latin typeface="Verdana" pitchFamily="34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Verdana" pitchFamily="34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9pPr>
          </a:lstStyle>
          <a:p>
            <a:pPr algn="l" eaLnBrk="1" hangingPunct="1"/>
            <a:r>
              <a:rPr lang="pt-BR" sz="2000" b="1">
                <a:latin typeface="Calibri" pitchFamily="34" charset="0"/>
              </a:rPr>
              <a:t>Relatório</a:t>
            </a:r>
          </a:p>
        </p:txBody>
      </p:sp>
    </p:spTree>
    <p:extLst>
      <p:ext uri="{BB962C8B-B14F-4D97-AF65-F5344CB8AC3E}">
        <p14:creationId xmlns:p14="http://schemas.microsoft.com/office/powerpoint/2010/main" val="1573413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00729" y="2276872"/>
            <a:ext cx="871296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É a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descrição dos trabalhos e exames realizados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, dos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fatos relevantes 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apurados com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base em evidências concretas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e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das conclusões, recomendações e opiniões 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da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equipe de auditoria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.</a:t>
            </a:r>
            <a:endParaRPr lang="pt-BR" sz="36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51520" y="1124744"/>
            <a:ext cx="8568952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Relatório de Auditoria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97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4860032" y="908720"/>
            <a:ext cx="3960440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Requisitos para elaboração do Relatório de Auditoria</a:t>
            </a:r>
          </a:p>
          <a:p>
            <a:pPr algn="r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“CERTO”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523875" y="1138238"/>
            <a:ext cx="804863" cy="6096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kumimoji="1" lang="pt-BR" sz="5000" b="1" dirty="0">
                <a:latin typeface="Calibri" pitchFamily="34" charset="0"/>
              </a:rPr>
              <a:t>C</a:t>
            </a:r>
            <a:endParaRPr kumimoji="1" lang="pt-BR" sz="5000" dirty="0">
              <a:latin typeface="Calibri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952500" y="1890713"/>
            <a:ext cx="784225" cy="6096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kumimoji="1" lang="pt-BR" sz="5000" b="1" dirty="0">
                <a:latin typeface="Calibri" pitchFamily="34" charset="0"/>
              </a:rPr>
              <a:t>C</a:t>
            </a:r>
            <a:endParaRPr kumimoji="1" lang="pt-BR" sz="5000" dirty="0">
              <a:latin typeface="Calibri" pitchFamily="34" charset="0"/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1452563" y="2638425"/>
            <a:ext cx="784225" cy="6096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kumimoji="1" lang="pt-BR" sz="5000" b="1" dirty="0">
                <a:latin typeface="Calibri" pitchFamily="34" charset="0"/>
              </a:rPr>
              <a:t>C</a:t>
            </a:r>
            <a:endParaRPr kumimoji="1" lang="pt-BR" sz="5000" dirty="0">
              <a:latin typeface="Calibri" pitchFamily="34" charset="0"/>
            </a:endParaRP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1952625" y="3416300"/>
            <a:ext cx="784225" cy="6096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kumimoji="1" lang="pt-BR" sz="5000" b="1">
                <a:latin typeface="Calibri" pitchFamily="34" charset="0"/>
              </a:rPr>
              <a:t>E</a:t>
            </a:r>
            <a:endParaRPr kumimoji="1" lang="pt-BR" sz="5000">
              <a:latin typeface="Calibri" pitchFamily="34" charset="0"/>
            </a:endParaRP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2984500" y="4924425"/>
            <a:ext cx="825500" cy="6096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kumimoji="1" lang="pt-BR" sz="5000" b="1">
                <a:latin typeface="Calibri" pitchFamily="34" charset="0"/>
              </a:rPr>
              <a:t>T</a:t>
            </a:r>
            <a:endParaRPr kumimoji="1" lang="pt-BR" sz="5000">
              <a:latin typeface="Calibri" pitchFamily="34" charset="0"/>
            </a:endParaRP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3556000" y="5676900"/>
            <a:ext cx="825500" cy="6096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kumimoji="1" lang="pt-BR" sz="5000" b="1" dirty="0">
                <a:latin typeface="Calibri" pitchFamily="34" charset="0"/>
              </a:rPr>
              <a:t>O</a:t>
            </a:r>
            <a:endParaRPr kumimoji="1" lang="pt-BR" sz="5000" dirty="0">
              <a:latin typeface="Calibri" pitchFamily="34" charset="0"/>
            </a:endParaRPr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503363" y="1176338"/>
            <a:ext cx="1978025" cy="5715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kumimoji="1" lang="pt-BR" sz="3800" b="1" dirty="0">
                <a:solidFill>
                  <a:schemeClr val="bg1"/>
                </a:solidFill>
                <a:latin typeface="Calibri" pitchFamily="34" charset="0"/>
              </a:rPr>
              <a:t>Clareza</a:t>
            </a:r>
          </a:p>
        </p:txBody>
      </p:sp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1881188" y="1890713"/>
            <a:ext cx="2505075" cy="5715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kumimoji="1" lang="pt-BR" sz="3800" b="1" dirty="0">
                <a:solidFill>
                  <a:schemeClr val="bg1"/>
                </a:solidFill>
                <a:latin typeface="Calibri" pitchFamily="34" charset="0"/>
              </a:rPr>
              <a:t>Convicção</a:t>
            </a:r>
          </a:p>
        </p:txBody>
      </p:sp>
      <p:sp>
        <p:nvSpPr>
          <p:cNvPr id="17" name="Rectangle 11"/>
          <p:cNvSpPr>
            <a:spLocks noChangeArrowheads="1"/>
          </p:cNvSpPr>
          <p:nvPr/>
        </p:nvSpPr>
        <p:spPr bwMode="auto">
          <a:xfrm>
            <a:off x="2381250" y="2676525"/>
            <a:ext cx="2373313" cy="5715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kumimoji="1" lang="pt-BR" sz="3800" b="1" dirty="0">
                <a:solidFill>
                  <a:schemeClr val="bg1"/>
                </a:solidFill>
                <a:latin typeface="Calibri" pitchFamily="34" charset="0"/>
              </a:rPr>
              <a:t>Concisão</a:t>
            </a:r>
          </a:p>
        </p:txBody>
      </p:sp>
      <p:sp>
        <p:nvSpPr>
          <p:cNvPr id="18" name="Rectangle 12"/>
          <p:cNvSpPr>
            <a:spLocks noChangeArrowheads="1"/>
          </p:cNvSpPr>
          <p:nvPr/>
        </p:nvSpPr>
        <p:spPr bwMode="auto">
          <a:xfrm>
            <a:off x="2881313" y="3462338"/>
            <a:ext cx="2241550" cy="52863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kumimoji="1" lang="pt-BR" sz="3800" b="1" dirty="0">
                <a:solidFill>
                  <a:schemeClr val="bg1"/>
                </a:solidFill>
                <a:latin typeface="Calibri" pitchFamily="34" charset="0"/>
              </a:rPr>
              <a:t>Exatidão</a:t>
            </a:r>
          </a:p>
        </p:txBody>
      </p:sp>
      <p:sp>
        <p:nvSpPr>
          <p:cNvPr id="19" name="Rectangle 13"/>
          <p:cNvSpPr>
            <a:spLocks noChangeArrowheads="1"/>
          </p:cNvSpPr>
          <p:nvPr/>
        </p:nvSpPr>
        <p:spPr bwMode="auto">
          <a:xfrm>
            <a:off x="3381375" y="4176713"/>
            <a:ext cx="2768600" cy="64293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kumimoji="1" lang="pt-BR" sz="3800" b="1" dirty="0">
                <a:solidFill>
                  <a:schemeClr val="bg1"/>
                </a:solidFill>
                <a:latin typeface="Calibri" pitchFamily="34" charset="0"/>
              </a:rPr>
              <a:t>Relevância</a:t>
            </a:r>
          </a:p>
        </p:txBody>
      </p:sp>
      <p:sp>
        <p:nvSpPr>
          <p:cNvPr id="20" name="Rectangle 14"/>
          <p:cNvSpPr>
            <a:spLocks noChangeArrowheads="1"/>
          </p:cNvSpPr>
          <p:nvPr/>
        </p:nvSpPr>
        <p:spPr bwMode="auto">
          <a:xfrm>
            <a:off x="2452688" y="4176713"/>
            <a:ext cx="742950" cy="6096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kumimoji="1" lang="pt-BR" sz="5000" b="1">
                <a:latin typeface="Calibri" pitchFamily="34" charset="0"/>
              </a:rPr>
              <a:t>R</a:t>
            </a:r>
            <a:endParaRPr kumimoji="1" lang="pt-BR" sz="5000">
              <a:latin typeface="Calibri" pitchFamily="34" charset="0"/>
            </a:endParaRPr>
          </a:p>
        </p:txBody>
      </p:sp>
      <p:sp>
        <p:nvSpPr>
          <p:cNvPr id="21" name="Rectangle 15"/>
          <p:cNvSpPr>
            <a:spLocks noChangeArrowheads="1"/>
          </p:cNvSpPr>
          <p:nvPr/>
        </p:nvSpPr>
        <p:spPr bwMode="auto">
          <a:xfrm>
            <a:off x="3965575" y="4962525"/>
            <a:ext cx="3559175" cy="5715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kumimoji="1" lang="pt-BR" sz="3800" b="1" dirty="0">
                <a:solidFill>
                  <a:schemeClr val="bg1"/>
                </a:solidFill>
                <a:latin typeface="Calibri" pitchFamily="34" charset="0"/>
              </a:rPr>
              <a:t>Tempestividade</a:t>
            </a:r>
          </a:p>
        </p:txBody>
      </p:sp>
      <p:sp>
        <p:nvSpPr>
          <p:cNvPr id="22" name="Rectangle 16"/>
          <p:cNvSpPr>
            <a:spLocks noChangeArrowheads="1"/>
          </p:cNvSpPr>
          <p:nvPr/>
        </p:nvSpPr>
        <p:spPr bwMode="auto">
          <a:xfrm>
            <a:off x="4524375" y="5676900"/>
            <a:ext cx="3295650" cy="5715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kumimoji="1" lang="pt-BR" sz="3800" b="1" dirty="0">
                <a:solidFill>
                  <a:schemeClr val="bg1"/>
                </a:solidFill>
                <a:latin typeface="Calibri" pitchFamily="34" charset="0"/>
              </a:rPr>
              <a:t>Objetividade</a:t>
            </a:r>
          </a:p>
        </p:txBody>
      </p:sp>
    </p:spTree>
    <p:extLst>
      <p:ext uri="{BB962C8B-B14F-4D97-AF65-F5344CB8AC3E}">
        <p14:creationId xmlns:p14="http://schemas.microsoft.com/office/powerpoint/2010/main" val="1965592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79512" y="1628799"/>
            <a:ext cx="871296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Antes da conclusão 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do Relatório de Auditoria, versão preliminar deve ser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encaminhada ao gestor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para seu conhecimento.</a:t>
            </a:r>
          </a:p>
          <a:p>
            <a:endParaRPr lang="pt-BR" sz="3600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Sua </a:t>
            </a: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apreciação crítica 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pode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possibilitar </a:t>
            </a:r>
            <a:r>
              <a:rPr 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o esclarecimento de pontos obscuros</a:t>
            </a: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, a </a:t>
            </a:r>
            <a:r>
              <a:rPr 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correção de informações 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imprecisas ou </a:t>
            </a: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inconsistentes, assim como o </a:t>
            </a:r>
            <a:r>
              <a:rPr 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aperfeiçoamento das medidas 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propostas.</a:t>
            </a:r>
            <a:endParaRPr lang="pt-BR" sz="36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51514" y="908720"/>
            <a:ext cx="8568952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Comentários do Gestor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6244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1"/>
          <p:cNvGraphicFramePr>
            <a:graphicFrameLocks noChangeAspect="1"/>
          </p:cNvGraphicFramePr>
          <p:nvPr/>
        </p:nvGraphicFramePr>
        <p:xfrm>
          <a:off x="954088" y="5754688"/>
          <a:ext cx="1641475" cy="968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446" name="CorelDRAW" r:id="rId4" imgW="4600575" imgH="2933700" progId="CorelDRAW.Gráficos.9">
                  <p:embed/>
                </p:oleObj>
              </mc:Choice>
              <mc:Fallback>
                <p:oleObj name="CorelDRAW" r:id="rId4" imgW="4600575" imgH="2933700" progId="CorelDRAW.Gráficos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4088" y="5754688"/>
                        <a:ext cx="1641475" cy="968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Group 55"/>
          <p:cNvGrpSpPr>
            <a:grpSpLocks/>
          </p:cNvGrpSpPr>
          <p:nvPr/>
        </p:nvGrpSpPr>
        <p:grpSpPr bwMode="auto">
          <a:xfrm>
            <a:off x="7891888" y="3986643"/>
            <a:ext cx="952500" cy="974725"/>
            <a:chOff x="3504" y="3360"/>
            <a:chExt cx="539" cy="600"/>
          </a:xfrm>
        </p:grpSpPr>
        <p:graphicFrame>
          <p:nvGraphicFramePr>
            <p:cNvPr id="9" name="Object 56"/>
            <p:cNvGraphicFramePr>
              <a:graphicFrameLocks noChangeAspect="1"/>
            </p:cNvGraphicFramePr>
            <p:nvPr/>
          </p:nvGraphicFramePr>
          <p:xfrm>
            <a:off x="3504" y="3360"/>
            <a:ext cx="539" cy="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447" name="CorelDRAW" r:id="rId6" imgW="4171950" imgH="4648200" progId="CorelDRAW.Gráficos.9">
                    <p:embed/>
                  </p:oleObj>
                </mc:Choice>
                <mc:Fallback>
                  <p:oleObj name="CorelDRAW" r:id="rId6" imgW="4171950" imgH="4648200" progId="CorelDRAW.Gráficos.9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04" y="3360"/>
                          <a:ext cx="539" cy="6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" name="Freeform 57"/>
            <p:cNvSpPr>
              <a:spLocks/>
            </p:cNvSpPr>
            <p:nvPr/>
          </p:nvSpPr>
          <p:spPr bwMode="auto">
            <a:xfrm>
              <a:off x="3781" y="3422"/>
              <a:ext cx="192" cy="226"/>
            </a:xfrm>
            <a:custGeom>
              <a:avLst/>
              <a:gdLst>
                <a:gd name="T0" fmla="*/ 0 w 192"/>
                <a:gd name="T1" fmla="*/ 172 h 226"/>
                <a:gd name="T2" fmla="*/ 69 w 192"/>
                <a:gd name="T3" fmla="*/ 226 h 226"/>
                <a:gd name="T4" fmla="*/ 192 w 192"/>
                <a:gd name="T5" fmla="*/ 0 h 226"/>
                <a:gd name="T6" fmla="*/ 0 60000 65536"/>
                <a:gd name="T7" fmla="*/ 0 60000 65536"/>
                <a:gd name="T8" fmla="*/ 0 60000 65536"/>
                <a:gd name="T9" fmla="*/ 0 w 192"/>
                <a:gd name="T10" fmla="*/ 0 h 226"/>
                <a:gd name="T11" fmla="*/ 192 w 192"/>
                <a:gd name="T12" fmla="*/ 226 h 2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2" h="226">
                  <a:moveTo>
                    <a:pt x="0" y="172"/>
                  </a:moveTo>
                  <a:lnTo>
                    <a:pt x="69" y="226"/>
                  </a:lnTo>
                  <a:lnTo>
                    <a:pt x="192" y="0"/>
                  </a:ln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1" name="Group 52"/>
          <p:cNvGrpSpPr>
            <a:grpSpLocks/>
          </p:cNvGrpSpPr>
          <p:nvPr/>
        </p:nvGrpSpPr>
        <p:grpSpPr bwMode="auto">
          <a:xfrm>
            <a:off x="7630913" y="2123428"/>
            <a:ext cx="1125537" cy="974725"/>
            <a:chOff x="4153" y="2632"/>
            <a:chExt cx="636" cy="600"/>
          </a:xfrm>
        </p:grpSpPr>
        <p:graphicFrame>
          <p:nvGraphicFramePr>
            <p:cNvPr id="12" name="Object 53"/>
            <p:cNvGraphicFramePr>
              <a:graphicFrameLocks noChangeAspect="1"/>
            </p:cNvGraphicFramePr>
            <p:nvPr/>
          </p:nvGraphicFramePr>
          <p:xfrm>
            <a:off x="4153" y="2632"/>
            <a:ext cx="510" cy="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448" name="CorelDRAW" r:id="rId8" imgW="3952875" imgH="4648200" progId="CorelDRAW.Gráficos.9">
                    <p:embed/>
                  </p:oleObj>
                </mc:Choice>
                <mc:Fallback>
                  <p:oleObj name="CorelDRAW" r:id="rId8" imgW="3952875" imgH="4648200" progId="CorelDRAW.Gráficos.9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53" y="2632"/>
                          <a:ext cx="510" cy="6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" name="Object 54"/>
            <p:cNvGraphicFramePr>
              <a:graphicFrameLocks noChangeAspect="1"/>
            </p:cNvGraphicFramePr>
            <p:nvPr/>
          </p:nvGraphicFramePr>
          <p:xfrm>
            <a:off x="4320" y="2832"/>
            <a:ext cx="469" cy="3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449" name="CorelDRAW" r:id="rId10" imgW="4238625" imgH="2895600" progId="CorelDRAW.Gráficos.9">
                    <p:embed/>
                  </p:oleObj>
                </mc:Choice>
                <mc:Fallback>
                  <p:oleObj name="CorelDRAW" r:id="rId10" imgW="4238625" imgH="2895600" progId="CorelDRAW.Gráficos.9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0" y="2832"/>
                          <a:ext cx="469" cy="32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5" name="Object 5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7071965"/>
              </p:ext>
            </p:extLst>
          </p:nvPr>
        </p:nvGraphicFramePr>
        <p:xfrm>
          <a:off x="514351" y="3577310"/>
          <a:ext cx="1103312" cy="928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450" name="CorelDRAW" r:id="rId12" imgW="5048250" imgH="4600575" progId="CorelDRAW.Gráficos.9">
                  <p:embed/>
                </p:oleObj>
              </mc:Choice>
              <mc:Fallback>
                <p:oleObj name="CorelDRAW" r:id="rId12" imgW="5048250" imgH="4600575" progId="CorelDRAW.Gráficos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351" y="3577310"/>
                        <a:ext cx="1103312" cy="928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51"/>
          <p:cNvGraphicFramePr>
            <a:graphicFrameLocks noChangeAspect="1"/>
          </p:cNvGraphicFramePr>
          <p:nvPr/>
        </p:nvGraphicFramePr>
        <p:xfrm>
          <a:off x="5381625" y="5500688"/>
          <a:ext cx="1127125" cy="1158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451" name="CorelDRAW" r:id="rId14" imgW="4171950" imgH="4648200" progId="CorelDRAW.Gráficos.9">
                  <p:embed/>
                </p:oleObj>
              </mc:Choice>
              <mc:Fallback>
                <p:oleObj name="CorelDRAW" r:id="rId14" imgW="4171950" imgH="4648200" progId="CorelDRAW.Gráficos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81625" y="5500688"/>
                        <a:ext cx="1127125" cy="1158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7" name="Group 7"/>
          <p:cNvGrpSpPr>
            <a:grpSpLocks/>
          </p:cNvGrpSpPr>
          <p:nvPr/>
        </p:nvGrpSpPr>
        <p:grpSpPr bwMode="auto">
          <a:xfrm>
            <a:off x="5238750" y="2428875"/>
            <a:ext cx="1643063" cy="1582738"/>
            <a:chOff x="3130" y="1769"/>
            <a:chExt cx="849" cy="824"/>
          </a:xfrm>
        </p:grpSpPr>
        <p:sp>
          <p:nvSpPr>
            <p:cNvPr id="28" name="Freeform 8"/>
            <p:cNvSpPr>
              <a:spLocks/>
            </p:cNvSpPr>
            <p:nvPr/>
          </p:nvSpPr>
          <p:spPr bwMode="auto">
            <a:xfrm>
              <a:off x="3130" y="1769"/>
              <a:ext cx="794" cy="678"/>
            </a:xfrm>
            <a:custGeom>
              <a:avLst/>
              <a:gdLst>
                <a:gd name="T0" fmla="*/ 0 w 58"/>
                <a:gd name="T1" fmla="*/ 0 h 51"/>
                <a:gd name="T2" fmla="*/ 0 w 58"/>
                <a:gd name="T3" fmla="*/ 0 h 51"/>
                <a:gd name="T4" fmla="*/ 2147483647 w 58"/>
                <a:gd name="T5" fmla="*/ 2147483647 h 51"/>
                <a:gd name="T6" fmla="*/ 0 60000 65536"/>
                <a:gd name="T7" fmla="*/ 0 60000 65536"/>
                <a:gd name="T8" fmla="*/ 0 60000 65536"/>
                <a:gd name="T9" fmla="*/ 0 w 58"/>
                <a:gd name="T10" fmla="*/ 0 h 51"/>
                <a:gd name="T11" fmla="*/ 58 w 58"/>
                <a:gd name="T12" fmla="*/ 51 h 5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" h="5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0"/>
                    <a:pt x="54" y="22"/>
                    <a:pt x="58" y="51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9"/>
            <p:cNvSpPr>
              <a:spLocks/>
            </p:cNvSpPr>
            <p:nvPr/>
          </p:nvSpPr>
          <p:spPr bwMode="auto">
            <a:xfrm>
              <a:off x="3869" y="2420"/>
              <a:ext cx="96" cy="160"/>
            </a:xfrm>
            <a:custGeom>
              <a:avLst/>
              <a:gdLst>
                <a:gd name="T0" fmla="*/ 0 w 96"/>
                <a:gd name="T1" fmla="*/ 13 h 160"/>
                <a:gd name="T2" fmla="*/ 69 w 96"/>
                <a:gd name="T3" fmla="*/ 160 h 160"/>
                <a:gd name="T4" fmla="*/ 96 w 96"/>
                <a:gd name="T5" fmla="*/ 0 h 160"/>
                <a:gd name="T6" fmla="*/ 55 w 96"/>
                <a:gd name="T7" fmla="*/ 53 h 160"/>
                <a:gd name="T8" fmla="*/ 0 w 96"/>
                <a:gd name="T9" fmla="*/ 13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0" y="13"/>
                  </a:moveTo>
                  <a:lnTo>
                    <a:pt x="69" y="160"/>
                  </a:lnTo>
                  <a:lnTo>
                    <a:pt x="96" y="0"/>
                  </a:lnTo>
                  <a:lnTo>
                    <a:pt x="55" y="53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10"/>
            <p:cNvSpPr>
              <a:spLocks/>
            </p:cNvSpPr>
            <p:nvPr/>
          </p:nvSpPr>
          <p:spPr bwMode="auto">
            <a:xfrm>
              <a:off x="3144" y="1782"/>
              <a:ext cx="794" cy="678"/>
            </a:xfrm>
            <a:custGeom>
              <a:avLst/>
              <a:gdLst>
                <a:gd name="T0" fmla="*/ 0 w 58"/>
                <a:gd name="T1" fmla="*/ 0 h 51"/>
                <a:gd name="T2" fmla="*/ 0 w 58"/>
                <a:gd name="T3" fmla="*/ 0 h 51"/>
                <a:gd name="T4" fmla="*/ 2147483647 w 58"/>
                <a:gd name="T5" fmla="*/ 2147483647 h 51"/>
                <a:gd name="T6" fmla="*/ 0 60000 65536"/>
                <a:gd name="T7" fmla="*/ 0 60000 65536"/>
                <a:gd name="T8" fmla="*/ 0 60000 65536"/>
                <a:gd name="T9" fmla="*/ 0 w 58"/>
                <a:gd name="T10" fmla="*/ 0 h 51"/>
                <a:gd name="T11" fmla="*/ 58 w 58"/>
                <a:gd name="T12" fmla="*/ 51 h 5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" h="5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0"/>
                    <a:pt x="54" y="22"/>
                    <a:pt x="58" y="51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11"/>
            <p:cNvSpPr>
              <a:spLocks/>
            </p:cNvSpPr>
            <p:nvPr/>
          </p:nvSpPr>
          <p:spPr bwMode="auto">
            <a:xfrm>
              <a:off x="3883" y="2433"/>
              <a:ext cx="96" cy="160"/>
            </a:xfrm>
            <a:custGeom>
              <a:avLst/>
              <a:gdLst>
                <a:gd name="T0" fmla="*/ 0 w 96"/>
                <a:gd name="T1" fmla="*/ 14 h 160"/>
                <a:gd name="T2" fmla="*/ 69 w 96"/>
                <a:gd name="T3" fmla="*/ 160 h 160"/>
                <a:gd name="T4" fmla="*/ 96 w 96"/>
                <a:gd name="T5" fmla="*/ 0 h 160"/>
                <a:gd name="T6" fmla="*/ 55 w 96"/>
                <a:gd name="T7" fmla="*/ 54 h 160"/>
                <a:gd name="T8" fmla="*/ 0 w 96"/>
                <a:gd name="T9" fmla="*/ 14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0" y="14"/>
                  </a:moveTo>
                  <a:lnTo>
                    <a:pt x="69" y="160"/>
                  </a:lnTo>
                  <a:lnTo>
                    <a:pt x="96" y="0"/>
                  </a:lnTo>
                  <a:lnTo>
                    <a:pt x="55" y="54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12"/>
            <p:cNvSpPr>
              <a:spLocks/>
            </p:cNvSpPr>
            <p:nvPr/>
          </p:nvSpPr>
          <p:spPr bwMode="auto">
            <a:xfrm>
              <a:off x="3144" y="1782"/>
              <a:ext cx="794" cy="665"/>
            </a:xfrm>
            <a:custGeom>
              <a:avLst/>
              <a:gdLst>
                <a:gd name="T0" fmla="*/ 0 w 58"/>
                <a:gd name="T1" fmla="*/ 0 h 50"/>
                <a:gd name="T2" fmla="*/ 0 w 58"/>
                <a:gd name="T3" fmla="*/ 0 h 50"/>
                <a:gd name="T4" fmla="*/ 2147483647 w 58"/>
                <a:gd name="T5" fmla="*/ 2147483647 h 50"/>
                <a:gd name="T6" fmla="*/ 0 60000 65536"/>
                <a:gd name="T7" fmla="*/ 0 60000 65536"/>
                <a:gd name="T8" fmla="*/ 0 60000 65536"/>
                <a:gd name="T9" fmla="*/ 0 w 58"/>
                <a:gd name="T10" fmla="*/ 0 h 50"/>
                <a:gd name="T11" fmla="*/ 58 w 58"/>
                <a:gd name="T12" fmla="*/ 50 h 5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" h="5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0"/>
                    <a:pt x="53" y="22"/>
                    <a:pt x="58" y="5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13"/>
            <p:cNvSpPr>
              <a:spLocks/>
            </p:cNvSpPr>
            <p:nvPr/>
          </p:nvSpPr>
          <p:spPr bwMode="auto">
            <a:xfrm>
              <a:off x="3883" y="2420"/>
              <a:ext cx="96" cy="160"/>
            </a:xfrm>
            <a:custGeom>
              <a:avLst/>
              <a:gdLst>
                <a:gd name="T0" fmla="*/ 0 w 96"/>
                <a:gd name="T1" fmla="*/ 13 h 160"/>
                <a:gd name="T2" fmla="*/ 69 w 96"/>
                <a:gd name="T3" fmla="*/ 160 h 160"/>
                <a:gd name="T4" fmla="*/ 96 w 96"/>
                <a:gd name="T5" fmla="*/ 0 h 160"/>
                <a:gd name="T6" fmla="*/ 55 w 96"/>
                <a:gd name="T7" fmla="*/ 53 h 160"/>
                <a:gd name="T8" fmla="*/ 0 w 96"/>
                <a:gd name="T9" fmla="*/ 13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0" y="13"/>
                  </a:moveTo>
                  <a:lnTo>
                    <a:pt x="69" y="160"/>
                  </a:lnTo>
                  <a:lnTo>
                    <a:pt x="96" y="0"/>
                  </a:lnTo>
                  <a:lnTo>
                    <a:pt x="55" y="53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4" name="Group 14"/>
          <p:cNvGrpSpPr>
            <a:grpSpLocks/>
          </p:cNvGrpSpPr>
          <p:nvPr/>
        </p:nvGrpSpPr>
        <p:grpSpPr bwMode="auto">
          <a:xfrm>
            <a:off x="4238625" y="4071938"/>
            <a:ext cx="2493963" cy="1446212"/>
            <a:chOff x="2664" y="2752"/>
            <a:chExt cx="1288" cy="625"/>
          </a:xfrm>
        </p:grpSpPr>
        <p:sp>
          <p:nvSpPr>
            <p:cNvPr id="35" name="Freeform 15"/>
            <p:cNvSpPr>
              <a:spLocks/>
            </p:cNvSpPr>
            <p:nvPr/>
          </p:nvSpPr>
          <p:spPr bwMode="auto">
            <a:xfrm>
              <a:off x="2787" y="2752"/>
              <a:ext cx="1151" cy="558"/>
            </a:xfrm>
            <a:custGeom>
              <a:avLst/>
              <a:gdLst>
                <a:gd name="T0" fmla="*/ 2147483647 w 84"/>
                <a:gd name="T1" fmla="*/ 0 h 42"/>
                <a:gd name="T2" fmla="*/ 0 w 84"/>
                <a:gd name="T3" fmla="*/ 2147483647 h 42"/>
                <a:gd name="T4" fmla="*/ 0 60000 65536"/>
                <a:gd name="T5" fmla="*/ 0 60000 65536"/>
                <a:gd name="T6" fmla="*/ 0 w 84"/>
                <a:gd name="T7" fmla="*/ 0 h 42"/>
                <a:gd name="T8" fmla="*/ 84 w 84"/>
                <a:gd name="T9" fmla="*/ 42 h 4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4" h="42">
                  <a:moveTo>
                    <a:pt x="84" y="0"/>
                  </a:moveTo>
                  <a:cubicBezTo>
                    <a:pt x="84" y="22"/>
                    <a:pt x="47" y="40"/>
                    <a:pt x="0" y="42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16"/>
            <p:cNvSpPr>
              <a:spLocks/>
            </p:cNvSpPr>
            <p:nvPr/>
          </p:nvSpPr>
          <p:spPr bwMode="auto">
            <a:xfrm>
              <a:off x="2664" y="3270"/>
              <a:ext cx="165" cy="93"/>
            </a:xfrm>
            <a:custGeom>
              <a:avLst/>
              <a:gdLst>
                <a:gd name="T0" fmla="*/ 165 w 165"/>
                <a:gd name="T1" fmla="*/ 0 h 93"/>
                <a:gd name="T2" fmla="*/ 0 w 165"/>
                <a:gd name="T3" fmla="*/ 54 h 93"/>
                <a:gd name="T4" fmla="*/ 165 w 165"/>
                <a:gd name="T5" fmla="*/ 93 h 93"/>
                <a:gd name="T6" fmla="*/ 110 w 165"/>
                <a:gd name="T7" fmla="*/ 54 h 93"/>
                <a:gd name="T8" fmla="*/ 165 w 165"/>
                <a:gd name="T9" fmla="*/ 0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5"/>
                <a:gd name="T16" fmla="*/ 0 h 93"/>
                <a:gd name="T17" fmla="*/ 165 w 165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5" h="93">
                  <a:moveTo>
                    <a:pt x="165" y="0"/>
                  </a:moveTo>
                  <a:lnTo>
                    <a:pt x="0" y="54"/>
                  </a:lnTo>
                  <a:lnTo>
                    <a:pt x="165" y="93"/>
                  </a:lnTo>
                  <a:lnTo>
                    <a:pt x="110" y="54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17"/>
            <p:cNvSpPr>
              <a:spLocks/>
            </p:cNvSpPr>
            <p:nvPr/>
          </p:nvSpPr>
          <p:spPr bwMode="auto">
            <a:xfrm>
              <a:off x="2801" y="2766"/>
              <a:ext cx="1151" cy="558"/>
            </a:xfrm>
            <a:custGeom>
              <a:avLst/>
              <a:gdLst>
                <a:gd name="T0" fmla="*/ 2147483647 w 84"/>
                <a:gd name="T1" fmla="*/ 0 h 42"/>
                <a:gd name="T2" fmla="*/ 0 w 84"/>
                <a:gd name="T3" fmla="*/ 2147483647 h 42"/>
                <a:gd name="T4" fmla="*/ 0 60000 65536"/>
                <a:gd name="T5" fmla="*/ 0 60000 65536"/>
                <a:gd name="T6" fmla="*/ 0 w 84"/>
                <a:gd name="T7" fmla="*/ 0 h 42"/>
                <a:gd name="T8" fmla="*/ 84 w 84"/>
                <a:gd name="T9" fmla="*/ 42 h 4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4" h="42">
                  <a:moveTo>
                    <a:pt x="84" y="0"/>
                  </a:moveTo>
                  <a:cubicBezTo>
                    <a:pt x="84" y="22"/>
                    <a:pt x="47" y="40"/>
                    <a:pt x="0" y="42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18"/>
            <p:cNvSpPr>
              <a:spLocks/>
            </p:cNvSpPr>
            <p:nvPr/>
          </p:nvSpPr>
          <p:spPr bwMode="auto">
            <a:xfrm>
              <a:off x="2678" y="3284"/>
              <a:ext cx="164" cy="93"/>
            </a:xfrm>
            <a:custGeom>
              <a:avLst/>
              <a:gdLst>
                <a:gd name="T0" fmla="*/ 164 w 164"/>
                <a:gd name="T1" fmla="*/ 0 h 93"/>
                <a:gd name="T2" fmla="*/ 0 w 164"/>
                <a:gd name="T3" fmla="*/ 53 h 93"/>
                <a:gd name="T4" fmla="*/ 164 w 164"/>
                <a:gd name="T5" fmla="*/ 93 h 93"/>
                <a:gd name="T6" fmla="*/ 109 w 164"/>
                <a:gd name="T7" fmla="*/ 53 h 93"/>
                <a:gd name="T8" fmla="*/ 164 w 164"/>
                <a:gd name="T9" fmla="*/ 0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164" y="0"/>
                  </a:moveTo>
                  <a:lnTo>
                    <a:pt x="0" y="53"/>
                  </a:lnTo>
                  <a:lnTo>
                    <a:pt x="164" y="93"/>
                  </a:lnTo>
                  <a:lnTo>
                    <a:pt x="109" y="53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19"/>
            <p:cNvSpPr>
              <a:spLocks/>
            </p:cNvSpPr>
            <p:nvPr/>
          </p:nvSpPr>
          <p:spPr bwMode="auto">
            <a:xfrm>
              <a:off x="2760" y="2766"/>
              <a:ext cx="1178" cy="544"/>
            </a:xfrm>
            <a:custGeom>
              <a:avLst/>
              <a:gdLst>
                <a:gd name="T0" fmla="*/ 2147483647 w 86"/>
                <a:gd name="T1" fmla="*/ 0 h 41"/>
                <a:gd name="T2" fmla="*/ 0 w 86"/>
                <a:gd name="T3" fmla="*/ 2147483647 h 41"/>
                <a:gd name="T4" fmla="*/ 0 60000 65536"/>
                <a:gd name="T5" fmla="*/ 0 60000 65536"/>
                <a:gd name="T6" fmla="*/ 0 w 86"/>
                <a:gd name="T7" fmla="*/ 0 h 41"/>
                <a:gd name="T8" fmla="*/ 86 w 86"/>
                <a:gd name="T9" fmla="*/ 41 h 4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6" h="41">
                  <a:moveTo>
                    <a:pt x="86" y="0"/>
                  </a:moveTo>
                  <a:cubicBezTo>
                    <a:pt x="86" y="21"/>
                    <a:pt x="48" y="40"/>
                    <a:pt x="0" y="41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20"/>
            <p:cNvSpPr>
              <a:spLocks/>
            </p:cNvSpPr>
            <p:nvPr/>
          </p:nvSpPr>
          <p:spPr bwMode="auto">
            <a:xfrm>
              <a:off x="2664" y="3270"/>
              <a:ext cx="165" cy="93"/>
            </a:xfrm>
            <a:custGeom>
              <a:avLst/>
              <a:gdLst>
                <a:gd name="T0" fmla="*/ 165 w 165"/>
                <a:gd name="T1" fmla="*/ 0 h 93"/>
                <a:gd name="T2" fmla="*/ 0 w 165"/>
                <a:gd name="T3" fmla="*/ 54 h 93"/>
                <a:gd name="T4" fmla="*/ 165 w 165"/>
                <a:gd name="T5" fmla="*/ 93 h 93"/>
                <a:gd name="T6" fmla="*/ 110 w 165"/>
                <a:gd name="T7" fmla="*/ 54 h 93"/>
                <a:gd name="T8" fmla="*/ 165 w 165"/>
                <a:gd name="T9" fmla="*/ 0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5"/>
                <a:gd name="T16" fmla="*/ 0 h 93"/>
                <a:gd name="T17" fmla="*/ 165 w 165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5" h="93">
                  <a:moveTo>
                    <a:pt x="165" y="0"/>
                  </a:moveTo>
                  <a:lnTo>
                    <a:pt x="0" y="54"/>
                  </a:lnTo>
                  <a:lnTo>
                    <a:pt x="165" y="93"/>
                  </a:lnTo>
                  <a:lnTo>
                    <a:pt x="110" y="54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1" name="Group 21"/>
          <p:cNvGrpSpPr>
            <a:grpSpLocks/>
          </p:cNvGrpSpPr>
          <p:nvPr/>
        </p:nvGrpSpPr>
        <p:grpSpPr bwMode="auto">
          <a:xfrm>
            <a:off x="2452688" y="3786188"/>
            <a:ext cx="1644650" cy="1582737"/>
            <a:chOff x="1610" y="2500"/>
            <a:chExt cx="849" cy="824"/>
          </a:xfrm>
        </p:grpSpPr>
        <p:sp>
          <p:nvSpPr>
            <p:cNvPr id="42" name="Freeform 22"/>
            <p:cNvSpPr>
              <a:spLocks/>
            </p:cNvSpPr>
            <p:nvPr/>
          </p:nvSpPr>
          <p:spPr bwMode="auto">
            <a:xfrm>
              <a:off x="1637" y="2619"/>
              <a:ext cx="808" cy="691"/>
            </a:xfrm>
            <a:custGeom>
              <a:avLst/>
              <a:gdLst>
                <a:gd name="T0" fmla="*/ 2147483647 w 59"/>
                <a:gd name="T1" fmla="*/ 2147483647 h 52"/>
                <a:gd name="T2" fmla="*/ 0 w 59"/>
                <a:gd name="T3" fmla="*/ 0 h 52"/>
                <a:gd name="T4" fmla="*/ 0 60000 65536"/>
                <a:gd name="T5" fmla="*/ 0 60000 65536"/>
                <a:gd name="T6" fmla="*/ 0 w 59"/>
                <a:gd name="T7" fmla="*/ 0 h 52"/>
                <a:gd name="T8" fmla="*/ 59 w 59"/>
                <a:gd name="T9" fmla="*/ 52 h 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9" h="52">
                  <a:moveTo>
                    <a:pt x="59" y="52"/>
                  </a:moveTo>
                  <a:cubicBezTo>
                    <a:pt x="29" y="52"/>
                    <a:pt x="4" y="29"/>
                    <a:pt x="0" y="0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23"/>
            <p:cNvSpPr>
              <a:spLocks/>
            </p:cNvSpPr>
            <p:nvPr/>
          </p:nvSpPr>
          <p:spPr bwMode="auto">
            <a:xfrm>
              <a:off x="1610" y="2500"/>
              <a:ext cx="95" cy="159"/>
            </a:xfrm>
            <a:custGeom>
              <a:avLst/>
              <a:gdLst>
                <a:gd name="T0" fmla="*/ 95 w 95"/>
                <a:gd name="T1" fmla="*/ 146 h 159"/>
                <a:gd name="T2" fmla="*/ 27 w 95"/>
                <a:gd name="T3" fmla="*/ 0 h 159"/>
                <a:gd name="T4" fmla="*/ 0 w 95"/>
                <a:gd name="T5" fmla="*/ 159 h 159"/>
                <a:gd name="T6" fmla="*/ 41 w 95"/>
                <a:gd name="T7" fmla="*/ 106 h 159"/>
                <a:gd name="T8" fmla="*/ 95 w 95"/>
                <a:gd name="T9" fmla="*/ 146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"/>
                <a:gd name="T16" fmla="*/ 0 h 159"/>
                <a:gd name="T17" fmla="*/ 95 w 95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" h="159">
                  <a:moveTo>
                    <a:pt x="95" y="146"/>
                  </a:moveTo>
                  <a:lnTo>
                    <a:pt x="27" y="0"/>
                  </a:lnTo>
                  <a:lnTo>
                    <a:pt x="0" y="159"/>
                  </a:lnTo>
                  <a:lnTo>
                    <a:pt x="41" y="106"/>
                  </a:lnTo>
                  <a:lnTo>
                    <a:pt x="95" y="146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24"/>
            <p:cNvSpPr>
              <a:spLocks/>
            </p:cNvSpPr>
            <p:nvPr/>
          </p:nvSpPr>
          <p:spPr bwMode="auto">
            <a:xfrm>
              <a:off x="1651" y="2633"/>
              <a:ext cx="808" cy="691"/>
            </a:xfrm>
            <a:custGeom>
              <a:avLst/>
              <a:gdLst>
                <a:gd name="T0" fmla="*/ 2147483647 w 59"/>
                <a:gd name="T1" fmla="*/ 2147483647 h 52"/>
                <a:gd name="T2" fmla="*/ 0 w 59"/>
                <a:gd name="T3" fmla="*/ 0 h 52"/>
                <a:gd name="T4" fmla="*/ 0 60000 65536"/>
                <a:gd name="T5" fmla="*/ 0 60000 65536"/>
                <a:gd name="T6" fmla="*/ 0 w 59"/>
                <a:gd name="T7" fmla="*/ 0 h 52"/>
                <a:gd name="T8" fmla="*/ 59 w 59"/>
                <a:gd name="T9" fmla="*/ 52 h 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9" h="52">
                  <a:moveTo>
                    <a:pt x="59" y="52"/>
                  </a:moveTo>
                  <a:cubicBezTo>
                    <a:pt x="29" y="52"/>
                    <a:pt x="4" y="29"/>
                    <a:pt x="0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25"/>
            <p:cNvSpPr>
              <a:spLocks/>
            </p:cNvSpPr>
            <p:nvPr/>
          </p:nvSpPr>
          <p:spPr bwMode="auto">
            <a:xfrm>
              <a:off x="1623" y="2513"/>
              <a:ext cx="96" cy="160"/>
            </a:xfrm>
            <a:custGeom>
              <a:avLst/>
              <a:gdLst>
                <a:gd name="T0" fmla="*/ 96 w 96"/>
                <a:gd name="T1" fmla="*/ 146 h 160"/>
                <a:gd name="T2" fmla="*/ 28 w 96"/>
                <a:gd name="T3" fmla="*/ 0 h 160"/>
                <a:gd name="T4" fmla="*/ 0 w 96"/>
                <a:gd name="T5" fmla="*/ 160 h 160"/>
                <a:gd name="T6" fmla="*/ 41 w 96"/>
                <a:gd name="T7" fmla="*/ 106 h 160"/>
                <a:gd name="T8" fmla="*/ 96 w 96"/>
                <a:gd name="T9" fmla="*/ 146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96" y="146"/>
                  </a:moveTo>
                  <a:lnTo>
                    <a:pt x="28" y="0"/>
                  </a:lnTo>
                  <a:lnTo>
                    <a:pt x="0" y="160"/>
                  </a:lnTo>
                  <a:lnTo>
                    <a:pt x="41" y="106"/>
                  </a:lnTo>
                  <a:lnTo>
                    <a:pt x="96" y="1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26"/>
            <p:cNvSpPr>
              <a:spLocks/>
            </p:cNvSpPr>
            <p:nvPr/>
          </p:nvSpPr>
          <p:spPr bwMode="auto">
            <a:xfrm>
              <a:off x="1637" y="2633"/>
              <a:ext cx="808" cy="691"/>
            </a:xfrm>
            <a:custGeom>
              <a:avLst/>
              <a:gdLst>
                <a:gd name="T0" fmla="*/ 2147483647 w 59"/>
                <a:gd name="T1" fmla="*/ 2147483647 h 52"/>
                <a:gd name="T2" fmla="*/ 0 w 59"/>
                <a:gd name="T3" fmla="*/ 0 h 52"/>
                <a:gd name="T4" fmla="*/ 0 60000 65536"/>
                <a:gd name="T5" fmla="*/ 0 60000 65536"/>
                <a:gd name="T6" fmla="*/ 0 w 59"/>
                <a:gd name="T7" fmla="*/ 0 h 52"/>
                <a:gd name="T8" fmla="*/ 59 w 59"/>
                <a:gd name="T9" fmla="*/ 52 h 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9" h="52">
                  <a:moveTo>
                    <a:pt x="59" y="52"/>
                  </a:moveTo>
                  <a:cubicBezTo>
                    <a:pt x="30" y="52"/>
                    <a:pt x="5" y="29"/>
                    <a:pt x="0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27"/>
            <p:cNvSpPr>
              <a:spLocks/>
            </p:cNvSpPr>
            <p:nvPr/>
          </p:nvSpPr>
          <p:spPr bwMode="auto">
            <a:xfrm>
              <a:off x="1610" y="2513"/>
              <a:ext cx="95" cy="160"/>
            </a:xfrm>
            <a:custGeom>
              <a:avLst/>
              <a:gdLst>
                <a:gd name="T0" fmla="*/ 95 w 95"/>
                <a:gd name="T1" fmla="*/ 146 h 160"/>
                <a:gd name="T2" fmla="*/ 27 w 95"/>
                <a:gd name="T3" fmla="*/ 0 h 160"/>
                <a:gd name="T4" fmla="*/ 0 w 95"/>
                <a:gd name="T5" fmla="*/ 160 h 160"/>
                <a:gd name="T6" fmla="*/ 41 w 95"/>
                <a:gd name="T7" fmla="*/ 106 h 160"/>
                <a:gd name="T8" fmla="*/ 95 w 95"/>
                <a:gd name="T9" fmla="*/ 146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"/>
                <a:gd name="T16" fmla="*/ 0 h 160"/>
                <a:gd name="T17" fmla="*/ 95 w 95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" h="160">
                  <a:moveTo>
                    <a:pt x="95" y="146"/>
                  </a:moveTo>
                  <a:lnTo>
                    <a:pt x="27" y="0"/>
                  </a:lnTo>
                  <a:lnTo>
                    <a:pt x="0" y="160"/>
                  </a:lnTo>
                  <a:lnTo>
                    <a:pt x="41" y="106"/>
                  </a:lnTo>
                  <a:lnTo>
                    <a:pt x="95" y="1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8" name="Group 28"/>
          <p:cNvGrpSpPr>
            <a:grpSpLocks/>
          </p:cNvGrpSpPr>
          <p:nvPr/>
        </p:nvGrpSpPr>
        <p:grpSpPr bwMode="auto">
          <a:xfrm>
            <a:off x="2595563" y="2286000"/>
            <a:ext cx="2278062" cy="1341438"/>
            <a:chOff x="1610" y="1716"/>
            <a:chExt cx="1287" cy="624"/>
          </a:xfrm>
        </p:grpSpPr>
        <p:sp>
          <p:nvSpPr>
            <p:cNvPr id="49" name="Freeform 29"/>
            <p:cNvSpPr>
              <a:spLocks/>
            </p:cNvSpPr>
            <p:nvPr/>
          </p:nvSpPr>
          <p:spPr bwMode="auto">
            <a:xfrm>
              <a:off x="1610" y="1756"/>
              <a:ext cx="1136" cy="571"/>
            </a:xfrm>
            <a:custGeom>
              <a:avLst/>
              <a:gdLst>
                <a:gd name="T0" fmla="*/ 0 w 83"/>
                <a:gd name="T1" fmla="*/ 2147483647 h 43"/>
                <a:gd name="T2" fmla="*/ 2147483647 w 83"/>
                <a:gd name="T3" fmla="*/ 0 h 43"/>
                <a:gd name="T4" fmla="*/ 0 60000 65536"/>
                <a:gd name="T5" fmla="*/ 0 60000 65536"/>
                <a:gd name="T6" fmla="*/ 0 w 83"/>
                <a:gd name="T7" fmla="*/ 0 h 43"/>
                <a:gd name="T8" fmla="*/ 83 w 83"/>
                <a:gd name="T9" fmla="*/ 43 h 4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3" h="43">
                  <a:moveTo>
                    <a:pt x="0" y="43"/>
                  </a:moveTo>
                  <a:cubicBezTo>
                    <a:pt x="0" y="20"/>
                    <a:pt x="36" y="2"/>
                    <a:pt x="83" y="0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30"/>
            <p:cNvSpPr>
              <a:spLocks/>
            </p:cNvSpPr>
            <p:nvPr/>
          </p:nvSpPr>
          <p:spPr bwMode="auto">
            <a:xfrm>
              <a:off x="2719" y="1716"/>
              <a:ext cx="164" cy="93"/>
            </a:xfrm>
            <a:custGeom>
              <a:avLst/>
              <a:gdLst>
                <a:gd name="T0" fmla="*/ 0 w 164"/>
                <a:gd name="T1" fmla="*/ 93 h 93"/>
                <a:gd name="T2" fmla="*/ 164 w 164"/>
                <a:gd name="T3" fmla="*/ 40 h 93"/>
                <a:gd name="T4" fmla="*/ 0 w 164"/>
                <a:gd name="T5" fmla="*/ 0 h 93"/>
                <a:gd name="T6" fmla="*/ 55 w 164"/>
                <a:gd name="T7" fmla="*/ 40 h 93"/>
                <a:gd name="T8" fmla="*/ 0 w 164"/>
                <a:gd name="T9" fmla="*/ 93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0" y="93"/>
                  </a:moveTo>
                  <a:lnTo>
                    <a:pt x="164" y="40"/>
                  </a:lnTo>
                  <a:lnTo>
                    <a:pt x="0" y="0"/>
                  </a:lnTo>
                  <a:lnTo>
                    <a:pt x="55" y="4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31"/>
            <p:cNvSpPr>
              <a:spLocks/>
            </p:cNvSpPr>
            <p:nvPr/>
          </p:nvSpPr>
          <p:spPr bwMode="auto">
            <a:xfrm>
              <a:off x="1623" y="1769"/>
              <a:ext cx="1137" cy="571"/>
            </a:xfrm>
            <a:custGeom>
              <a:avLst/>
              <a:gdLst>
                <a:gd name="T0" fmla="*/ 0 w 83"/>
                <a:gd name="T1" fmla="*/ 2147483647 h 43"/>
                <a:gd name="T2" fmla="*/ 2147483647 w 83"/>
                <a:gd name="T3" fmla="*/ 0 h 43"/>
                <a:gd name="T4" fmla="*/ 0 60000 65536"/>
                <a:gd name="T5" fmla="*/ 0 60000 65536"/>
                <a:gd name="T6" fmla="*/ 0 w 83"/>
                <a:gd name="T7" fmla="*/ 0 h 43"/>
                <a:gd name="T8" fmla="*/ 83 w 83"/>
                <a:gd name="T9" fmla="*/ 43 h 4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3" h="43">
                  <a:moveTo>
                    <a:pt x="0" y="43"/>
                  </a:moveTo>
                  <a:cubicBezTo>
                    <a:pt x="0" y="20"/>
                    <a:pt x="36" y="2"/>
                    <a:pt x="83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2" name="Freeform 32"/>
            <p:cNvSpPr>
              <a:spLocks/>
            </p:cNvSpPr>
            <p:nvPr/>
          </p:nvSpPr>
          <p:spPr bwMode="auto">
            <a:xfrm>
              <a:off x="2733" y="1729"/>
              <a:ext cx="164" cy="93"/>
            </a:xfrm>
            <a:custGeom>
              <a:avLst/>
              <a:gdLst>
                <a:gd name="T0" fmla="*/ 0 w 164"/>
                <a:gd name="T1" fmla="*/ 93 h 93"/>
                <a:gd name="T2" fmla="*/ 164 w 164"/>
                <a:gd name="T3" fmla="*/ 40 h 93"/>
                <a:gd name="T4" fmla="*/ 0 w 164"/>
                <a:gd name="T5" fmla="*/ 0 h 93"/>
                <a:gd name="T6" fmla="*/ 54 w 164"/>
                <a:gd name="T7" fmla="*/ 40 h 93"/>
                <a:gd name="T8" fmla="*/ 0 w 164"/>
                <a:gd name="T9" fmla="*/ 93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0" y="93"/>
                  </a:moveTo>
                  <a:lnTo>
                    <a:pt x="164" y="40"/>
                  </a:lnTo>
                  <a:lnTo>
                    <a:pt x="0" y="0"/>
                  </a:lnTo>
                  <a:lnTo>
                    <a:pt x="54" y="4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3" name="Freeform 33"/>
            <p:cNvSpPr>
              <a:spLocks/>
            </p:cNvSpPr>
            <p:nvPr/>
          </p:nvSpPr>
          <p:spPr bwMode="auto">
            <a:xfrm>
              <a:off x="1623" y="1769"/>
              <a:ext cx="1164" cy="558"/>
            </a:xfrm>
            <a:custGeom>
              <a:avLst/>
              <a:gdLst>
                <a:gd name="T0" fmla="*/ 0 w 85"/>
                <a:gd name="T1" fmla="*/ 2147483647 h 42"/>
                <a:gd name="T2" fmla="*/ 2147483647 w 85"/>
                <a:gd name="T3" fmla="*/ 0 h 42"/>
                <a:gd name="T4" fmla="*/ 0 60000 65536"/>
                <a:gd name="T5" fmla="*/ 0 60000 65536"/>
                <a:gd name="T6" fmla="*/ 0 w 85"/>
                <a:gd name="T7" fmla="*/ 0 h 42"/>
                <a:gd name="T8" fmla="*/ 85 w 85"/>
                <a:gd name="T9" fmla="*/ 42 h 4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5" h="42">
                  <a:moveTo>
                    <a:pt x="0" y="42"/>
                  </a:moveTo>
                  <a:cubicBezTo>
                    <a:pt x="0" y="20"/>
                    <a:pt x="37" y="1"/>
                    <a:pt x="85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4" name="Freeform 34"/>
            <p:cNvSpPr>
              <a:spLocks/>
            </p:cNvSpPr>
            <p:nvPr/>
          </p:nvSpPr>
          <p:spPr bwMode="auto">
            <a:xfrm>
              <a:off x="2733" y="1729"/>
              <a:ext cx="164" cy="93"/>
            </a:xfrm>
            <a:custGeom>
              <a:avLst/>
              <a:gdLst>
                <a:gd name="T0" fmla="*/ 0 w 164"/>
                <a:gd name="T1" fmla="*/ 93 h 93"/>
                <a:gd name="T2" fmla="*/ 164 w 164"/>
                <a:gd name="T3" fmla="*/ 40 h 93"/>
                <a:gd name="T4" fmla="*/ 0 w 164"/>
                <a:gd name="T5" fmla="*/ 0 h 93"/>
                <a:gd name="T6" fmla="*/ 54 w 164"/>
                <a:gd name="T7" fmla="*/ 40 h 93"/>
                <a:gd name="T8" fmla="*/ 0 w 164"/>
                <a:gd name="T9" fmla="*/ 93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0" y="93"/>
                  </a:moveTo>
                  <a:lnTo>
                    <a:pt x="164" y="40"/>
                  </a:lnTo>
                  <a:lnTo>
                    <a:pt x="0" y="0"/>
                  </a:lnTo>
                  <a:lnTo>
                    <a:pt x="54" y="4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5" name="Rectangle 37"/>
          <p:cNvSpPr>
            <a:spLocks noChangeArrowheads="1"/>
          </p:cNvSpPr>
          <p:nvPr/>
        </p:nvSpPr>
        <p:spPr bwMode="auto">
          <a:xfrm>
            <a:off x="7452320" y="3271572"/>
            <a:ext cx="14827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pt-BR" sz="2000" b="1" dirty="0">
                <a:latin typeface="Calibri" pitchFamily="34" charset="0"/>
              </a:rPr>
              <a:t>Planejamento</a:t>
            </a:r>
            <a:endParaRPr lang="pt-BR" sz="2000" dirty="0">
              <a:latin typeface="Calibri" pitchFamily="34" charset="0"/>
            </a:endParaRPr>
          </a:p>
        </p:txBody>
      </p:sp>
      <p:sp>
        <p:nvSpPr>
          <p:cNvPr id="56" name="Rectangle 39"/>
          <p:cNvSpPr>
            <a:spLocks noChangeArrowheads="1"/>
          </p:cNvSpPr>
          <p:nvPr/>
        </p:nvSpPr>
        <p:spPr bwMode="auto">
          <a:xfrm>
            <a:off x="7884368" y="5034059"/>
            <a:ext cx="112454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l"/>
            <a:r>
              <a:rPr lang="pt-BR" sz="2000" b="1" dirty="0">
                <a:latin typeface="Calibri" pitchFamily="34" charset="0"/>
              </a:rPr>
              <a:t>Execução</a:t>
            </a:r>
            <a:r>
              <a:rPr lang="en-US" sz="2000" b="1" dirty="0">
                <a:latin typeface="Calibri" pitchFamily="34" charset="0"/>
              </a:rPr>
              <a:t> </a:t>
            </a:r>
            <a:endParaRPr lang="pt-BR" sz="2000" dirty="0">
              <a:latin typeface="Calibri" pitchFamily="34" charset="0"/>
            </a:endParaRPr>
          </a:p>
        </p:txBody>
      </p:sp>
      <p:sp>
        <p:nvSpPr>
          <p:cNvPr id="57" name="Rectangle 42"/>
          <p:cNvSpPr>
            <a:spLocks noChangeArrowheads="1"/>
          </p:cNvSpPr>
          <p:nvPr/>
        </p:nvSpPr>
        <p:spPr bwMode="auto">
          <a:xfrm>
            <a:off x="2809875" y="5857875"/>
            <a:ext cx="1785938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l"/>
            <a:r>
              <a:rPr lang="pt-BR" sz="2000" b="1">
                <a:latin typeface="Calibri" pitchFamily="34" charset="0"/>
              </a:rPr>
              <a:t>Comentário do gestor</a:t>
            </a:r>
            <a:endParaRPr lang="pt-BR" sz="2000">
              <a:latin typeface="Calibri" pitchFamily="34" charset="0"/>
            </a:endParaRPr>
          </a:p>
        </p:txBody>
      </p:sp>
      <p:sp>
        <p:nvSpPr>
          <p:cNvPr id="58" name="Rectangle 46"/>
          <p:cNvSpPr>
            <a:spLocks noChangeArrowheads="1"/>
          </p:cNvSpPr>
          <p:nvPr/>
        </p:nvSpPr>
        <p:spPr bwMode="auto">
          <a:xfrm>
            <a:off x="438150" y="4714875"/>
            <a:ext cx="11795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pt-BR" sz="2000" b="1">
                <a:latin typeface="Calibri" pitchFamily="34" charset="0"/>
              </a:rPr>
              <a:t>Apreciação</a:t>
            </a:r>
            <a:endParaRPr lang="pt-BR" sz="2000">
              <a:latin typeface="Calibri" pitchFamily="34" charset="0"/>
            </a:endParaRPr>
          </a:p>
        </p:txBody>
      </p:sp>
      <p:sp>
        <p:nvSpPr>
          <p:cNvPr id="60" name="Text Box 50"/>
          <p:cNvSpPr txBox="1">
            <a:spLocks noChangeArrowheads="1"/>
          </p:cNvSpPr>
          <p:nvPr/>
        </p:nvSpPr>
        <p:spPr bwMode="auto">
          <a:xfrm>
            <a:off x="2452688" y="2863850"/>
            <a:ext cx="4000500" cy="17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ctr" defTabSz="762000" eaLnBrk="1" hangingPunct="1">
              <a:defRPr/>
            </a:pPr>
            <a:r>
              <a:rPr lang="pt-BR" sz="3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CICLO DA AUDITORIA  OPERACIONAL</a:t>
            </a:r>
          </a:p>
        </p:txBody>
      </p:sp>
      <p:graphicFrame>
        <p:nvGraphicFramePr>
          <p:cNvPr id="61" name="Object 6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8710981"/>
              </p:ext>
            </p:extLst>
          </p:nvPr>
        </p:nvGraphicFramePr>
        <p:xfrm>
          <a:off x="6366905" y="357188"/>
          <a:ext cx="903287" cy="111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452" name="CorelDRAW" r:id="rId15" imgW="3457575" imgH="4600575" progId="CorelDRAW.Gráficos.9">
                  <p:embed/>
                </p:oleObj>
              </mc:Choice>
              <mc:Fallback>
                <p:oleObj name="CorelDRAW" r:id="rId15" imgW="3457575" imgH="4600575" progId="CorelDRAW.Gráficos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66905" y="357188"/>
                        <a:ext cx="903287" cy="1111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Text Box 76"/>
          <p:cNvSpPr txBox="1">
            <a:spLocks noChangeArrowheads="1"/>
          </p:cNvSpPr>
          <p:nvPr/>
        </p:nvSpPr>
        <p:spPr bwMode="auto">
          <a:xfrm>
            <a:off x="6273828" y="1563580"/>
            <a:ext cx="1057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rgbClr val="000000"/>
                </a:solidFill>
                <a:latin typeface="Verdana" pitchFamily="34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Verdana" pitchFamily="34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9pPr>
          </a:lstStyle>
          <a:p>
            <a:pPr algn="l"/>
            <a:r>
              <a:rPr lang="pt-BR" sz="2000" b="1" dirty="0">
                <a:latin typeface="Calibri" pitchFamily="34" charset="0"/>
              </a:rPr>
              <a:t>Seleção </a:t>
            </a:r>
          </a:p>
        </p:txBody>
      </p:sp>
      <p:sp>
        <p:nvSpPr>
          <p:cNvPr id="64" name="Text Box 77"/>
          <p:cNvSpPr txBox="1">
            <a:spLocks noChangeArrowheads="1"/>
          </p:cNvSpPr>
          <p:nvPr/>
        </p:nvSpPr>
        <p:spPr bwMode="auto">
          <a:xfrm>
            <a:off x="6596063" y="5857875"/>
            <a:ext cx="11572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rgbClr val="000000"/>
                </a:solidFill>
                <a:latin typeface="Verdana" pitchFamily="34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Verdana" pitchFamily="34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9pPr>
          </a:lstStyle>
          <a:p>
            <a:pPr algn="l" eaLnBrk="1" hangingPunct="1"/>
            <a:r>
              <a:rPr lang="pt-BR" sz="2000" b="1">
                <a:latin typeface="Calibri" pitchFamily="34" charset="0"/>
              </a:rPr>
              <a:t>Relatório</a:t>
            </a:r>
          </a:p>
        </p:txBody>
      </p:sp>
    </p:spTree>
    <p:extLst>
      <p:ext uri="{BB962C8B-B14F-4D97-AF65-F5344CB8AC3E}">
        <p14:creationId xmlns:p14="http://schemas.microsoft.com/office/powerpoint/2010/main" val="1573413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79512" y="1916832"/>
            <a:ext cx="871296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O Relatório será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objeto de análise 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pelo Tribunal Pleno do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TCE/PR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, que emitirá um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Acórdão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(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decisão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).</a:t>
            </a:r>
          </a:p>
          <a:p>
            <a:endParaRPr lang="pt-BR" sz="36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O gestor terá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prazo para encaminhar  Plano de Ação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de forma a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implementar as recomendações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propostas.</a:t>
            </a:r>
            <a:endParaRPr lang="pt-BR" sz="3600" b="1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51520" y="1124744"/>
            <a:ext cx="8568952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Apreciação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053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1"/>
          <p:cNvGraphicFramePr>
            <a:graphicFrameLocks noChangeAspect="1"/>
          </p:cNvGraphicFramePr>
          <p:nvPr/>
        </p:nvGraphicFramePr>
        <p:xfrm>
          <a:off x="954088" y="5754688"/>
          <a:ext cx="1641475" cy="968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546" name="CorelDRAW" r:id="rId4" imgW="4600575" imgH="2933700" progId="CorelDRAW.Gráficos.9">
                  <p:embed/>
                </p:oleObj>
              </mc:Choice>
              <mc:Fallback>
                <p:oleObj name="CorelDRAW" r:id="rId4" imgW="4600575" imgH="2933700" progId="CorelDRAW.Gráficos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4088" y="5754688"/>
                        <a:ext cx="1641475" cy="968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Group 55"/>
          <p:cNvGrpSpPr>
            <a:grpSpLocks/>
          </p:cNvGrpSpPr>
          <p:nvPr/>
        </p:nvGrpSpPr>
        <p:grpSpPr bwMode="auto">
          <a:xfrm>
            <a:off x="7891888" y="3986643"/>
            <a:ext cx="952500" cy="974725"/>
            <a:chOff x="3504" y="3360"/>
            <a:chExt cx="539" cy="600"/>
          </a:xfrm>
        </p:grpSpPr>
        <p:graphicFrame>
          <p:nvGraphicFramePr>
            <p:cNvPr id="9" name="Object 56"/>
            <p:cNvGraphicFramePr>
              <a:graphicFrameLocks noChangeAspect="1"/>
            </p:cNvGraphicFramePr>
            <p:nvPr/>
          </p:nvGraphicFramePr>
          <p:xfrm>
            <a:off x="3504" y="3360"/>
            <a:ext cx="539" cy="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547" name="CorelDRAW" r:id="rId6" imgW="4171950" imgH="4648200" progId="CorelDRAW.Gráficos.9">
                    <p:embed/>
                  </p:oleObj>
                </mc:Choice>
                <mc:Fallback>
                  <p:oleObj name="CorelDRAW" r:id="rId6" imgW="4171950" imgH="4648200" progId="CorelDRAW.Gráficos.9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04" y="3360"/>
                          <a:ext cx="539" cy="6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" name="Freeform 57"/>
            <p:cNvSpPr>
              <a:spLocks/>
            </p:cNvSpPr>
            <p:nvPr/>
          </p:nvSpPr>
          <p:spPr bwMode="auto">
            <a:xfrm>
              <a:off x="3781" y="3422"/>
              <a:ext cx="192" cy="226"/>
            </a:xfrm>
            <a:custGeom>
              <a:avLst/>
              <a:gdLst>
                <a:gd name="T0" fmla="*/ 0 w 192"/>
                <a:gd name="T1" fmla="*/ 172 h 226"/>
                <a:gd name="T2" fmla="*/ 69 w 192"/>
                <a:gd name="T3" fmla="*/ 226 h 226"/>
                <a:gd name="T4" fmla="*/ 192 w 192"/>
                <a:gd name="T5" fmla="*/ 0 h 226"/>
                <a:gd name="T6" fmla="*/ 0 60000 65536"/>
                <a:gd name="T7" fmla="*/ 0 60000 65536"/>
                <a:gd name="T8" fmla="*/ 0 60000 65536"/>
                <a:gd name="T9" fmla="*/ 0 w 192"/>
                <a:gd name="T10" fmla="*/ 0 h 226"/>
                <a:gd name="T11" fmla="*/ 192 w 192"/>
                <a:gd name="T12" fmla="*/ 226 h 2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2" h="226">
                  <a:moveTo>
                    <a:pt x="0" y="172"/>
                  </a:moveTo>
                  <a:lnTo>
                    <a:pt x="69" y="226"/>
                  </a:lnTo>
                  <a:lnTo>
                    <a:pt x="192" y="0"/>
                  </a:ln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1" name="Group 52"/>
          <p:cNvGrpSpPr>
            <a:grpSpLocks/>
          </p:cNvGrpSpPr>
          <p:nvPr/>
        </p:nvGrpSpPr>
        <p:grpSpPr bwMode="auto">
          <a:xfrm>
            <a:off x="7630913" y="2123428"/>
            <a:ext cx="1125537" cy="974725"/>
            <a:chOff x="4153" y="2632"/>
            <a:chExt cx="636" cy="600"/>
          </a:xfrm>
        </p:grpSpPr>
        <p:graphicFrame>
          <p:nvGraphicFramePr>
            <p:cNvPr id="12" name="Object 53"/>
            <p:cNvGraphicFramePr>
              <a:graphicFrameLocks noChangeAspect="1"/>
            </p:cNvGraphicFramePr>
            <p:nvPr/>
          </p:nvGraphicFramePr>
          <p:xfrm>
            <a:off x="4153" y="2632"/>
            <a:ext cx="510" cy="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548" name="CorelDRAW" r:id="rId8" imgW="3952875" imgH="4648200" progId="CorelDRAW.Gráficos.9">
                    <p:embed/>
                  </p:oleObj>
                </mc:Choice>
                <mc:Fallback>
                  <p:oleObj name="CorelDRAW" r:id="rId8" imgW="3952875" imgH="4648200" progId="CorelDRAW.Gráficos.9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53" y="2632"/>
                          <a:ext cx="510" cy="6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" name="Object 54"/>
            <p:cNvGraphicFramePr>
              <a:graphicFrameLocks noChangeAspect="1"/>
            </p:cNvGraphicFramePr>
            <p:nvPr/>
          </p:nvGraphicFramePr>
          <p:xfrm>
            <a:off x="4320" y="2832"/>
            <a:ext cx="469" cy="3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549" name="CorelDRAW" r:id="rId10" imgW="4238625" imgH="2895600" progId="CorelDRAW.Gráficos.9">
                    <p:embed/>
                  </p:oleObj>
                </mc:Choice>
                <mc:Fallback>
                  <p:oleObj name="CorelDRAW" r:id="rId10" imgW="4238625" imgH="2895600" progId="CorelDRAW.Gráficos.9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0" y="2832"/>
                          <a:ext cx="469" cy="32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4" name="Object 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9492058"/>
              </p:ext>
            </p:extLst>
          </p:nvPr>
        </p:nvGraphicFramePr>
        <p:xfrm>
          <a:off x="749300" y="1287059"/>
          <a:ext cx="1138238" cy="1222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550" name="CorelDRAW" r:id="rId12" imgW="3962400" imgH="4600575" progId="CorelDRAW.Gráficos.9">
                  <p:embed/>
                </p:oleObj>
              </mc:Choice>
              <mc:Fallback>
                <p:oleObj name="CorelDRAW" r:id="rId12" imgW="3962400" imgH="4600575" progId="CorelDRAW.Gráficos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9300" y="1287059"/>
                        <a:ext cx="1138238" cy="1222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5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7071965"/>
              </p:ext>
            </p:extLst>
          </p:nvPr>
        </p:nvGraphicFramePr>
        <p:xfrm>
          <a:off x="514351" y="3577310"/>
          <a:ext cx="1103312" cy="928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551" name="CorelDRAW" r:id="rId14" imgW="5048250" imgH="4600575" progId="CorelDRAW.Gráficos.9">
                  <p:embed/>
                </p:oleObj>
              </mc:Choice>
              <mc:Fallback>
                <p:oleObj name="CorelDRAW" r:id="rId14" imgW="5048250" imgH="4600575" progId="CorelDRAW.Gráficos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351" y="3577310"/>
                        <a:ext cx="1103312" cy="928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51"/>
          <p:cNvGraphicFramePr>
            <a:graphicFrameLocks noChangeAspect="1"/>
          </p:cNvGraphicFramePr>
          <p:nvPr/>
        </p:nvGraphicFramePr>
        <p:xfrm>
          <a:off x="5381625" y="5500688"/>
          <a:ext cx="1127125" cy="1158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552" name="CorelDRAW" r:id="rId16" imgW="4171950" imgH="4648200" progId="CorelDRAW.Gráficos.9">
                  <p:embed/>
                </p:oleObj>
              </mc:Choice>
              <mc:Fallback>
                <p:oleObj name="CorelDRAW" r:id="rId16" imgW="4171950" imgH="4648200" progId="CorelDRAW.Gráficos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81625" y="5500688"/>
                        <a:ext cx="1127125" cy="1158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7" name="Group 7"/>
          <p:cNvGrpSpPr>
            <a:grpSpLocks/>
          </p:cNvGrpSpPr>
          <p:nvPr/>
        </p:nvGrpSpPr>
        <p:grpSpPr bwMode="auto">
          <a:xfrm>
            <a:off x="5238750" y="2428875"/>
            <a:ext cx="1643063" cy="1582738"/>
            <a:chOff x="3130" y="1769"/>
            <a:chExt cx="849" cy="824"/>
          </a:xfrm>
        </p:grpSpPr>
        <p:sp>
          <p:nvSpPr>
            <p:cNvPr id="28" name="Freeform 8"/>
            <p:cNvSpPr>
              <a:spLocks/>
            </p:cNvSpPr>
            <p:nvPr/>
          </p:nvSpPr>
          <p:spPr bwMode="auto">
            <a:xfrm>
              <a:off x="3130" y="1769"/>
              <a:ext cx="794" cy="678"/>
            </a:xfrm>
            <a:custGeom>
              <a:avLst/>
              <a:gdLst>
                <a:gd name="T0" fmla="*/ 0 w 58"/>
                <a:gd name="T1" fmla="*/ 0 h 51"/>
                <a:gd name="T2" fmla="*/ 0 w 58"/>
                <a:gd name="T3" fmla="*/ 0 h 51"/>
                <a:gd name="T4" fmla="*/ 2147483647 w 58"/>
                <a:gd name="T5" fmla="*/ 2147483647 h 51"/>
                <a:gd name="T6" fmla="*/ 0 60000 65536"/>
                <a:gd name="T7" fmla="*/ 0 60000 65536"/>
                <a:gd name="T8" fmla="*/ 0 60000 65536"/>
                <a:gd name="T9" fmla="*/ 0 w 58"/>
                <a:gd name="T10" fmla="*/ 0 h 51"/>
                <a:gd name="T11" fmla="*/ 58 w 58"/>
                <a:gd name="T12" fmla="*/ 51 h 5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" h="5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0"/>
                    <a:pt x="54" y="22"/>
                    <a:pt x="58" y="51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9"/>
            <p:cNvSpPr>
              <a:spLocks/>
            </p:cNvSpPr>
            <p:nvPr/>
          </p:nvSpPr>
          <p:spPr bwMode="auto">
            <a:xfrm>
              <a:off x="3869" y="2420"/>
              <a:ext cx="96" cy="160"/>
            </a:xfrm>
            <a:custGeom>
              <a:avLst/>
              <a:gdLst>
                <a:gd name="T0" fmla="*/ 0 w 96"/>
                <a:gd name="T1" fmla="*/ 13 h 160"/>
                <a:gd name="T2" fmla="*/ 69 w 96"/>
                <a:gd name="T3" fmla="*/ 160 h 160"/>
                <a:gd name="T4" fmla="*/ 96 w 96"/>
                <a:gd name="T5" fmla="*/ 0 h 160"/>
                <a:gd name="T6" fmla="*/ 55 w 96"/>
                <a:gd name="T7" fmla="*/ 53 h 160"/>
                <a:gd name="T8" fmla="*/ 0 w 96"/>
                <a:gd name="T9" fmla="*/ 13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0" y="13"/>
                  </a:moveTo>
                  <a:lnTo>
                    <a:pt x="69" y="160"/>
                  </a:lnTo>
                  <a:lnTo>
                    <a:pt x="96" y="0"/>
                  </a:lnTo>
                  <a:lnTo>
                    <a:pt x="55" y="53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10"/>
            <p:cNvSpPr>
              <a:spLocks/>
            </p:cNvSpPr>
            <p:nvPr/>
          </p:nvSpPr>
          <p:spPr bwMode="auto">
            <a:xfrm>
              <a:off x="3144" y="1782"/>
              <a:ext cx="794" cy="678"/>
            </a:xfrm>
            <a:custGeom>
              <a:avLst/>
              <a:gdLst>
                <a:gd name="T0" fmla="*/ 0 w 58"/>
                <a:gd name="T1" fmla="*/ 0 h 51"/>
                <a:gd name="T2" fmla="*/ 0 w 58"/>
                <a:gd name="T3" fmla="*/ 0 h 51"/>
                <a:gd name="T4" fmla="*/ 2147483647 w 58"/>
                <a:gd name="T5" fmla="*/ 2147483647 h 51"/>
                <a:gd name="T6" fmla="*/ 0 60000 65536"/>
                <a:gd name="T7" fmla="*/ 0 60000 65536"/>
                <a:gd name="T8" fmla="*/ 0 60000 65536"/>
                <a:gd name="T9" fmla="*/ 0 w 58"/>
                <a:gd name="T10" fmla="*/ 0 h 51"/>
                <a:gd name="T11" fmla="*/ 58 w 58"/>
                <a:gd name="T12" fmla="*/ 51 h 5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" h="5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0"/>
                    <a:pt x="54" y="22"/>
                    <a:pt x="58" y="51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11"/>
            <p:cNvSpPr>
              <a:spLocks/>
            </p:cNvSpPr>
            <p:nvPr/>
          </p:nvSpPr>
          <p:spPr bwMode="auto">
            <a:xfrm>
              <a:off x="3883" y="2433"/>
              <a:ext cx="96" cy="160"/>
            </a:xfrm>
            <a:custGeom>
              <a:avLst/>
              <a:gdLst>
                <a:gd name="T0" fmla="*/ 0 w 96"/>
                <a:gd name="T1" fmla="*/ 14 h 160"/>
                <a:gd name="T2" fmla="*/ 69 w 96"/>
                <a:gd name="T3" fmla="*/ 160 h 160"/>
                <a:gd name="T4" fmla="*/ 96 w 96"/>
                <a:gd name="T5" fmla="*/ 0 h 160"/>
                <a:gd name="T6" fmla="*/ 55 w 96"/>
                <a:gd name="T7" fmla="*/ 54 h 160"/>
                <a:gd name="T8" fmla="*/ 0 w 96"/>
                <a:gd name="T9" fmla="*/ 14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0" y="14"/>
                  </a:moveTo>
                  <a:lnTo>
                    <a:pt x="69" y="160"/>
                  </a:lnTo>
                  <a:lnTo>
                    <a:pt x="96" y="0"/>
                  </a:lnTo>
                  <a:lnTo>
                    <a:pt x="55" y="54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12"/>
            <p:cNvSpPr>
              <a:spLocks/>
            </p:cNvSpPr>
            <p:nvPr/>
          </p:nvSpPr>
          <p:spPr bwMode="auto">
            <a:xfrm>
              <a:off x="3144" y="1782"/>
              <a:ext cx="794" cy="665"/>
            </a:xfrm>
            <a:custGeom>
              <a:avLst/>
              <a:gdLst>
                <a:gd name="T0" fmla="*/ 0 w 58"/>
                <a:gd name="T1" fmla="*/ 0 h 50"/>
                <a:gd name="T2" fmla="*/ 0 w 58"/>
                <a:gd name="T3" fmla="*/ 0 h 50"/>
                <a:gd name="T4" fmla="*/ 2147483647 w 58"/>
                <a:gd name="T5" fmla="*/ 2147483647 h 50"/>
                <a:gd name="T6" fmla="*/ 0 60000 65536"/>
                <a:gd name="T7" fmla="*/ 0 60000 65536"/>
                <a:gd name="T8" fmla="*/ 0 60000 65536"/>
                <a:gd name="T9" fmla="*/ 0 w 58"/>
                <a:gd name="T10" fmla="*/ 0 h 50"/>
                <a:gd name="T11" fmla="*/ 58 w 58"/>
                <a:gd name="T12" fmla="*/ 50 h 5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" h="5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0"/>
                    <a:pt x="53" y="22"/>
                    <a:pt x="58" y="5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13"/>
            <p:cNvSpPr>
              <a:spLocks/>
            </p:cNvSpPr>
            <p:nvPr/>
          </p:nvSpPr>
          <p:spPr bwMode="auto">
            <a:xfrm>
              <a:off x="3883" y="2420"/>
              <a:ext cx="96" cy="160"/>
            </a:xfrm>
            <a:custGeom>
              <a:avLst/>
              <a:gdLst>
                <a:gd name="T0" fmla="*/ 0 w 96"/>
                <a:gd name="T1" fmla="*/ 13 h 160"/>
                <a:gd name="T2" fmla="*/ 69 w 96"/>
                <a:gd name="T3" fmla="*/ 160 h 160"/>
                <a:gd name="T4" fmla="*/ 96 w 96"/>
                <a:gd name="T5" fmla="*/ 0 h 160"/>
                <a:gd name="T6" fmla="*/ 55 w 96"/>
                <a:gd name="T7" fmla="*/ 53 h 160"/>
                <a:gd name="T8" fmla="*/ 0 w 96"/>
                <a:gd name="T9" fmla="*/ 13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0" y="13"/>
                  </a:moveTo>
                  <a:lnTo>
                    <a:pt x="69" y="160"/>
                  </a:lnTo>
                  <a:lnTo>
                    <a:pt x="96" y="0"/>
                  </a:lnTo>
                  <a:lnTo>
                    <a:pt x="55" y="53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4" name="Group 14"/>
          <p:cNvGrpSpPr>
            <a:grpSpLocks/>
          </p:cNvGrpSpPr>
          <p:nvPr/>
        </p:nvGrpSpPr>
        <p:grpSpPr bwMode="auto">
          <a:xfrm>
            <a:off x="4238625" y="4071938"/>
            <a:ext cx="2493963" cy="1446212"/>
            <a:chOff x="2664" y="2752"/>
            <a:chExt cx="1288" cy="625"/>
          </a:xfrm>
        </p:grpSpPr>
        <p:sp>
          <p:nvSpPr>
            <p:cNvPr id="35" name="Freeform 15"/>
            <p:cNvSpPr>
              <a:spLocks/>
            </p:cNvSpPr>
            <p:nvPr/>
          </p:nvSpPr>
          <p:spPr bwMode="auto">
            <a:xfrm>
              <a:off x="2787" y="2752"/>
              <a:ext cx="1151" cy="558"/>
            </a:xfrm>
            <a:custGeom>
              <a:avLst/>
              <a:gdLst>
                <a:gd name="T0" fmla="*/ 2147483647 w 84"/>
                <a:gd name="T1" fmla="*/ 0 h 42"/>
                <a:gd name="T2" fmla="*/ 0 w 84"/>
                <a:gd name="T3" fmla="*/ 2147483647 h 42"/>
                <a:gd name="T4" fmla="*/ 0 60000 65536"/>
                <a:gd name="T5" fmla="*/ 0 60000 65536"/>
                <a:gd name="T6" fmla="*/ 0 w 84"/>
                <a:gd name="T7" fmla="*/ 0 h 42"/>
                <a:gd name="T8" fmla="*/ 84 w 84"/>
                <a:gd name="T9" fmla="*/ 42 h 4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4" h="42">
                  <a:moveTo>
                    <a:pt x="84" y="0"/>
                  </a:moveTo>
                  <a:cubicBezTo>
                    <a:pt x="84" y="22"/>
                    <a:pt x="47" y="40"/>
                    <a:pt x="0" y="42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16"/>
            <p:cNvSpPr>
              <a:spLocks/>
            </p:cNvSpPr>
            <p:nvPr/>
          </p:nvSpPr>
          <p:spPr bwMode="auto">
            <a:xfrm>
              <a:off x="2664" y="3270"/>
              <a:ext cx="165" cy="93"/>
            </a:xfrm>
            <a:custGeom>
              <a:avLst/>
              <a:gdLst>
                <a:gd name="T0" fmla="*/ 165 w 165"/>
                <a:gd name="T1" fmla="*/ 0 h 93"/>
                <a:gd name="T2" fmla="*/ 0 w 165"/>
                <a:gd name="T3" fmla="*/ 54 h 93"/>
                <a:gd name="T4" fmla="*/ 165 w 165"/>
                <a:gd name="T5" fmla="*/ 93 h 93"/>
                <a:gd name="T6" fmla="*/ 110 w 165"/>
                <a:gd name="T7" fmla="*/ 54 h 93"/>
                <a:gd name="T8" fmla="*/ 165 w 165"/>
                <a:gd name="T9" fmla="*/ 0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5"/>
                <a:gd name="T16" fmla="*/ 0 h 93"/>
                <a:gd name="T17" fmla="*/ 165 w 165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5" h="93">
                  <a:moveTo>
                    <a:pt x="165" y="0"/>
                  </a:moveTo>
                  <a:lnTo>
                    <a:pt x="0" y="54"/>
                  </a:lnTo>
                  <a:lnTo>
                    <a:pt x="165" y="93"/>
                  </a:lnTo>
                  <a:lnTo>
                    <a:pt x="110" y="54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17"/>
            <p:cNvSpPr>
              <a:spLocks/>
            </p:cNvSpPr>
            <p:nvPr/>
          </p:nvSpPr>
          <p:spPr bwMode="auto">
            <a:xfrm>
              <a:off x="2801" y="2766"/>
              <a:ext cx="1151" cy="558"/>
            </a:xfrm>
            <a:custGeom>
              <a:avLst/>
              <a:gdLst>
                <a:gd name="T0" fmla="*/ 2147483647 w 84"/>
                <a:gd name="T1" fmla="*/ 0 h 42"/>
                <a:gd name="T2" fmla="*/ 0 w 84"/>
                <a:gd name="T3" fmla="*/ 2147483647 h 42"/>
                <a:gd name="T4" fmla="*/ 0 60000 65536"/>
                <a:gd name="T5" fmla="*/ 0 60000 65536"/>
                <a:gd name="T6" fmla="*/ 0 w 84"/>
                <a:gd name="T7" fmla="*/ 0 h 42"/>
                <a:gd name="T8" fmla="*/ 84 w 84"/>
                <a:gd name="T9" fmla="*/ 42 h 4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4" h="42">
                  <a:moveTo>
                    <a:pt x="84" y="0"/>
                  </a:moveTo>
                  <a:cubicBezTo>
                    <a:pt x="84" y="22"/>
                    <a:pt x="47" y="40"/>
                    <a:pt x="0" y="42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18"/>
            <p:cNvSpPr>
              <a:spLocks/>
            </p:cNvSpPr>
            <p:nvPr/>
          </p:nvSpPr>
          <p:spPr bwMode="auto">
            <a:xfrm>
              <a:off x="2678" y="3284"/>
              <a:ext cx="164" cy="93"/>
            </a:xfrm>
            <a:custGeom>
              <a:avLst/>
              <a:gdLst>
                <a:gd name="T0" fmla="*/ 164 w 164"/>
                <a:gd name="T1" fmla="*/ 0 h 93"/>
                <a:gd name="T2" fmla="*/ 0 w 164"/>
                <a:gd name="T3" fmla="*/ 53 h 93"/>
                <a:gd name="T4" fmla="*/ 164 w 164"/>
                <a:gd name="T5" fmla="*/ 93 h 93"/>
                <a:gd name="T6" fmla="*/ 109 w 164"/>
                <a:gd name="T7" fmla="*/ 53 h 93"/>
                <a:gd name="T8" fmla="*/ 164 w 164"/>
                <a:gd name="T9" fmla="*/ 0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164" y="0"/>
                  </a:moveTo>
                  <a:lnTo>
                    <a:pt x="0" y="53"/>
                  </a:lnTo>
                  <a:lnTo>
                    <a:pt x="164" y="93"/>
                  </a:lnTo>
                  <a:lnTo>
                    <a:pt x="109" y="53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19"/>
            <p:cNvSpPr>
              <a:spLocks/>
            </p:cNvSpPr>
            <p:nvPr/>
          </p:nvSpPr>
          <p:spPr bwMode="auto">
            <a:xfrm>
              <a:off x="2760" y="2766"/>
              <a:ext cx="1178" cy="544"/>
            </a:xfrm>
            <a:custGeom>
              <a:avLst/>
              <a:gdLst>
                <a:gd name="T0" fmla="*/ 2147483647 w 86"/>
                <a:gd name="T1" fmla="*/ 0 h 41"/>
                <a:gd name="T2" fmla="*/ 0 w 86"/>
                <a:gd name="T3" fmla="*/ 2147483647 h 41"/>
                <a:gd name="T4" fmla="*/ 0 60000 65536"/>
                <a:gd name="T5" fmla="*/ 0 60000 65536"/>
                <a:gd name="T6" fmla="*/ 0 w 86"/>
                <a:gd name="T7" fmla="*/ 0 h 41"/>
                <a:gd name="T8" fmla="*/ 86 w 86"/>
                <a:gd name="T9" fmla="*/ 41 h 4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6" h="41">
                  <a:moveTo>
                    <a:pt x="86" y="0"/>
                  </a:moveTo>
                  <a:cubicBezTo>
                    <a:pt x="86" y="21"/>
                    <a:pt x="48" y="40"/>
                    <a:pt x="0" y="41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20"/>
            <p:cNvSpPr>
              <a:spLocks/>
            </p:cNvSpPr>
            <p:nvPr/>
          </p:nvSpPr>
          <p:spPr bwMode="auto">
            <a:xfrm>
              <a:off x="2664" y="3270"/>
              <a:ext cx="165" cy="93"/>
            </a:xfrm>
            <a:custGeom>
              <a:avLst/>
              <a:gdLst>
                <a:gd name="T0" fmla="*/ 165 w 165"/>
                <a:gd name="T1" fmla="*/ 0 h 93"/>
                <a:gd name="T2" fmla="*/ 0 w 165"/>
                <a:gd name="T3" fmla="*/ 54 h 93"/>
                <a:gd name="T4" fmla="*/ 165 w 165"/>
                <a:gd name="T5" fmla="*/ 93 h 93"/>
                <a:gd name="T6" fmla="*/ 110 w 165"/>
                <a:gd name="T7" fmla="*/ 54 h 93"/>
                <a:gd name="T8" fmla="*/ 165 w 165"/>
                <a:gd name="T9" fmla="*/ 0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5"/>
                <a:gd name="T16" fmla="*/ 0 h 93"/>
                <a:gd name="T17" fmla="*/ 165 w 165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5" h="93">
                  <a:moveTo>
                    <a:pt x="165" y="0"/>
                  </a:moveTo>
                  <a:lnTo>
                    <a:pt x="0" y="54"/>
                  </a:lnTo>
                  <a:lnTo>
                    <a:pt x="165" y="93"/>
                  </a:lnTo>
                  <a:lnTo>
                    <a:pt x="110" y="54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1" name="Group 21"/>
          <p:cNvGrpSpPr>
            <a:grpSpLocks/>
          </p:cNvGrpSpPr>
          <p:nvPr/>
        </p:nvGrpSpPr>
        <p:grpSpPr bwMode="auto">
          <a:xfrm>
            <a:off x="2452688" y="3786188"/>
            <a:ext cx="1644650" cy="1582737"/>
            <a:chOff x="1610" y="2500"/>
            <a:chExt cx="849" cy="824"/>
          </a:xfrm>
        </p:grpSpPr>
        <p:sp>
          <p:nvSpPr>
            <p:cNvPr id="42" name="Freeform 22"/>
            <p:cNvSpPr>
              <a:spLocks/>
            </p:cNvSpPr>
            <p:nvPr/>
          </p:nvSpPr>
          <p:spPr bwMode="auto">
            <a:xfrm>
              <a:off x="1637" y="2619"/>
              <a:ext cx="808" cy="691"/>
            </a:xfrm>
            <a:custGeom>
              <a:avLst/>
              <a:gdLst>
                <a:gd name="T0" fmla="*/ 2147483647 w 59"/>
                <a:gd name="T1" fmla="*/ 2147483647 h 52"/>
                <a:gd name="T2" fmla="*/ 0 w 59"/>
                <a:gd name="T3" fmla="*/ 0 h 52"/>
                <a:gd name="T4" fmla="*/ 0 60000 65536"/>
                <a:gd name="T5" fmla="*/ 0 60000 65536"/>
                <a:gd name="T6" fmla="*/ 0 w 59"/>
                <a:gd name="T7" fmla="*/ 0 h 52"/>
                <a:gd name="T8" fmla="*/ 59 w 59"/>
                <a:gd name="T9" fmla="*/ 52 h 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9" h="52">
                  <a:moveTo>
                    <a:pt x="59" y="52"/>
                  </a:moveTo>
                  <a:cubicBezTo>
                    <a:pt x="29" y="52"/>
                    <a:pt x="4" y="29"/>
                    <a:pt x="0" y="0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23"/>
            <p:cNvSpPr>
              <a:spLocks/>
            </p:cNvSpPr>
            <p:nvPr/>
          </p:nvSpPr>
          <p:spPr bwMode="auto">
            <a:xfrm>
              <a:off x="1610" y="2500"/>
              <a:ext cx="95" cy="159"/>
            </a:xfrm>
            <a:custGeom>
              <a:avLst/>
              <a:gdLst>
                <a:gd name="T0" fmla="*/ 95 w 95"/>
                <a:gd name="T1" fmla="*/ 146 h 159"/>
                <a:gd name="T2" fmla="*/ 27 w 95"/>
                <a:gd name="T3" fmla="*/ 0 h 159"/>
                <a:gd name="T4" fmla="*/ 0 w 95"/>
                <a:gd name="T5" fmla="*/ 159 h 159"/>
                <a:gd name="T6" fmla="*/ 41 w 95"/>
                <a:gd name="T7" fmla="*/ 106 h 159"/>
                <a:gd name="T8" fmla="*/ 95 w 95"/>
                <a:gd name="T9" fmla="*/ 146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"/>
                <a:gd name="T16" fmla="*/ 0 h 159"/>
                <a:gd name="T17" fmla="*/ 95 w 95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" h="159">
                  <a:moveTo>
                    <a:pt x="95" y="146"/>
                  </a:moveTo>
                  <a:lnTo>
                    <a:pt x="27" y="0"/>
                  </a:lnTo>
                  <a:lnTo>
                    <a:pt x="0" y="159"/>
                  </a:lnTo>
                  <a:lnTo>
                    <a:pt x="41" y="106"/>
                  </a:lnTo>
                  <a:lnTo>
                    <a:pt x="95" y="146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24"/>
            <p:cNvSpPr>
              <a:spLocks/>
            </p:cNvSpPr>
            <p:nvPr/>
          </p:nvSpPr>
          <p:spPr bwMode="auto">
            <a:xfrm>
              <a:off x="1651" y="2633"/>
              <a:ext cx="808" cy="691"/>
            </a:xfrm>
            <a:custGeom>
              <a:avLst/>
              <a:gdLst>
                <a:gd name="T0" fmla="*/ 2147483647 w 59"/>
                <a:gd name="T1" fmla="*/ 2147483647 h 52"/>
                <a:gd name="T2" fmla="*/ 0 w 59"/>
                <a:gd name="T3" fmla="*/ 0 h 52"/>
                <a:gd name="T4" fmla="*/ 0 60000 65536"/>
                <a:gd name="T5" fmla="*/ 0 60000 65536"/>
                <a:gd name="T6" fmla="*/ 0 w 59"/>
                <a:gd name="T7" fmla="*/ 0 h 52"/>
                <a:gd name="T8" fmla="*/ 59 w 59"/>
                <a:gd name="T9" fmla="*/ 52 h 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9" h="52">
                  <a:moveTo>
                    <a:pt x="59" y="52"/>
                  </a:moveTo>
                  <a:cubicBezTo>
                    <a:pt x="29" y="52"/>
                    <a:pt x="4" y="29"/>
                    <a:pt x="0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25"/>
            <p:cNvSpPr>
              <a:spLocks/>
            </p:cNvSpPr>
            <p:nvPr/>
          </p:nvSpPr>
          <p:spPr bwMode="auto">
            <a:xfrm>
              <a:off x="1623" y="2513"/>
              <a:ext cx="96" cy="160"/>
            </a:xfrm>
            <a:custGeom>
              <a:avLst/>
              <a:gdLst>
                <a:gd name="T0" fmla="*/ 96 w 96"/>
                <a:gd name="T1" fmla="*/ 146 h 160"/>
                <a:gd name="T2" fmla="*/ 28 w 96"/>
                <a:gd name="T3" fmla="*/ 0 h 160"/>
                <a:gd name="T4" fmla="*/ 0 w 96"/>
                <a:gd name="T5" fmla="*/ 160 h 160"/>
                <a:gd name="T6" fmla="*/ 41 w 96"/>
                <a:gd name="T7" fmla="*/ 106 h 160"/>
                <a:gd name="T8" fmla="*/ 96 w 96"/>
                <a:gd name="T9" fmla="*/ 146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96" y="146"/>
                  </a:moveTo>
                  <a:lnTo>
                    <a:pt x="28" y="0"/>
                  </a:lnTo>
                  <a:lnTo>
                    <a:pt x="0" y="160"/>
                  </a:lnTo>
                  <a:lnTo>
                    <a:pt x="41" y="106"/>
                  </a:lnTo>
                  <a:lnTo>
                    <a:pt x="96" y="1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26"/>
            <p:cNvSpPr>
              <a:spLocks/>
            </p:cNvSpPr>
            <p:nvPr/>
          </p:nvSpPr>
          <p:spPr bwMode="auto">
            <a:xfrm>
              <a:off x="1637" y="2633"/>
              <a:ext cx="808" cy="691"/>
            </a:xfrm>
            <a:custGeom>
              <a:avLst/>
              <a:gdLst>
                <a:gd name="T0" fmla="*/ 2147483647 w 59"/>
                <a:gd name="T1" fmla="*/ 2147483647 h 52"/>
                <a:gd name="T2" fmla="*/ 0 w 59"/>
                <a:gd name="T3" fmla="*/ 0 h 52"/>
                <a:gd name="T4" fmla="*/ 0 60000 65536"/>
                <a:gd name="T5" fmla="*/ 0 60000 65536"/>
                <a:gd name="T6" fmla="*/ 0 w 59"/>
                <a:gd name="T7" fmla="*/ 0 h 52"/>
                <a:gd name="T8" fmla="*/ 59 w 59"/>
                <a:gd name="T9" fmla="*/ 52 h 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9" h="52">
                  <a:moveTo>
                    <a:pt x="59" y="52"/>
                  </a:moveTo>
                  <a:cubicBezTo>
                    <a:pt x="30" y="52"/>
                    <a:pt x="5" y="29"/>
                    <a:pt x="0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27"/>
            <p:cNvSpPr>
              <a:spLocks/>
            </p:cNvSpPr>
            <p:nvPr/>
          </p:nvSpPr>
          <p:spPr bwMode="auto">
            <a:xfrm>
              <a:off x="1610" y="2513"/>
              <a:ext cx="95" cy="160"/>
            </a:xfrm>
            <a:custGeom>
              <a:avLst/>
              <a:gdLst>
                <a:gd name="T0" fmla="*/ 95 w 95"/>
                <a:gd name="T1" fmla="*/ 146 h 160"/>
                <a:gd name="T2" fmla="*/ 27 w 95"/>
                <a:gd name="T3" fmla="*/ 0 h 160"/>
                <a:gd name="T4" fmla="*/ 0 w 95"/>
                <a:gd name="T5" fmla="*/ 160 h 160"/>
                <a:gd name="T6" fmla="*/ 41 w 95"/>
                <a:gd name="T7" fmla="*/ 106 h 160"/>
                <a:gd name="T8" fmla="*/ 95 w 95"/>
                <a:gd name="T9" fmla="*/ 146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"/>
                <a:gd name="T16" fmla="*/ 0 h 160"/>
                <a:gd name="T17" fmla="*/ 95 w 95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" h="160">
                  <a:moveTo>
                    <a:pt x="95" y="146"/>
                  </a:moveTo>
                  <a:lnTo>
                    <a:pt x="27" y="0"/>
                  </a:lnTo>
                  <a:lnTo>
                    <a:pt x="0" y="160"/>
                  </a:lnTo>
                  <a:lnTo>
                    <a:pt x="41" y="106"/>
                  </a:lnTo>
                  <a:lnTo>
                    <a:pt x="95" y="1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8" name="Group 28"/>
          <p:cNvGrpSpPr>
            <a:grpSpLocks/>
          </p:cNvGrpSpPr>
          <p:nvPr/>
        </p:nvGrpSpPr>
        <p:grpSpPr bwMode="auto">
          <a:xfrm>
            <a:off x="2595563" y="2286000"/>
            <a:ext cx="2278062" cy="1341438"/>
            <a:chOff x="1610" y="1716"/>
            <a:chExt cx="1287" cy="624"/>
          </a:xfrm>
        </p:grpSpPr>
        <p:sp>
          <p:nvSpPr>
            <p:cNvPr id="49" name="Freeform 29"/>
            <p:cNvSpPr>
              <a:spLocks/>
            </p:cNvSpPr>
            <p:nvPr/>
          </p:nvSpPr>
          <p:spPr bwMode="auto">
            <a:xfrm>
              <a:off x="1610" y="1756"/>
              <a:ext cx="1136" cy="571"/>
            </a:xfrm>
            <a:custGeom>
              <a:avLst/>
              <a:gdLst>
                <a:gd name="T0" fmla="*/ 0 w 83"/>
                <a:gd name="T1" fmla="*/ 2147483647 h 43"/>
                <a:gd name="T2" fmla="*/ 2147483647 w 83"/>
                <a:gd name="T3" fmla="*/ 0 h 43"/>
                <a:gd name="T4" fmla="*/ 0 60000 65536"/>
                <a:gd name="T5" fmla="*/ 0 60000 65536"/>
                <a:gd name="T6" fmla="*/ 0 w 83"/>
                <a:gd name="T7" fmla="*/ 0 h 43"/>
                <a:gd name="T8" fmla="*/ 83 w 83"/>
                <a:gd name="T9" fmla="*/ 43 h 4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3" h="43">
                  <a:moveTo>
                    <a:pt x="0" y="43"/>
                  </a:moveTo>
                  <a:cubicBezTo>
                    <a:pt x="0" y="20"/>
                    <a:pt x="36" y="2"/>
                    <a:pt x="83" y="0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30"/>
            <p:cNvSpPr>
              <a:spLocks/>
            </p:cNvSpPr>
            <p:nvPr/>
          </p:nvSpPr>
          <p:spPr bwMode="auto">
            <a:xfrm>
              <a:off x="2719" y="1716"/>
              <a:ext cx="164" cy="93"/>
            </a:xfrm>
            <a:custGeom>
              <a:avLst/>
              <a:gdLst>
                <a:gd name="T0" fmla="*/ 0 w 164"/>
                <a:gd name="T1" fmla="*/ 93 h 93"/>
                <a:gd name="T2" fmla="*/ 164 w 164"/>
                <a:gd name="T3" fmla="*/ 40 h 93"/>
                <a:gd name="T4" fmla="*/ 0 w 164"/>
                <a:gd name="T5" fmla="*/ 0 h 93"/>
                <a:gd name="T6" fmla="*/ 55 w 164"/>
                <a:gd name="T7" fmla="*/ 40 h 93"/>
                <a:gd name="T8" fmla="*/ 0 w 164"/>
                <a:gd name="T9" fmla="*/ 93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0" y="93"/>
                  </a:moveTo>
                  <a:lnTo>
                    <a:pt x="164" y="40"/>
                  </a:lnTo>
                  <a:lnTo>
                    <a:pt x="0" y="0"/>
                  </a:lnTo>
                  <a:lnTo>
                    <a:pt x="55" y="4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31"/>
            <p:cNvSpPr>
              <a:spLocks/>
            </p:cNvSpPr>
            <p:nvPr/>
          </p:nvSpPr>
          <p:spPr bwMode="auto">
            <a:xfrm>
              <a:off x="1623" y="1769"/>
              <a:ext cx="1137" cy="571"/>
            </a:xfrm>
            <a:custGeom>
              <a:avLst/>
              <a:gdLst>
                <a:gd name="T0" fmla="*/ 0 w 83"/>
                <a:gd name="T1" fmla="*/ 2147483647 h 43"/>
                <a:gd name="T2" fmla="*/ 2147483647 w 83"/>
                <a:gd name="T3" fmla="*/ 0 h 43"/>
                <a:gd name="T4" fmla="*/ 0 60000 65536"/>
                <a:gd name="T5" fmla="*/ 0 60000 65536"/>
                <a:gd name="T6" fmla="*/ 0 w 83"/>
                <a:gd name="T7" fmla="*/ 0 h 43"/>
                <a:gd name="T8" fmla="*/ 83 w 83"/>
                <a:gd name="T9" fmla="*/ 43 h 4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3" h="43">
                  <a:moveTo>
                    <a:pt x="0" y="43"/>
                  </a:moveTo>
                  <a:cubicBezTo>
                    <a:pt x="0" y="20"/>
                    <a:pt x="36" y="2"/>
                    <a:pt x="83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2" name="Freeform 32"/>
            <p:cNvSpPr>
              <a:spLocks/>
            </p:cNvSpPr>
            <p:nvPr/>
          </p:nvSpPr>
          <p:spPr bwMode="auto">
            <a:xfrm>
              <a:off x="2733" y="1729"/>
              <a:ext cx="164" cy="93"/>
            </a:xfrm>
            <a:custGeom>
              <a:avLst/>
              <a:gdLst>
                <a:gd name="T0" fmla="*/ 0 w 164"/>
                <a:gd name="T1" fmla="*/ 93 h 93"/>
                <a:gd name="T2" fmla="*/ 164 w 164"/>
                <a:gd name="T3" fmla="*/ 40 h 93"/>
                <a:gd name="T4" fmla="*/ 0 w 164"/>
                <a:gd name="T5" fmla="*/ 0 h 93"/>
                <a:gd name="T6" fmla="*/ 54 w 164"/>
                <a:gd name="T7" fmla="*/ 40 h 93"/>
                <a:gd name="T8" fmla="*/ 0 w 164"/>
                <a:gd name="T9" fmla="*/ 93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0" y="93"/>
                  </a:moveTo>
                  <a:lnTo>
                    <a:pt x="164" y="40"/>
                  </a:lnTo>
                  <a:lnTo>
                    <a:pt x="0" y="0"/>
                  </a:lnTo>
                  <a:lnTo>
                    <a:pt x="54" y="4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3" name="Freeform 33"/>
            <p:cNvSpPr>
              <a:spLocks/>
            </p:cNvSpPr>
            <p:nvPr/>
          </p:nvSpPr>
          <p:spPr bwMode="auto">
            <a:xfrm>
              <a:off x="1623" y="1769"/>
              <a:ext cx="1164" cy="558"/>
            </a:xfrm>
            <a:custGeom>
              <a:avLst/>
              <a:gdLst>
                <a:gd name="T0" fmla="*/ 0 w 85"/>
                <a:gd name="T1" fmla="*/ 2147483647 h 42"/>
                <a:gd name="T2" fmla="*/ 2147483647 w 85"/>
                <a:gd name="T3" fmla="*/ 0 h 42"/>
                <a:gd name="T4" fmla="*/ 0 60000 65536"/>
                <a:gd name="T5" fmla="*/ 0 60000 65536"/>
                <a:gd name="T6" fmla="*/ 0 w 85"/>
                <a:gd name="T7" fmla="*/ 0 h 42"/>
                <a:gd name="T8" fmla="*/ 85 w 85"/>
                <a:gd name="T9" fmla="*/ 42 h 4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5" h="42">
                  <a:moveTo>
                    <a:pt x="0" y="42"/>
                  </a:moveTo>
                  <a:cubicBezTo>
                    <a:pt x="0" y="20"/>
                    <a:pt x="37" y="1"/>
                    <a:pt x="85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4" name="Freeform 34"/>
            <p:cNvSpPr>
              <a:spLocks/>
            </p:cNvSpPr>
            <p:nvPr/>
          </p:nvSpPr>
          <p:spPr bwMode="auto">
            <a:xfrm>
              <a:off x="2733" y="1729"/>
              <a:ext cx="164" cy="93"/>
            </a:xfrm>
            <a:custGeom>
              <a:avLst/>
              <a:gdLst>
                <a:gd name="T0" fmla="*/ 0 w 164"/>
                <a:gd name="T1" fmla="*/ 93 h 93"/>
                <a:gd name="T2" fmla="*/ 164 w 164"/>
                <a:gd name="T3" fmla="*/ 40 h 93"/>
                <a:gd name="T4" fmla="*/ 0 w 164"/>
                <a:gd name="T5" fmla="*/ 0 h 93"/>
                <a:gd name="T6" fmla="*/ 54 w 164"/>
                <a:gd name="T7" fmla="*/ 40 h 93"/>
                <a:gd name="T8" fmla="*/ 0 w 164"/>
                <a:gd name="T9" fmla="*/ 93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0" y="93"/>
                  </a:moveTo>
                  <a:lnTo>
                    <a:pt x="164" y="40"/>
                  </a:lnTo>
                  <a:lnTo>
                    <a:pt x="0" y="0"/>
                  </a:lnTo>
                  <a:lnTo>
                    <a:pt x="54" y="4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5" name="Rectangle 37"/>
          <p:cNvSpPr>
            <a:spLocks noChangeArrowheads="1"/>
          </p:cNvSpPr>
          <p:nvPr/>
        </p:nvSpPr>
        <p:spPr bwMode="auto">
          <a:xfrm>
            <a:off x="7452320" y="3271572"/>
            <a:ext cx="14827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pt-BR" sz="2000" b="1" dirty="0">
                <a:latin typeface="Calibri" pitchFamily="34" charset="0"/>
              </a:rPr>
              <a:t>Planejamento</a:t>
            </a:r>
            <a:endParaRPr lang="pt-BR" sz="2000" dirty="0">
              <a:latin typeface="Calibri" pitchFamily="34" charset="0"/>
            </a:endParaRPr>
          </a:p>
        </p:txBody>
      </p:sp>
      <p:sp>
        <p:nvSpPr>
          <p:cNvPr id="56" name="Rectangle 39"/>
          <p:cNvSpPr>
            <a:spLocks noChangeArrowheads="1"/>
          </p:cNvSpPr>
          <p:nvPr/>
        </p:nvSpPr>
        <p:spPr bwMode="auto">
          <a:xfrm>
            <a:off x="7884368" y="5034059"/>
            <a:ext cx="112454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l"/>
            <a:r>
              <a:rPr lang="pt-BR" sz="2000" b="1" dirty="0">
                <a:latin typeface="Calibri" pitchFamily="34" charset="0"/>
              </a:rPr>
              <a:t>Execução</a:t>
            </a:r>
            <a:r>
              <a:rPr lang="en-US" sz="2000" b="1" dirty="0">
                <a:latin typeface="Calibri" pitchFamily="34" charset="0"/>
              </a:rPr>
              <a:t> </a:t>
            </a:r>
            <a:endParaRPr lang="pt-BR" sz="2000" dirty="0">
              <a:latin typeface="Calibri" pitchFamily="34" charset="0"/>
            </a:endParaRPr>
          </a:p>
        </p:txBody>
      </p:sp>
      <p:sp>
        <p:nvSpPr>
          <p:cNvPr id="57" name="Rectangle 42"/>
          <p:cNvSpPr>
            <a:spLocks noChangeArrowheads="1"/>
          </p:cNvSpPr>
          <p:nvPr/>
        </p:nvSpPr>
        <p:spPr bwMode="auto">
          <a:xfrm>
            <a:off x="2809875" y="5857875"/>
            <a:ext cx="1785938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l"/>
            <a:r>
              <a:rPr lang="pt-BR" sz="2000" b="1">
                <a:latin typeface="Calibri" pitchFamily="34" charset="0"/>
              </a:rPr>
              <a:t>Comentário do gestor</a:t>
            </a:r>
            <a:endParaRPr lang="pt-BR" sz="2000">
              <a:latin typeface="Calibri" pitchFamily="34" charset="0"/>
            </a:endParaRPr>
          </a:p>
        </p:txBody>
      </p:sp>
      <p:sp>
        <p:nvSpPr>
          <p:cNvPr id="58" name="Rectangle 46"/>
          <p:cNvSpPr>
            <a:spLocks noChangeArrowheads="1"/>
          </p:cNvSpPr>
          <p:nvPr/>
        </p:nvSpPr>
        <p:spPr bwMode="auto">
          <a:xfrm>
            <a:off x="438150" y="4714875"/>
            <a:ext cx="11795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pt-BR" sz="2000" b="1">
                <a:latin typeface="Calibri" pitchFamily="34" charset="0"/>
              </a:rPr>
              <a:t>Apreciação</a:t>
            </a:r>
            <a:endParaRPr lang="pt-BR" sz="2000">
              <a:latin typeface="Calibri" pitchFamily="34" charset="0"/>
            </a:endParaRPr>
          </a:p>
        </p:txBody>
      </p:sp>
      <p:sp>
        <p:nvSpPr>
          <p:cNvPr id="59" name="Rectangle 48"/>
          <p:cNvSpPr>
            <a:spLocks noChangeArrowheads="1"/>
          </p:cNvSpPr>
          <p:nvPr/>
        </p:nvSpPr>
        <p:spPr bwMode="auto">
          <a:xfrm>
            <a:off x="738188" y="2709862"/>
            <a:ext cx="11604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pt-BR" sz="2000" b="1" dirty="0">
                <a:latin typeface="Calibri" pitchFamily="34" charset="0"/>
              </a:rPr>
              <a:t>Divulgação</a:t>
            </a:r>
            <a:endParaRPr lang="pt-BR" sz="2000" dirty="0">
              <a:latin typeface="Calibri" pitchFamily="34" charset="0"/>
            </a:endParaRPr>
          </a:p>
        </p:txBody>
      </p:sp>
      <p:sp>
        <p:nvSpPr>
          <p:cNvPr id="60" name="Text Box 50"/>
          <p:cNvSpPr txBox="1">
            <a:spLocks noChangeArrowheads="1"/>
          </p:cNvSpPr>
          <p:nvPr/>
        </p:nvSpPr>
        <p:spPr bwMode="auto">
          <a:xfrm>
            <a:off x="2452688" y="2863850"/>
            <a:ext cx="4000500" cy="17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ctr" defTabSz="762000" eaLnBrk="1" hangingPunct="1">
              <a:defRPr/>
            </a:pPr>
            <a:r>
              <a:rPr lang="pt-BR" sz="3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CICLO DA AUDITORIA  OPERACIONAL</a:t>
            </a:r>
          </a:p>
        </p:txBody>
      </p:sp>
      <p:graphicFrame>
        <p:nvGraphicFramePr>
          <p:cNvPr id="61" name="Object 6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8710981"/>
              </p:ext>
            </p:extLst>
          </p:nvPr>
        </p:nvGraphicFramePr>
        <p:xfrm>
          <a:off x="6366905" y="357188"/>
          <a:ext cx="903287" cy="111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553" name="CorelDRAW" r:id="rId17" imgW="3457575" imgH="4600575" progId="CorelDRAW.Gráficos.9">
                  <p:embed/>
                </p:oleObj>
              </mc:Choice>
              <mc:Fallback>
                <p:oleObj name="CorelDRAW" r:id="rId17" imgW="3457575" imgH="4600575" progId="CorelDRAW.Gráficos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66905" y="357188"/>
                        <a:ext cx="903287" cy="1111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Text Box 76"/>
          <p:cNvSpPr txBox="1">
            <a:spLocks noChangeArrowheads="1"/>
          </p:cNvSpPr>
          <p:nvPr/>
        </p:nvSpPr>
        <p:spPr bwMode="auto">
          <a:xfrm>
            <a:off x="6273828" y="1563580"/>
            <a:ext cx="1057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rgbClr val="000000"/>
                </a:solidFill>
                <a:latin typeface="Verdana" pitchFamily="34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Verdana" pitchFamily="34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9pPr>
          </a:lstStyle>
          <a:p>
            <a:pPr algn="l"/>
            <a:r>
              <a:rPr lang="pt-BR" sz="2000" b="1" dirty="0">
                <a:latin typeface="Calibri" pitchFamily="34" charset="0"/>
              </a:rPr>
              <a:t>Seleção </a:t>
            </a:r>
          </a:p>
        </p:txBody>
      </p:sp>
      <p:sp>
        <p:nvSpPr>
          <p:cNvPr id="64" name="Text Box 77"/>
          <p:cNvSpPr txBox="1">
            <a:spLocks noChangeArrowheads="1"/>
          </p:cNvSpPr>
          <p:nvPr/>
        </p:nvSpPr>
        <p:spPr bwMode="auto">
          <a:xfrm>
            <a:off x="6596063" y="5857875"/>
            <a:ext cx="11572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rgbClr val="000000"/>
                </a:solidFill>
                <a:latin typeface="Verdana" pitchFamily="34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Verdana" pitchFamily="34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9pPr>
          </a:lstStyle>
          <a:p>
            <a:pPr algn="l" eaLnBrk="1" hangingPunct="1"/>
            <a:r>
              <a:rPr lang="pt-BR" sz="2000" b="1">
                <a:latin typeface="Calibri" pitchFamily="34" charset="0"/>
              </a:rPr>
              <a:t>Relatório</a:t>
            </a:r>
          </a:p>
        </p:txBody>
      </p:sp>
    </p:spTree>
    <p:extLst>
      <p:ext uri="{BB962C8B-B14F-4D97-AF65-F5344CB8AC3E}">
        <p14:creationId xmlns:p14="http://schemas.microsoft.com/office/powerpoint/2010/main" val="1573413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221827" y="2348880"/>
            <a:ext cx="8725792" cy="30963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buClr>
                <a:srgbClr val="C00000"/>
              </a:buClr>
              <a:buSzPct val="120000"/>
              <a:buFont typeface="Wingdings" pitchFamily="2" charset="2"/>
              <a:buChar char="ü"/>
            </a:pPr>
            <a:r>
              <a:rPr lang="pt-BR" sz="3600" dirty="0">
                <a:solidFill>
                  <a:schemeClr val="tx1"/>
                </a:solidFill>
                <a:latin typeface="Calibri" pitchFamily="34" charset="0"/>
              </a:rPr>
              <a:t>Os </a:t>
            </a:r>
            <a:r>
              <a:rPr lang="pt-BR" sz="3600" b="1" dirty="0">
                <a:solidFill>
                  <a:schemeClr val="tx1"/>
                </a:solidFill>
                <a:latin typeface="Calibri" pitchFamily="34" charset="0"/>
              </a:rPr>
              <a:t>instrumentos e sistemas de guarda </a:t>
            </a:r>
            <a:r>
              <a:rPr lang="pt-BR" sz="3600" dirty="0">
                <a:solidFill>
                  <a:schemeClr val="tx1"/>
                </a:solidFill>
                <a:latin typeface="Calibri" pitchFamily="34" charset="0"/>
              </a:rPr>
              <a:t>e </a:t>
            </a:r>
            <a:r>
              <a:rPr lang="pt-BR" sz="3600" b="1" dirty="0">
                <a:solidFill>
                  <a:schemeClr val="tx1"/>
                </a:solidFill>
                <a:latin typeface="Calibri" pitchFamily="34" charset="0"/>
              </a:rPr>
              <a:t>conservação dos bens e do patrimônio </a:t>
            </a:r>
            <a:r>
              <a:rPr lang="pt-BR" sz="3600" dirty="0">
                <a:solidFill>
                  <a:schemeClr val="tx1"/>
                </a:solidFill>
                <a:latin typeface="Calibri" pitchFamily="34" charset="0"/>
              </a:rPr>
              <a:t>sob responsabilidade das unidades da administração direta e entidades supervisionadas; 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21827" y="1052736"/>
            <a:ext cx="6510413" cy="727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Auditoria - Objeto </a:t>
            </a:r>
            <a:r>
              <a:rPr lang="pt-BR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de </a:t>
            </a:r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exame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999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79512" y="1916832"/>
            <a:ext cx="87129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Os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resultados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devem ser apresentados aos </a:t>
            </a:r>
            <a:r>
              <a:rPr lang="pt-BR" sz="3600" dirty="0" err="1" smtClean="0">
                <a:latin typeface="Calibri" pitchFamily="34" charset="0"/>
                <a:ea typeface="Calibri" pitchFamily="34" charset="0"/>
                <a:cs typeface="Calibri" pitchFamily="34" charset="0"/>
              </a:rPr>
              <a:t>stakeholders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, de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forma ampla 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e em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linguagem apropriada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.</a:t>
            </a:r>
          </a:p>
          <a:p>
            <a:endParaRPr lang="pt-BR" sz="3600" b="1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Além da publicação nas principais mídias, é interessante realizar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Audiências Públicas 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para possibilitar o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debate entre a sociedade e o poder público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.</a:t>
            </a:r>
            <a:endParaRPr lang="pt-BR" sz="36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51520" y="1124744"/>
            <a:ext cx="8568952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Divulgação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313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1"/>
          <p:cNvGraphicFramePr>
            <a:graphicFrameLocks noChangeAspect="1"/>
          </p:cNvGraphicFramePr>
          <p:nvPr/>
        </p:nvGraphicFramePr>
        <p:xfrm>
          <a:off x="954088" y="5754688"/>
          <a:ext cx="1641475" cy="968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98" name="CorelDRAW" r:id="rId4" imgW="4600575" imgH="2933700" progId="CorelDRAW.Gráficos.9">
                  <p:embed/>
                </p:oleObj>
              </mc:Choice>
              <mc:Fallback>
                <p:oleObj name="CorelDRAW" r:id="rId4" imgW="4600575" imgH="2933700" progId="CorelDRAW.Gráficos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4088" y="5754688"/>
                        <a:ext cx="1641475" cy="968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Group 55"/>
          <p:cNvGrpSpPr>
            <a:grpSpLocks/>
          </p:cNvGrpSpPr>
          <p:nvPr/>
        </p:nvGrpSpPr>
        <p:grpSpPr bwMode="auto">
          <a:xfrm>
            <a:off x="7891888" y="3986643"/>
            <a:ext cx="952500" cy="974725"/>
            <a:chOff x="3504" y="3360"/>
            <a:chExt cx="539" cy="600"/>
          </a:xfrm>
        </p:grpSpPr>
        <p:graphicFrame>
          <p:nvGraphicFramePr>
            <p:cNvPr id="9" name="Object 56"/>
            <p:cNvGraphicFramePr>
              <a:graphicFrameLocks noChangeAspect="1"/>
            </p:cNvGraphicFramePr>
            <p:nvPr/>
          </p:nvGraphicFramePr>
          <p:xfrm>
            <a:off x="3504" y="3360"/>
            <a:ext cx="539" cy="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799" name="CorelDRAW" r:id="rId6" imgW="4171950" imgH="4648200" progId="CorelDRAW.Gráficos.9">
                    <p:embed/>
                  </p:oleObj>
                </mc:Choice>
                <mc:Fallback>
                  <p:oleObj name="CorelDRAW" r:id="rId6" imgW="4171950" imgH="4648200" progId="CorelDRAW.Gráficos.9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04" y="3360"/>
                          <a:ext cx="539" cy="6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" name="Freeform 57"/>
            <p:cNvSpPr>
              <a:spLocks/>
            </p:cNvSpPr>
            <p:nvPr/>
          </p:nvSpPr>
          <p:spPr bwMode="auto">
            <a:xfrm>
              <a:off x="3781" y="3422"/>
              <a:ext cx="192" cy="226"/>
            </a:xfrm>
            <a:custGeom>
              <a:avLst/>
              <a:gdLst>
                <a:gd name="T0" fmla="*/ 0 w 192"/>
                <a:gd name="T1" fmla="*/ 172 h 226"/>
                <a:gd name="T2" fmla="*/ 69 w 192"/>
                <a:gd name="T3" fmla="*/ 226 h 226"/>
                <a:gd name="T4" fmla="*/ 192 w 192"/>
                <a:gd name="T5" fmla="*/ 0 h 226"/>
                <a:gd name="T6" fmla="*/ 0 60000 65536"/>
                <a:gd name="T7" fmla="*/ 0 60000 65536"/>
                <a:gd name="T8" fmla="*/ 0 60000 65536"/>
                <a:gd name="T9" fmla="*/ 0 w 192"/>
                <a:gd name="T10" fmla="*/ 0 h 226"/>
                <a:gd name="T11" fmla="*/ 192 w 192"/>
                <a:gd name="T12" fmla="*/ 226 h 2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2" h="226">
                  <a:moveTo>
                    <a:pt x="0" y="172"/>
                  </a:moveTo>
                  <a:lnTo>
                    <a:pt x="69" y="226"/>
                  </a:lnTo>
                  <a:lnTo>
                    <a:pt x="192" y="0"/>
                  </a:ln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1" name="Group 52"/>
          <p:cNvGrpSpPr>
            <a:grpSpLocks/>
          </p:cNvGrpSpPr>
          <p:nvPr/>
        </p:nvGrpSpPr>
        <p:grpSpPr bwMode="auto">
          <a:xfrm>
            <a:off x="7630913" y="2123428"/>
            <a:ext cx="1125537" cy="974725"/>
            <a:chOff x="4153" y="2632"/>
            <a:chExt cx="636" cy="600"/>
          </a:xfrm>
        </p:grpSpPr>
        <p:graphicFrame>
          <p:nvGraphicFramePr>
            <p:cNvPr id="12" name="Object 53"/>
            <p:cNvGraphicFramePr>
              <a:graphicFrameLocks noChangeAspect="1"/>
            </p:cNvGraphicFramePr>
            <p:nvPr/>
          </p:nvGraphicFramePr>
          <p:xfrm>
            <a:off x="4153" y="2632"/>
            <a:ext cx="510" cy="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800" name="CorelDRAW" r:id="rId8" imgW="3952875" imgH="4648200" progId="CorelDRAW.Gráficos.9">
                    <p:embed/>
                  </p:oleObj>
                </mc:Choice>
                <mc:Fallback>
                  <p:oleObj name="CorelDRAW" r:id="rId8" imgW="3952875" imgH="4648200" progId="CorelDRAW.Gráficos.9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53" y="2632"/>
                          <a:ext cx="510" cy="6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" name="Object 54"/>
            <p:cNvGraphicFramePr>
              <a:graphicFrameLocks noChangeAspect="1"/>
            </p:cNvGraphicFramePr>
            <p:nvPr/>
          </p:nvGraphicFramePr>
          <p:xfrm>
            <a:off x="4320" y="2832"/>
            <a:ext cx="469" cy="3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801" name="CorelDRAW" r:id="rId10" imgW="4238625" imgH="2895600" progId="CorelDRAW.Gráficos.9">
                    <p:embed/>
                  </p:oleObj>
                </mc:Choice>
                <mc:Fallback>
                  <p:oleObj name="CorelDRAW" r:id="rId10" imgW="4238625" imgH="2895600" progId="CorelDRAW.Gráficos.9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0" y="2832"/>
                          <a:ext cx="469" cy="32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4" name="Group 65"/>
          <p:cNvGrpSpPr>
            <a:grpSpLocks/>
          </p:cNvGrpSpPr>
          <p:nvPr/>
        </p:nvGrpSpPr>
        <p:grpSpPr bwMode="auto">
          <a:xfrm>
            <a:off x="3847507" y="493779"/>
            <a:ext cx="1101725" cy="936625"/>
            <a:chOff x="1872" y="1200"/>
            <a:chExt cx="624" cy="576"/>
          </a:xfrm>
        </p:grpSpPr>
        <p:grpSp>
          <p:nvGrpSpPr>
            <p:cNvPr id="15" name="Group 66"/>
            <p:cNvGrpSpPr>
              <a:grpSpLocks/>
            </p:cNvGrpSpPr>
            <p:nvPr/>
          </p:nvGrpSpPr>
          <p:grpSpPr bwMode="auto">
            <a:xfrm>
              <a:off x="1872" y="1200"/>
              <a:ext cx="336" cy="288"/>
              <a:chOff x="3504" y="3360"/>
              <a:chExt cx="539" cy="600"/>
            </a:xfrm>
          </p:grpSpPr>
          <p:graphicFrame>
            <p:nvGraphicFramePr>
              <p:cNvPr id="22" name="Object 67"/>
              <p:cNvGraphicFramePr>
                <a:graphicFrameLocks noChangeAspect="1"/>
              </p:cNvGraphicFramePr>
              <p:nvPr/>
            </p:nvGraphicFramePr>
            <p:xfrm>
              <a:off x="3504" y="3360"/>
              <a:ext cx="539" cy="6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802" name="CorelDRAW" r:id="rId12" imgW="4171950" imgH="4648200" progId="CorelDRAW.Gráficos.9">
                      <p:embed/>
                    </p:oleObj>
                  </mc:Choice>
                  <mc:Fallback>
                    <p:oleObj name="CorelDRAW" r:id="rId12" imgW="4171950" imgH="4648200" progId="CorelDRAW.Gráficos.9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504" y="3360"/>
                            <a:ext cx="539" cy="6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3" name="Freeform 68"/>
              <p:cNvSpPr>
                <a:spLocks/>
              </p:cNvSpPr>
              <p:nvPr/>
            </p:nvSpPr>
            <p:spPr bwMode="auto">
              <a:xfrm>
                <a:off x="3781" y="3422"/>
                <a:ext cx="192" cy="226"/>
              </a:xfrm>
              <a:custGeom>
                <a:avLst/>
                <a:gdLst>
                  <a:gd name="T0" fmla="*/ 0 w 192"/>
                  <a:gd name="T1" fmla="*/ 172 h 226"/>
                  <a:gd name="T2" fmla="*/ 69 w 192"/>
                  <a:gd name="T3" fmla="*/ 226 h 226"/>
                  <a:gd name="T4" fmla="*/ 192 w 192"/>
                  <a:gd name="T5" fmla="*/ 0 h 226"/>
                  <a:gd name="T6" fmla="*/ 0 60000 65536"/>
                  <a:gd name="T7" fmla="*/ 0 60000 65536"/>
                  <a:gd name="T8" fmla="*/ 0 60000 65536"/>
                  <a:gd name="T9" fmla="*/ 0 w 192"/>
                  <a:gd name="T10" fmla="*/ 0 h 226"/>
                  <a:gd name="T11" fmla="*/ 192 w 192"/>
                  <a:gd name="T12" fmla="*/ 226 h 2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92" h="226">
                    <a:moveTo>
                      <a:pt x="0" y="172"/>
                    </a:moveTo>
                    <a:lnTo>
                      <a:pt x="69" y="226"/>
                    </a:lnTo>
                    <a:lnTo>
                      <a:pt x="192" y="0"/>
                    </a:lnTo>
                  </a:path>
                </a:pathLst>
              </a:custGeom>
              <a:noFill/>
              <a:ln w="428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16" name="Group 69"/>
            <p:cNvGrpSpPr>
              <a:grpSpLocks/>
            </p:cNvGrpSpPr>
            <p:nvPr/>
          </p:nvGrpSpPr>
          <p:grpSpPr bwMode="auto">
            <a:xfrm>
              <a:off x="2016" y="1344"/>
              <a:ext cx="336" cy="288"/>
              <a:chOff x="3504" y="3360"/>
              <a:chExt cx="539" cy="600"/>
            </a:xfrm>
          </p:grpSpPr>
          <p:graphicFrame>
            <p:nvGraphicFramePr>
              <p:cNvPr id="20" name="Object 70"/>
              <p:cNvGraphicFramePr>
                <a:graphicFrameLocks noChangeAspect="1"/>
              </p:cNvGraphicFramePr>
              <p:nvPr/>
            </p:nvGraphicFramePr>
            <p:xfrm>
              <a:off x="3504" y="3360"/>
              <a:ext cx="539" cy="6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803" name="CorelDRAW" r:id="rId13" imgW="4171950" imgH="4648200" progId="CorelDRAW.Gráficos.9">
                      <p:embed/>
                    </p:oleObj>
                  </mc:Choice>
                  <mc:Fallback>
                    <p:oleObj name="CorelDRAW" r:id="rId13" imgW="4171950" imgH="4648200" progId="CorelDRAW.Gráficos.9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504" y="3360"/>
                            <a:ext cx="539" cy="6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1" name="Freeform 71"/>
              <p:cNvSpPr>
                <a:spLocks/>
              </p:cNvSpPr>
              <p:nvPr/>
            </p:nvSpPr>
            <p:spPr bwMode="auto">
              <a:xfrm>
                <a:off x="3781" y="3422"/>
                <a:ext cx="192" cy="226"/>
              </a:xfrm>
              <a:custGeom>
                <a:avLst/>
                <a:gdLst>
                  <a:gd name="T0" fmla="*/ 0 w 192"/>
                  <a:gd name="T1" fmla="*/ 172 h 226"/>
                  <a:gd name="T2" fmla="*/ 69 w 192"/>
                  <a:gd name="T3" fmla="*/ 226 h 226"/>
                  <a:gd name="T4" fmla="*/ 192 w 192"/>
                  <a:gd name="T5" fmla="*/ 0 h 226"/>
                  <a:gd name="T6" fmla="*/ 0 60000 65536"/>
                  <a:gd name="T7" fmla="*/ 0 60000 65536"/>
                  <a:gd name="T8" fmla="*/ 0 60000 65536"/>
                  <a:gd name="T9" fmla="*/ 0 w 192"/>
                  <a:gd name="T10" fmla="*/ 0 h 226"/>
                  <a:gd name="T11" fmla="*/ 192 w 192"/>
                  <a:gd name="T12" fmla="*/ 226 h 2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92" h="226">
                    <a:moveTo>
                      <a:pt x="0" y="172"/>
                    </a:moveTo>
                    <a:lnTo>
                      <a:pt x="69" y="226"/>
                    </a:lnTo>
                    <a:lnTo>
                      <a:pt x="192" y="0"/>
                    </a:lnTo>
                  </a:path>
                </a:pathLst>
              </a:custGeom>
              <a:noFill/>
              <a:ln w="428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17" name="Group 72"/>
            <p:cNvGrpSpPr>
              <a:grpSpLocks/>
            </p:cNvGrpSpPr>
            <p:nvPr/>
          </p:nvGrpSpPr>
          <p:grpSpPr bwMode="auto">
            <a:xfrm>
              <a:off x="2160" y="1488"/>
              <a:ext cx="336" cy="288"/>
              <a:chOff x="3504" y="3360"/>
              <a:chExt cx="539" cy="600"/>
            </a:xfrm>
          </p:grpSpPr>
          <p:graphicFrame>
            <p:nvGraphicFramePr>
              <p:cNvPr id="18" name="Object 73"/>
              <p:cNvGraphicFramePr>
                <a:graphicFrameLocks noChangeAspect="1"/>
              </p:cNvGraphicFramePr>
              <p:nvPr/>
            </p:nvGraphicFramePr>
            <p:xfrm>
              <a:off x="3504" y="3360"/>
              <a:ext cx="539" cy="6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804" name="CorelDRAW" r:id="rId14" imgW="4171950" imgH="4648200" progId="CorelDRAW.Gráficos.9">
                      <p:embed/>
                    </p:oleObj>
                  </mc:Choice>
                  <mc:Fallback>
                    <p:oleObj name="CorelDRAW" r:id="rId14" imgW="4171950" imgH="4648200" progId="CorelDRAW.Gráficos.9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504" y="3360"/>
                            <a:ext cx="539" cy="6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9" name="Freeform 74"/>
              <p:cNvSpPr>
                <a:spLocks/>
              </p:cNvSpPr>
              <p:nvPr/>
            </p:nvSpPr>
            <p:spPr bwMode="auto">
              <a:xfrm>
                <a:off x="3781" y="3422"/>
                <a:ext cx="192" cy="226"/>
              </a:xfrm>
              <a:custGeom>
                <a:avLst/>
                <a:gdLst>
                  <a:gd name="T0" fmla="*/ 0 w 192"/>
                  <a:gd name="T1" fmla="*/ 172 h 226"/>
                  <a:gd name="T2" fmla="*/ 69 w 192"/>
                  <a:gd name="T3" fmla="*/ 226 h 226"/>
                  <a:gd name="T4" fmla="*/ 192 w 192"/>
                  <a:gd name="T5" fmla="*/ 0 h 226"/>
                  <a:gd name="T6" fmla="*/ 0 60000 65536"/>
                  <a:gd name="T7" fmla="*/ 0 60000 65536"/>
                  <a:gd name="T8" fmla="*/ 0 60000 65536"/>
                  <a:gd name="T9" fmla="*/ 0 w 192"/>
                  <a:gd name="T10" fmla="*/ 0 h 226"/>
                  <a:gd name="T11" fmla="*/ 192 w 192"/>
                  <a:gd name="T12" fmla="*/ 226 h 2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92" h="226">
                    <a:moveTo>
                      <a:pt x="0" y="172"/>
                    </a:moveTo>
                    <a:lnTo>
                      <a:pt x="69" y="226"/>
                    </a:lnTo>
                    <a:lnTo>
                      <a:pt x="192" y="0"/>
                    </a:lnTo>
                  </a:path>
                </a:pathLst>
              </a:custGeom>
              <a:noFill/>
              <a:ln w="428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</p:grpSp>
      <p:graphicFrame>
        <p:nvGraphicFramePr>
          <p:cNvPr id="24" name="Object 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9492058"/>
              </p:ext>
            </p:extLst>
          </p:nvPr>
        </p:nvGraphicFramePr>
        <p:xfrm>
          <a:off x="749300" y="1287059"/>
          <a:ext cx="1138238" cy="1222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05" name="CorelDRAW" r:id="rId15" imgW="3962400" imgH="4600575" progId="CorelDRAW.Gráficos.9">
                  <p:embed/>
                </p:oleObj>
              </mc:Choice>
              <mc:Fallback>
                <p:oleObj name="CorelDRAW" r:id="rId15" imgW="3962400" imgH="4600575" progId="CorelDRAW.Gráficos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9300" y="1287059"/>
                        <a:ext cx="1138238" cy="1222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5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7071965"/>
              </p:ext>
            </p:extLst>
          </p:nvPr>
        </p:nvGraphicFramePr>
        <p:xfrm>
          <a:off x="514351" y="3577310"/>
          <a:ext cx="1103312" cy="928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06" name="CorelDRAW" r:id="rId17" imgW="5048250" imgH="4600575" progId="CorelDRAW.Gráficos.9">
                  <p:embed/>
                </p:oleObj>
              </mc:Choice>
              <mc:Fallback>
                <p:oleObj name="CorelDRAW" r:id="rId17" imgW="5048250" imgH="4600575" progId="CorelDRAW.Gráficos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351" y="3577310"/>
                        <a:ext cx="1103312" cy="928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51"/>
          <p:cNvGraphicFramePr>
            <a:graphicFrameLocks noChangeAspect="1"/>
          </p:cNvGraphicFramePr>
          <p:nvPr/>
        </p:nvGraphicFramePr>
        <p:xfrm>
          <a:off x="5381625" y="5500688"/>
          <a:ext cx="1127125" cy="1158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07" name="CorelDRAW" r:id="rId19" imgW="4171950" imgH="4648200" progId="CorelDRAW.Gráficos.9">
                  <p:embed/>
                </p:oleObj>
              </mc:Choice>
              <mc:Fallback>
                <p:oleObj name="CorelDRAW" r:id="rId19" imgW="4171950" imgH="4648200" progId="CorelDRAW.Gráficos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81625" y="5500688"/>
                        <a:ext cx="1127125" cy="1158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7" name="Group 7"/>
          <p:cNvGrpSpPr>
            <a:grpSpLocks/>
          </p:cNvGrpSpPr>
          <p:nvPr/>
        </p:nvGrpSpPr>
        <p:grpSpPr bwMode="auto">
          <a:xfrm>
            <a:off x="5238750" y="2428875"/>
            <a:ext cx="1643063" cy="1582738"/>
            <a:chOff x="3130" y="1769"/>
            <a:chExt cx="849" cy="824"/>
          </a:xfrm>
        </p:grpSpPr>
        <p:sp>
          <p:nvSpPr>
            <p:cNvPr id="28" name="Freeform 8"/>
            <p:cNvSpPr>
              <a:spLocks/>
            </p:cNvSpPr>
            <p:nvPr/>
          </p:nvSpPr>
          <p:spPr bwMode="auto">
            <a:xfrm>
              <a:off x="3130" y="1769"/>
              <a:ext cx="794" cy="678"/>
            </a:xfrm>
            <a:custGeom>
              <a:avLst/>
              <a:gdLst>
                <a:gd name="T0" fmla="*/ 0 w 58"/>
                <a:gd name="T1" fmla="*/ 0 h 51"/>
                <a:gd name="T2" fmla="*/ 0 w 58"/>
                <a:gd name="T3" fmla="*/ 0 h 51"/>
                <a:gd name="T4" fmla="*/ 2147483647 w 58"/>
                <a:gd name="T5" fmla="*/ 2147483647 h 51"/>
                <a:gd name="T6" fmla="*/ 0 60000 65536"/>
                <a:gd name="T7" fmla="*/ 0 60000 65536"/>
                <a:gd name="T8" fmla="*/ 0 60000 65536"/>
                <a:gd name="T9" fmla="*/ 0 w 58"/>
                <a:gd name="T10" fmla="*/ 0 h 51"/>
                <a:gd name="T11" fmla="*/ 58 w 58"/>
                <a:gd name="T12" fmla="*/ 51 h 5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" h="5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0"/>
                    <a:pt x="54" y="22"/>
                    <a:pt x="58" y="51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9"/>
            <p:cNvSpPr>
              <a:spLocks/>
            </p:cNvSpPr>
            <p:nvPr/>
          </p:nvSpPr>
          <p:spPr bwMode="auto">
            <a:xfrm>
              <a:off x="3869" y="2420"/>
              <a:ext cx="96" cy="160"/>
            </a:xfrm>
            <a:custGeom>
              <a:avLst/>
              <a:gdLst>
                <a:gd name="T0" fmla="*/ 0 w 96"/>
                <a:gd name="T1" fmla="*/ 13 h 160"/>
                <a:gd name="T2" fmla="*/ 69 w 96"/>
                <a:gd name="T3" fmla="*/ 160 h 160"/>
                <a:gd name="T4" fmla="*/ 96 w 96"/>
                <a:gd name="T5" fmla="*/ 0 h 160"/>
                <a:gd name="T6" fmla="*/ 55 w 96"/>
                <a:gd name="T7" fmla="*/ 53 h 160"/>
                <a:gd name="T8" fmla="*/ 0 w 96"/>
                <a:gd name="T9" fmla="*/ 13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0" y="13"/>
                  </a:moveTo>
                  <a:lnTo>
                    <a:pt x="69" y="160"/>
                  </a:lnTo>
                  <a:lnTo>
                    <a:pt x="96" y="0"/>
                  </a:lnTo>
                  <a:lnTo>
                    <a:pt x="55" y="53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10"/>
            <p:cNvSpPr>
              <a:spLocks/>
            </p:cNvSpPr>
            <p:nvPr/>
          </p:nvSpPr>
          <p:spPr bwMode="auto">
            <a:xfrm>
              <a:off x="3144" y="1782"/>
              <a:ext cx="794" cy="678"/>
            </a:xfrm>
            <a:custGeom>
              <a:avLst/>
              <a:gdLst>
                <a:gd name="T0" fmla="*/ 0 w 58"/>
                <a:gd name="T1" fmla="*/ 0 h 51"/>
                <a:gd name="T2" fmla="*/ 0 w 58"/>
                <a:gd name="T3" fmla="*/ 0 h 51"/>
                <a:gd name="T4" fmla="*/ 2147483647 w 58"/>
                <a:gd name="T5" fmla="*/ 2147483647 h 51"/>
                <a:gd name="T6" fmla="*/ 0 60000 65536"/>
                <a:gd name="T7" fmla="*/ 0 60000 65536"/>
                <a:gd name="T8" fmla="*/ 0 60000 65536"/>
                <a:gd name="T9" fmla="*/ 0 w 58"/>
                <a:gd name="T10" fmla="*/ 0 h 51"/>
                <a:gd name="T11" fmla="*/ 58 w 58"/>
                <a:gd name="T12" fmla="*/ 51 h 5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" h="5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0"/>
                    <a:pt x="54" y="22"/>
                    <a:pt x="58" y="51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11"/>
            <p:cNvSpPr>
              <a:spLocks/>
            </p:cNvSpPr>
            <p:nvPr/>
          </p:nvSpPr>
          <p:spPr bwMode="auto">
            <a:xfrm>
              <a:off x="3883" y="2433"/>
              <a:ext cx="96" cy="160"/>
            </a:xfrm>
            <a:custGeom>
              <a:avLst/>
              <a:gdLst>
                <a:gd name="T0" fmla="*/ 0 w 96"/>
                <a:gd name="T1" fmla="*/ 14 h 160"/>
                <a:gd name="T2" fmla="*/ 69 w 96"/>
                <a:gd name="T3" fmla="*/ 160 h 160"/>
                <a:gd name="T4" fmla="*/ 96 w 96"/>
                <a:gd name="T5" fmla="*/ 0 h 160"/>
                <a:gd name="T6" fmla="*/ 55 w 96"/>
                <a:gd name="T7" fmla="*/ 54 h 160"/>
                <a:gd name="T8" fmla="*/ 0 w 96"/>
                <a:gd name="T9" fmla="*/ 14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0" y="14"/>
                  </a:moveTo>
                  <a:lnTo>
                    <a:pt x="69" y="160"/>
                  </a:lnTo>
                  <a:lnTo>
                    <a:pt x="96" y="0"/>
                  </a:lnTo>
                  <a:lnTo>
                    <a:pt x="55" y="54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12"/>
            <p:cNvSpPr>
              <a:spLocks/>
            </p:cNvSpPr>
            <p:nvPr/>
          </p:nvSpPr>
          <p:spPr bwMode="auto">
            <a:xfrm>
              <a:off x="3144" y="1782"/>
              <a:ext cx="794" cy="665"/>
            </a:xfrm>
            <a:custGeom>
              <a:avLst/>
              <a:gdLst>
                <a:gd name="T0" fmla="*/ 0 w 58"/>
                <a:gd name="T1" fmla="*/ 0 h 50"/>
                <a:gd name="T2" fmla="*/ 0 w 58"/>
                <a:gd name="T3" fmla="*/ 0 h 50"/>
                <a:gd name="T4" fmla="*/ 2147483647 w 58"/>
                <a:gd name="T5" fmla="*/ 2147483647 h 50"/>
                <a:gd name="T6" fmla="*/ 0 60000 65536"/>
                <a:gd name="T7" fmla="*/ 0 60000 65536"/>
                <a:gd name="T8" fmla="*/ 0 60000 65536"/>
                <a:gd name="T9" fmla="*/ 0 w 58"/>
                <a:gd name="T10" fmla="*/ 0 h 50"/>
                <a:gd name="T11" fmla="*/ 58 w 58"/>
                <a:gd name="T12" fmla="*/ 50 h 5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" h="5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0"/>
                    <a:pt x="53" y="22"/>
                    <a:pt x="58" y="5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13"/>
            <p:cNvSpPr>
              <a:spLocks/>
            </p:cNvSpPr>
            <p:nvPr/>
          </p:nvSpPr>
          <p:spPr bwMode="auto">
            <a:xfrm>
              <a:off x="3883" y="2420"/>
              <a:ext cx="96" cy="160"/>
            </a:xfrm>
            <a:custGeom>
              <a:avLst/>
              <a:gdLst>
                <a:gd name="T0" fmla="*/ 0 w 96"/>
                <a:gd name="T1" fmla="*/ 13 h 160"/>
                <a:gd name="T2" fmla="*/ 69 w 96"/>
                <a:gd name="T3" fmla="*/ 160 h 160"/>
                <a:gd name="T4" fmla="*/ 96 w 96"/>
                <a:gd name="T5" fmla="*/ 0 h 160"/>
                <a:gd name="T6" fmla="*/ 55 w 96"/>
                <a:gd name="T7" fmla="*/ 53 h 160"/>
                <a:gd name="T8" fmla="*/ 0 w 96"/>
                <a:gd name="T9" fmla="*/ 13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0" y="13"/>
                  </a:moveTo>
                  <a:lnTo>
                    <a:pt x="69" y="160"/>
                  </a:lnTo>
                  <a:lnTo>
                    <a:pt x="96" y="0"/>
                  </a:lnTo>
                  <a:lnTo>
                    <a:pt x="55" y="53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4" name="Group 14"/>
          <p:cNvGrpSpPr>
            <a:grpSpLocks/>
          </p:cNvGrpSpPr>
          <p:nvPr/>
        </p:nvGrpSpPr>
        <p:grpSpPr bwMode="auto">
          <a:xfrm>
            <a:off x="4238625" y="4071938"/>
            <a:ext cx="2493963" cy="1446212"/>
            <a:chOff x="2664" y="2752"/>
            <a:chExt cx="1288" cy="625"/>
          </a:xfrm>
        </p:grpSpPr>
        <p:sp>
          <p:nvSpPr>
            <p:cNvPr id="35" name="Freeform 15"/>
            <p:cNvSpPr>
              <a:spLocks/>
            </p:cNvSpPr>
            <p:nvPr/>
          </p:nvSpPr>
          <p:spPr bwMode="auto">
            <a:xfrm>
              <a:off x="2787" y="2752"/>
              <a:ext cx="1151" cy="558"/>
            </a:xfrm>
            <a:custGeom>
              <a:avLst/>
              <a:gdLst>
                <a:gd name="T0" fmla="*/ 2147483647 w 84"/>
                <a:gd name="T1" fmla="*/ 0 h 42"/>
                <a:gd name="T2" fmla="*/ 0 w 84"/>
                <a:gd name="T3" fmla="*/ 2147483647 h 42"/>
                <a:gd name="T4" fmla="*/ 0 60000 65536"/>
                <a:gd name="T5" fmla="*/ 0 60000 65536"/>
                <a:gd name="T6" fmla="*/ 0 w 84"/>
                <a:gd name="T7" fmla="*/ 0 h 42"/>
                <a:gd name="T8" fmla="*/ 84 w 84"/>
                <a:gd name="T9" fmla="*/ 42 h 4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4" h="42">
                  <a:moveTo>
                    <a:pt x="84" y="0"/>
                  </a:moveTo>
                  <a:cubicBezTo>
                    <a:pt x="84" y="22"/>
                    <a:pt x="47" y="40"/>
                    <a:pt x="0" y="42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16"/>
            <p:cNvSpPr>
              <a:spLocks/>
            </p:cNvSpPr>
            <p:nvPr/>
          </p:nvSpPr>
          <p:spPr bwMode="auto">
            <a:xfrm>
              <a:off x="2664" y="3270"/>
              <a:ext cx="165" cy="93"/>
            </a:xfrm>
            <a:custGeom>
              <a:avLst/>
              <a:gdLst>
                <a:gd name="T0" fmla="*/ 165 w 165"/>
                <a:gd name="T1" fmla="*/ 0 h 93"/>
                <a:gd name="T2" fmla="*/ 0 w 165"/>
                <a:gd name="T3" fmla="*/ 54 h 93"/>
                <a:gd name="T4" fmla="*/ 165 w 165"/>
                <a:gd name="T5" fmla="*/ 93 h 93"/>
                <a:gd name="T6" fmla="*/ 110 w 165"/>
                <a:gd name="T7" fmla="*/ 54 h 93"/>
                <a:gd name="T8" fmla="*/ 165 w 165"/>
                <a:gd name="T9" fmla="*/ 0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5"/>
                <a:gd name="T16" fmla="*/ 0 h 93"/>
                <a:gd name="T17" fmla="*/ 165 w 165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5" h="93">
                  <a:moveTo>
                    <a:pt x="165" y="0"/>
                  </a:moveTo>
                  <a:lnTo>
                    <a:pt x="0" y="54"/>
                  </a:lnTo>
                  <a:lnTo>
                    <a:pt x="165" y="93"/>
                  </a:lnTo>
                  <a:lnTo>
                    <a:pt x="110" y="54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17"/>
            <p:cNvSpPr>
              <a:spLocks/>
            </p:cNvSpPr>
            <p:nvPr/>
          </p:nvSpPr>
          <p:spPr bwMode="auto">
            <a:xfrm>
              <a:off x="2801" y="2766"/>
              <a:ext cx="1151" cy="558"/>
            </a:xfrm>
            <a:custGeom>
              <a:avLst/>
              <a:gdLst>
                <a:gd name="T0" fmla="*/ 2147483647 w 84"/>
                <a:gd name="T1" fmla="*/ 0 h 42"/>
                <a:gd name="T2" fmla="*/ 0 w 84"/>
                <a:gd name="T3" fmla="*/ 2147483647 h 42"/>
                <a:gd name="T4" fmla="*/ 0 60000 65536"/>
                <a:gd name="T5" fmla="*/ 0 60000 65536"/>
                <a:gd name="T6" fmla="*/ 0 w 84"/>
                <a:gd name="T7" fmla="*/ 0 h 42"/>
                <a:gd name="T8" fmla="*/ 84 w 84"/>
                <a:gd name="T9" fmla="*/ 42 h 4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4" h="42">
                  <a:moveTo>
                    <a:pt x="84" y="0"/>
                  </a:moveTo>
                  <a:cubicBezTo>
                    <a:pt x="84" y="22"/>
                    <a:pt x="47" y="40"/>
                    <a:pt x="0" y="42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18"/>
            <p:cNvSpPr>
              <a:spLocks/>
            </p:cNvSpPr>
            <p:nvPr/>
          </p:nvSpPr>
          <p:spPr bwMode="auto">
            <a:xfrm>
              <a:off x="2678" y="3284"/>
              <a:ext cx="164" cy="93"/>
            </a:xfrm>
            <a:custGeom>
              <a:avLst/>
              <a:gdLst>
                <a:gd name="T0" fmla="*/ 164 w 164"/>
                <a:gd name="T1" fmla="*/ 0 h 93"/>
                <a:gd name="T2" fmla="*/ 0 w 164"/>
                <a:gd name="T3" fmla="*/ 53 h 93"/>
                <a:gd name="T4" fmla="*/ 164 w 164"/>
                <a:gd name="T5" fmla="*/ 93 h 93"/>
                <a:gd name="T6" fmla="*/ 109 w 164"/>
                <a:gd name="T7" fmla="*/ 53 h 93"/>
                <a:gd name="T8" fmla="*/ 164 w 164"/>
                <a:gd name="T9" fmla="*/ 0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164" y="0"/>
                  </a:moveTo>
                  <a:lnTo>
                    <a:pt x="0" y="53"/>
                  </a:lnTo>
                  <a:lnTo>
                    <a:pt x="164" y="93"/>
                  </a:lnTo>
                  <a:lnTo>
                    <a:pt x="109" y="53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19"/>
            <p:cNvSpPr>
              <a:spLocks/>
            </p:cNvSpPr>
            <p:nvPr/>
          </p:nvSpPr>
          <p:spPr bwMode="auto">
            <a:xfrm>
              <a:off x="2760" y="2766"/>
              <a:ext cx="1178" cy="544"/>
            </a:xfrm>
            <a:custGeom>
              <a:avLst/>
              <a:gdLst>
                <a:gd name="T0" fmla="*/ 2147483647 w 86"/>
                <a:gd name="T1" fmla="*/ 0 h 41"/>
                <a:gd name="T2" fmla="*/ 0 w 86"/>
                <a:gd name="T3" fmla="*/ 2147483647 h 41"/>
                <a:gd name="T4" fmla="*/ 0 60000 65536"/>
                <a:gd name="T5" fmla="*/ 0 60000 65536"/>
                <a:gd name="T6" fmla="*/ 0 w 86"/>
                <a:gd name="T7" fmla="*/ 0 h 41"/>
                <a:gd name="T8" fmla="*/ 86 w 86"/>
                <a:gd name="T9" fmla="*/ 41 h 4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6" h="41">
                  <a:moveTo>
                    <a:pt x="86" y="0"/>
                  </a:moveTo>
                  <a:cubicBezTo>
                    <a:pt x="86" y="21"/>
                    <a:pt x="48" y="40"/>
                    <a:pt x="0" y="41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20"/>
            <p:cNvSpPr>
              <a:spLocks/>
            </p:cNvSpPr>
            <p:nvPr/>
          </p:nvSpPr>
          <p:spPr bwMode="auto">
            <a:xfrm>
              <a:off x="2664" y="3270"/>
              <a:ext cx="165" cy="93"/>
            </a:xfrm>
            <a:custGeom>
              <a:avLst/>
              <a:gdLst>
                <a:gd name="T0" fmla="*/ 165 w 165"/>
                <a:gd name="T1" fmla="*/ 0 h 93"/>
                <a:gd name="T2" fmla="*/ 0 w 165"/>
                <a:gd name="T3" fmla="*/ 54 h 93"/>
                <a:gd name="T4" fmla="*/ 165 w 165"/>
                <a:gd name="T5" fmla="*/ 93 h 93"/>
                <a:gd name="T6" fmla="*/ 110 w 165"/>
                <a:gd name="T7" fmla="*/ 54 h 93"/>
                <a:gd name="T8" fmla="*/ 165 w 165"/>
                <a:gd name="T9" fmla="*/ 0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5"/>
                <a:gd name="T16" fmla="*/ 0 h 93"/>
                <a:gd name="T17" fmla="*/ 165 w 165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5" h="93">
                  <a:moveTo>
                    <a:pt x="165" y="0"/>
                  </a:moveTo>
                  <a:lnTo>
                    <a:pt x="0" y="54"/>
                  </a:lnTo>
                  <a:lnTo>
                    <a:pt x="165" y="93"/>
                  </a:lnTo>
                  <a:lnTo>
                    <a:pt x="110" y="54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1" name="Group 21"/>
          <p:cNvGrpSpPr>
            <a:grpSpLocks/>
          </p:cNvGrpSpPr>
          <p:nvPr/>
        </p:nvGrpSpPr>
        <p:grpSpPr bwMode="auto">
          <a:xfrm>
            <a:off x="2452688" y="3786188"/>
            <a:ext cx="1644650" cy="1582737"/>
            <a:chOff x="1610" y="2500"/>
            <a:chExt cx="849" cy="824"/>
          </a:xfrm>
        </p:grpSpPr>
        <p:sp>
          <p:nvSpPr>
            <p:cNvPr id="42" name="Freeform 22"/>
            <p:cNvSpPr>
              <a:spLocks/>
            </p:cNvSpPr>
            <p:nvPr/>
          </p:nvSpPr>
          <p:spPr bwMode="auto">
            <a:xfrm>
              <a:off x="1637" y="2619"/>
              <a:ext cx="808" cy="691"/>
            </a:xfrm>
            <a:custGeom>
              <a:avLst/>
              <a:gdLst>
                <a:gd name="T0" fmla="*/ 2147483647 w 59"/>
                <a:gd name="T1" fmla="*/ 2147483647 h 52"/>
                <a:gd name="T2" fmla="*/ 0 w 59"/>
                <a:gd name="T3" fmla="*/ 0 h 52"/>
                <a:gd name="T4" fmla="*/ 0 60000 65536"/>
                <a:gd name="T5" fmla="*/ 0 60000 65536"/>
                <a:gd name="T6" fmla="*/ 0 w 59"/>
                <a:gd name="T7" fmla="*/ 0 h 52"/>
                <a:gd name="T8" fmla="*/ 59 w 59"/>
                <a:gd name="T9" fmla="*/ 52 h 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9" h="52">
                  <a:moveTo>
                    <a:pt x="59" y="52"/>
                  </a:moveTo>
                  <a:cubicBezTo>
                    <a:pt x="29" y="52"/>
                    <a:pt x="4" y="29"/>
                    <a:pt x="0" y="0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23"/>
            <p:cNvSpPr>
              <a:spLocks/>
            </p:cNvSpPr>
            <p:nvPr/>
          </p:nvSpPr>
          <p:spPr bwMode="auto">
            <a:xfrm>
              <a:off x="1610" y="2500"/>
              <a:ext cx="95" cy="159"/>
            </a:xfrm>
            <a:custGeom>
              <a:avLst/>
              <a:gdLst>
                <a:gd name="T0" fmla="*/ 95 w 95"/>
                <a:gd name="T1" fmla="*/ 146 h 159"/>
                <a:gd name="T2" fmla="*/ 27 w 95"/>
                <a:gd name="T3" fmla="*/ 0 h 159"/>
                <a:gd name="T4" fmla="*/ 0 w 95"/>
                <a:gd name="T5" fmla="*/ 159 h 159"/>
                <a:gd name="T6" fmla="*/ 41 w 95"/>
                <a:gd name="T7" fmla="*/ 106 h 159"/>
                <a:gd name="T8" fmla="*/ 95 w 95"/>
                <a:gd name="T9" fmla="*/ 146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"/>
                <a:gd name="T16" fmla="*/ 0 h 159"/>
                <a:gd name="T17" fmla="*/ 95 w 95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" h="159">
                  <a:moveTo>
                    <a:pt x="95" y="146"/>
                  </a:moveTo>
                  <a:lnTo>
                    <a:pt x="27" y="0"/>
                  </a:lnTo>
                  <a:lnTo>
                    <a:pt x="0" y="159"/>
                  </a:lnTo>
                  <a:lnTo>
                    <a:pt x="41" y="106"/>
                  </a:lnTo>
                  <a:lnTo>
                    <a:pt x="95" y="146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24"/>
            <p:cNvSpPr>
              <a:spLocks/>
            </p:cNvSpPr>
            <p:nvPr/>
          </p:nvSpPr>
          <p:spPr bwMode="auto">
            <a:xfrm>
              <a:off x="1651" y="2633"/>
              <a:ext cx="808" cy="691"/>
            </a:xfrm>
            <a:custGeom>
              <a:avLst/>
              <a:gdLst>
                <a:gd name="T0" fmla="*/ 2147483647 w 59"/>
                <a:gd name="T1" fmla="*/ 2147483647 h 52"/>
                <a:gd name="T2" fmla="*/ 0 w 59"/>
                <a:gd name="T3" fmla="*/ 0 h 52"/>
                <a:gd name="T4" fmla="*/ 0 60000 65536"/>
                <a:gd name="T5" fmla="*/ 0 60000 65536"/>
                <a:gd name="T6" fmla="*/ 0 w 59"/>
                <a:gd name="T7" fmla="*/ 0 h 52"/>
                <a:gd name="T8" fmla="*/ 59 w 59"/>
                <a:gd name="T9" fmla="*/ 52 h 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9" h="52">
                  <a:moveTo>
                    <a:pt x="59" y="52"/>
                  </a:moveTo>
                  <a:cubicBezTo>
                    <a:pt x="29" y="52"/>
                    <a:pt x="4" y="29"/>
                    <a:pt x="0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25"/>
            <p:cNvSpPr>
              <a:spLocks/>
            </p:cNvSpPr>
            <p:nvPr/>
          </p:nvSpPr>
          <p:spPr bwMode="auto">
            <a:xfrm>
              <a:off x="1623" y="2513"/>
              <a:ext cx="96" cy="160"/>
            </a:xfrm>
            <a:custGeom>
              <a:avLst/>
              <a:gdLst>
                <a:gd name="T0" fmla="*/ 96 w 96"/>
                <a:gd name="T1" fmla="*/ 146 h 160"/>
                <a:gd name="T2" fmla="*/ 28 w 96"/>
                <a:gd name="T3" fmla="*/ 0 h 160"/>
                <a:gd name="T4" fmla="*/ 0 w 96"/>
                <a:gd name="T5" fmla="*/ 160 h 160"/>
                <a:gd name="T6" fmla="*/ 41 w 96"/>
                <a:gd name="T7" fmla="*/ 106 h 160"/>
                <a:gd name="T8" fmla="*/ 96 w 96"/>
                <a:gd name="T9" fmla="*/ 146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96" y="146"/>
                  </a:moveTo>
                  <a:lnTo>
                    <a:pt x="28" y="0"/>
                  </a:lnTo>
                  <a:lnTo>
                    <a:pt x="0" y="160"/>
                  </a:lnTo>
                  <a:lnTo>
                    <a:pt x="41" y="106"/>
                  </a:lnTo>
                  <a:lnTo>
                    <a:pt x="96" y="1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26"/>
            <p:cNvSpPr>
              <a:spLocks/>
            </p:cNvSpPr>
            <p:nvPr/>
          </p:nvSpPr>
          <p:spPr bwMode="auto">
            <a:xfrm>
              <a:off x="1637" y="2633"/>
              <a:ext cx="808" cy="691"/>
            </a:xfrm>
            <a:custGeom>
              <a:avLst/>
              <a:gdLst>
                <a:gd name="T0" fmla="*/ 2147483647 w 59"/>
                <a:gd name="T1" fmla="*/ 2147483647 h 52"/>
                <a:gd name="T2" fmla="*/ 0 w 59"/>
                <a:gd name="T3" fmla="*/ 0 h 52"/>
                <a:gd name="T4" fmla="*/ 0 60000 65536"/>
                <a:gd name="T5" fmla="*/ 0 60000 65536"/>
                <a:gd name="T6" fmla="*/ 0 w 59"/>
                <a:gd name="T7" fmla="*/ 0 h 52"/>
                <a:gd name="T8" fmla="*/ 59 w 59"/>
                <a:gd name="T9" fmla="*/ 52 h 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9" h="52">
                  <a:moveTo>
                    <a:pt x="59" y="52"/>
                  </a:moveTo>
                  <a:cubicBezTo>
                    <a:pt x="30" y="52"/>
                    <a:pt x="5" y="29"/>
                    <a:pt x="0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27"/>
            <p:cNvSpPr>
              <a:spLocks/>
            </p:cNvSpPr>
            <p:nvPr/>
          </p:nvSpPr>
          <p:spPr bwMode="auto">
            <a:xfrm>
              <a:off x="1610" y="2513"/>
              <a:ext cx="95" cy="160"/>
            </a:xfrm>
            <a:custGeom>
              <a:avLst/>
              <a:gdLst>
                <a:gd name="T0" fmla="*/ 95 w 95"/>
                <a:gd name="T1" fmla="*/ 146 h 160"/>
                <a:gd name="T2" fmla="*/ 27 w 95"/>
                <a:gd name="T3" fmla="*/ 0 h 160"/>
                <a:gd name="T4" fmla="*/ 0 w 95"/>
                <a:gd name="T5" fmla="*/ 160 h 160"/>
                <a:gd name="T6" fmla="*/ 41 w 95"/>
                <a:gd name="T7" fmla="*/ 106 h 160"/>
                <a:gd name="T8" fmla="*/ 95 w 95"/>
                <a:gd name="T9" fmla="*/ 146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"/>
                <a:gd name="T16" fmla="*/ 0 h 160"/>
                <a:gd name="T17" fmla="*/ 95 w 95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" h="160">
                  <a:moveTo>
                    <a:pt x="95" y="146"/>
                  </a:moveTo>
                  <a:lnTo>
                    <a:pt x="27" y="0"/>
                  </a:lnTo>
                  <a:lnTo>
                    <a:pt x="0" y="160"/>
                  </a:lnTo>
                  <a:lnTo>
                    <a:pt x="41" y="106"/>
                  </a:lnTo>
                  <a:lnTo>
                    <a:pt x="95" y="1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8" name="Group 28"/>
          <p:cNvGrpSpPr>
            <a:grpSpLocks/>
          </p:cNvGrpSpPr>
          <p:nvPr/>
        </p:nvGrpSpPr>
        <p:grpSpPr bwMode="auto">
          <a:xfrm>
            <a:off x="2595563" y="2286000"/>
            <a:ext cx="2278062" cy="1341438"/>
            <a:chOff x="1610" y="1716"/>
            <a:chExt cx="1287" cy="624"/>
          </a:xfrm>
        </p:grpSpPr>
        <p:sp>
          <p:nvSpPr>
            <p:cNvPr id="49" name="Freeform 29"/>
            <p:cNvSpPr>
              <a:spLocks/>
            </p:cNvSpPr>
            <p:nvPr/>
          </p:nvSpPr>
          <p:spPr bwMode="auto">
            <a:xfrm>
              <a:off x="1610" y="1756"/>
              <a:ext cx="1136" cy="571"/>
            </a:xfrm>
            <a:custGeom>
              <a:avLst/>
              <a:gdLst>
                <a:gd name="T0" fmla="*/ 0 w 83"/>
                <a:gd name="T1" fmla="*/ 2147483647 h 43"/>
                <a:gd name="T2" fmla="*/ 2147483647 w 83"/>
                <a:gd name="T3" fmla="*/ 0 h 43"/>
                <a:gd name="T4" fmla="*/ 0 60000 65536"/>
                <a:gd name="T5" fmla="*/ 0 60000 65536"/>
                <a:gd name="T6" fmla="*/ 0 w 83"/>
                <a:gd name="T7" fmla="*/ 0 h 43"/>
                <a:gd name="T8" fmla="*/ 83 w 83"/>
                <a:gd name="T9" fmla="*/ 43 h 4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3" h="43">
                  <a:moveTo>
                    <a:pt x="0" y="43"/>
                  </a:moveTo>
                  <a:cubicBezTo>
                    <a:pt x="0" y="20"/>
                    <a:pt x="36" y="2"/>
                    <a:pt x="83" y="0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30"/>
            <p:cNvSpPr>
              <a:spLocks/>
            </p:cNvSpPr>
            <p:nvPr/>
          </p:nvSpPr>
          <p:spPr bwMode="auto">
            <a:xfrm>
              <a:off x="2719" y="1716"/>
              <a:ext cx="164" cy="93"/>
            </a:xfrm>
            <a:custGeom>
              <a:avLst/>
              <a:gdLst>
                <a:gd name="T0" fmla="*/ 0 w 164"/>
                <a:gd name="T1" fmla="*/ 93 h 93"/>
                <a:gd name="T2" fmla="*/ 164 w 164"/>
                <a:gd name="T3" fmla="*/ 40 h 93"/>
                <a:gd name="T4" fmla="*/ 0 w 164"/>
                <a:gd name="T5" fmla="*/ 0 h 93"/>
                <a:gd name="T6" fmla="*/ 55 w 164"/>
                <a:gd name="T7" fmla="*/ 40 h 93"/>
                <a:gd name="T8" fmla="*/ 0 w 164"/>
                <a:gd name="T9" fmla="*/ 93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0" y="93"/>
                  </a:moveTo>
                  <a:lnTo>
                    <a:pt x="164" y="40"/>
                  </a:lnTo>
                  <a:lnTo>
                    <a:pt x="0" y="0"/>
                  </a:lnTo>
                  <a:lnTo>
                    <a:pt x="55" y="4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31"/>
            <p:cNvSpPr>
              <a:spLocks/>
            </p:cNvSpPr>
            <p:nvPr/>
          </p:nvSpPr>
          <p:spPr bwMode="auto">
            <a:xfrm>
              <a:off x="1623" y="1769"/>
              <a:ext cx="1137" cy="571"/>
            </a:xfrm>
            <a:custGeom>
              <a:avLst/>
              <a:gdLst>
                <a:gd name="T0" fmla="*/ 0 w 83"/>
                <a:gd name="T1" fmla="*/ 2147483647 h 43"/>
                <a:gd name="T2" fmla="*/ 2147483647 w 83"/>
                <a:gd name="T3" fmla="*/ 0 h 43"/>
                <a:gd name="T4" fmla="*/ 0 60000 65536"/>
                <a:gd name="T5" fmla="*/ 0 60000 65536"/>
                <a:gd name="T6" fmla="*/ 0 w 83"/>
                <a:gd name="T7" fmla="*/ 0 h 43"/>
                <a:gd name="T8" fmla="*/ 83 w 83"/>
                <a:gd name="T9" fmla="*/ 43 h 4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3" h="43">
                  <a:moveTo>
                    <a:pt x="0" y="43"/>
                  </a:moveTo>
                  <a:cubicBezTo>
                    <a:pt x="0" y="20"/>
                    <a:pt x="36" y="2"/>
                    <a:pt x="83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2" name="Freeform 32"/>
            <p:cNvSpPr>
              <a:spLocks/>
            </p:cNvSpPr>
            <p:nvPr/>
          </p:nvSpPr>
          <p:spPr bwMode="auto">
            <a:xfrm>
              <a:off x="2733" y="1729"/>
              <a:ext cx="164" cy="93"/>
            </a:xfrm>
            <a:custGeom>
              <a:avLst/>
              <a:gdLst>
                <a:gd name="T0" fmla="*/ 0 w 164"/>
                <a:gd name="T1" fmla="*/ 93 h 93"/>
                <a:gd name="T2" fmla="*/ 164 w 164"/>
                <a:gd name="T3" fmla="*/ 40 h 93"/>
                <a:gd name="T4" fmla="*/ 0 w 164"/>
                <a:gd name="T5" fmla="*/ 0 h 93"/>
                <a:gd name="T6" fmla="*/ 54 w 164"/>
                <a:gd name="T7" fmla="*/ 40 h 93"/>
                <a:gd name="T8" fmla="*/ 0 w 164"/>
                <a:gd name="T9" fmla="*/ 93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0" y="93"/>
                  </a:moveTo>
                  <a:lnTo>
                    <a:pt x="164" y="40"/>
                  </a:lnTo>
                  <a:lnTo>
                    <a:pt x="0" y="0"/>
                  </a:lnTo>
                  <a:lnTo>
                    <a:pt x="54" y="4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3" name="Freeform 33"/>
            <p:cNvSpPr>
              <a:spLocks/>
            </p:cNvSpPr>
            <p:nvPr/>
          </p:nvSpPr>
          <p:spPr bwMode="auto">
            <a:xfrm>
              <a:off x="1623" y="1769"/>
              <a:ext cx="1164" cy="558"/>
            </a:xfrm>
            <a:custGeom>
              <a:avLst/>
              <a:gdLst>
                <a:gd name="T0" fmla="*/ 0 w 85"/>
                <a:gd name="T1" fmla="*/ 2147483647 h 42"/>
                <a:gd name="T2" fmla="*/ 2147483647 w 85"/>
                <a:gd name="T3" fmla="*/ 0 h 42"/>
                <a:gd name="T4" fmla="*/ 0 60000 65536"/>
                <a:gd name="T5" fmla="*/ 0 60000 65536"/>
                <a:gd name="T6" fmla="*/ 0 w 85"/>
                <a:gd name="T7" fmla="*/ 0 h 42"/>
                <a:gd name="T8" fmla="*/ 85 w 85"/>
                <a:gd name="T9" fmla="*/ 42 h 4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5" h="42">
                  <a:moveTo>
                    <a:pt x="0" y="42"/>
                  </a:moveTo>
                  <a:cubicBezTo>
                    <a:pt x="0" y="20"/>
                    <a:pt x="37" y="1"/>
                    <a:pt x="85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4" name="Freeform 34"/>
            <p:cNvSpPr>
              <a:spLocks/>
            </p:cNvSpPr>
            <p:nvPr/>
          </p:nvSpPr>
          <p:spPr bwMode="auto">
            <a:xfrm>
              <a:off x="2733" y="1729"/>
              <a:ext cx="164" cy="93"/>
            </a:xfrm>
            <a:custGeom>
              <a:avLst/>
              <a:gdLst>
                <a:gd name="T0" fmla="*/ 0 w 164"/>
                <a:gd name="T1" fmla="*/ 93 h 93"/>
                <a:gd name="T2" fmla="*/ 164 w 164"/>
                <a:gd name="T3" fmla="*/ 40 h 93"/>
                <a:gd name="T4" fmla="*/ 0 w 164"/>
                <a:gd name="T5" fmla="*/ 0 h 93"/>
                <a:gd name="T6" fmla="*/ 54 w 164"/>
                <a:gd name="T7" fmla="*/ 40 h 93"/>
                <a:gd name="T8" fmla="*/ 0 w 164"/>
                <a:gd name="T9" fmla="*/ 93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0" y="93"/>
                  </a:moveTo>
                  <a:lnTo>
                    <a:pt x="164" y="40"/>
                  </a:lnTo>
                  <a:lnTo>
                    <a:pt x="0" y="0"/>
                  </a:lnTo>
                  <a:lnTo>
                    <a:pt x="54" y="4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5" name="Rectangle 37"/>
          <p:cNvSpPr>
            <a:spLocks noChangeArrowheads="1"/>
          </p:cNvSpPr>
          <p:nvPr/>
        </p:nvSpPr>
        <p:spPr bwMode="auto">
          <a:xfrm>
            <a:off x="7452320" y="3271572"/>
            <a:ext cx="14827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pt-BR" sz="2000" b="1" dirty="0">
                <a:latin typeface="Calibri" pitchFamily="34" charset="0"/>
              </a:rPr>
              <a:t>Planejamento</a:t>
            </a:r>
            <a:endParaRPr lang="pt-BR" sz="2000" dirty="0">
              <a:latin typeface="Calibri" pitchFamily="34" charset="0"/>
            </a:endParaRPr>
          </a:p>
        </p:txBody>
      </p:sp>
      <p:sp>
        <p:nvSpPr>
          <p:cNvPr id="56" name="Rectangle 39"/>
          <p:cNvSpPr>
            <a:spLocks noChangeArrowheads="1"/>
          </p:cNvSpPr>
          <p:nvPr/>
        </p:nvSpPr>
        <p:spPr bwMode="auto">
          <a:xfrm>
            <a:off x="7884368" y="5034059"/>
            <a:ext cx="112454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l"/>
            <a:r>
              <a:rPr lang="pt-BR" sz="2000" b="1" dirty="0">
                <a:latin typeface="Calibri" pitchFamily="34" charset="0"/>
              </a:rPr>
              <a:t>Execução</a:t>
            </a:r>
            <a:r>
              <a:rPr lang="en-US" sz="2000" b="1" dirty="0">
                <a:latin typeface="Calibri" pitchFamily="34" charset="0"/>
              </a:rPr>
              <a:t> </a:t>
            </a:r>
            <a:endParaRPr lang="pt-BR" sz="2000" dirty="0">
              <a:latin typeface="Calibri" pitchFamily="34" charset="0"/>
            </a:endParaRPr>
          </a:p>
        </p:txBody>
      </p:sp>
      <p:sp>
        <p:nvSpPr>
          <p:cNvPr id="57" name="Rectangle 42"/>
          <p:cNvSpPr>
            <a:spLocks noChangeArrowheads="1"/>
          </p:cNvSpPr>
          <p:nvPr/>
        </p:nvSpPr>
        <p:spPr bwMode="auto">
          <a:xfrm>
            <a:off x="2809875" y="5857875"/>
            <a:ext cx="1785938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l"/>
            <a:r>
              <a:rPr lang="pt-BR" sz="2000" b="1">
                <a:latin typeface="Calibri" pitchFamily="34" charset="0"/>
              </a:rPr>
              <a:t>Comentário do gestor</a:t>
            </a:r>
            <a:endParaRPr lang="pt-BR" sz="2000">
              <a:latin typeface="Calibri" pitchFamily="34" charset="0"/>
            </a:endParaRPr>
          </a:p>
        </p:txBody>
      </p:sp>
      <p:sp>
        <p:nvSpPr>
          <p:cNvPr id="58" name="Rectangle 46"/>
          <p:cNvSpPr>
            <a:spLocks noChangeArrowheads="1"/>
          </p:cNvSpPr>
          <p:nvPr/>
        </p:nvSpPr>
        <p:spPr bwMode="auto">
          <a:xfrm>
            <a:off x="438150" y="4714875"/>
            <a:ext cx="11795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pt-BR" sz="2000" b="1">
                <a:latin typeface="Calibri" pitchFamily="34" charset="0"/>
              </a:rPr>
              <a:t>Apreciação</a:t>
            </a:r>
            <a:endParaRPr lang="pt-BR" sz="2000">
              <a:latin typeface="Calibri" pitchFamily="34" charset="0"/>
            </a:endParaRPr>
          </a:p>
        </p:txBody>
      </p:sp>
      <p:sp>
        <p:nvSpPr>
          <p:cNvPr id="59" name="Rectangle 48"/>
          <p:cNvSpPr>
            <a:spLocks noChangeArrowheads="1"/>
          </p:cNvSpPr>
          <p:nvPr/>
        </p:nvSpPr>
        <p:spPr bwMode="auto">
          <a:xfrm>
            <a:off x="738188" y="2709862"/>
            <a:ext cx="11604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pt-BR" sz="2000" b="1" dirty="0">
                <a:latin typeface="Calibri" pitchFamily="34" charset="0"/>
              </a:rPr>
              <a:t>Divulgação</a:t>
            </a:r>
            <a:endParaRPr lang="pt-BR" sz="2000" dirty="0">
              <a:latin typeface="Calibri" pitchFamily="34" charset="0"/>
            </a:endParaRPr>
          </a:p>
        </p:txBody>
      </p:sp>
      <p:sp>
        <p:nvSpPr>
          <p:cNvPr id="60" name="Text Box 50"/>
          <p:cNvSpPr txBox="1">
            <a:spLocks noChangeArrowheads="1"/>
          </p:cNvSpPr>
          <p:nvPr/>
        </p:nvSpPr>
        <p:spPr bwMode="auto">
          <a:xfrm>
            <a:off x="2452688" y="2863850"/>
            <a:ext cx="4000500" cy="17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ctr" defTabSz="762000" eaLnBrk="1" hangingPunct="1">
              <a:defRPr/>
            </a:pPr>
            <a:r>
              <a:rPr lang="pt-BR" sz="3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CICLO DA AUDITORIA  OPERACIONAL</a:t>
            </a:r>
          </a:p>
        </p:txBody>
      </p:sp>
      <p:graphicFrame>
        <p:nvGraphicFramePr>
          <p:cNvPr id="61" name="Object 6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8710981"/>
              </p:ext>
            </p:extLst>
          </p:nvPr>
        </p:nvGraphicFramePr>
        <p:xfrm>
          <a:off x="6366905" y="357188"/>
          <a:ext cx="903287" cy="111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08" name="CorelDRAW" r:id="rId20" imgW="3457575" imgH="4600575" progId="CorelDRAW.Gráficos.9">
                  <p:embed/>
                </p:oleObj>
              </mc:Choice>
              <mc:Fallback>
                <p:oleObj name="CorelDRAW" r:id="rId20" imgW="3457575" imgH="4600575" progId="CorelDRAW.Gráficos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66905" y="357188"/>
                        <a:ext cx="903287" cy="1111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" name="Rectangle 75"/>
          <p:cNvSpPr>
            <a:spLocks noChangeArrowheads="1"/>
          </p:cNvSpPr>
          <p:nvPr/>
        </p:nvSpPr>
        <p:spPr bwMode="auto">
          <a:xfrm>
            <a:off x="3452813" y="1654175"/>
            <a:ext cx="1695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pt-BR" sz="2000" b="1" dirty="0">
                <a:latin typeface="Calibri" pitchFamily="34" charset="0"/>
              </a:rPr>
              <a:t>Monitoramento</a:t>
            </a:r>
            <a:endParaRPr lang="pt-BR" sz="2000" dirty="0">
              <a:latin typeface="Calibri" pitchFamily="34" charset="0"/>
            </a:endParaRPr>
          </a:p>
        </p:txBody>
      </p:sp>
      <p:sp>
        <p:nvSpPr>
          <p:cNvPr id="63" name="Text Box 76"/>
          <p:cNvSpPr txBox="1">
            <a:spLocks noChangeArrowheads="1"/>
          </p:cNvSpPr>
          <p:nvPr/>
        </p:nvSpPr>
        <p:spPr bwMode="auto">
          <a:xfrm>
            <a:off x="6273828" y="1563580"/>
            <a:ext cx="1057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rgbClr val="000000"/>
                </a:solidFill>
                <a:latin typeface="Verdana" pitchFamily="34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Verdana" pitchFamily="34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9pPr>
          </a:lstStyle>
          <a:p>
            <a:pPr algn="l"/>
            <a:r>
              <a:rPr lang="pt-BR" sz="2000" b="1" dirty="0">
                <a:latin typeface="Calibri" pitchFamily="34" charset="0"/>
              </a:rPr>
              <a:t>Seleção </a:t>
            </a:r>
          </a:p>
        </p:txBody>
      </p:sp>
      <p:sp>
        <p:nvSpPr>
          <p:cNvPr id="64" name="Text Box 77"/>
          <p:cNvSpPr txBox="1">
            <a:spLocks noChangeArrowheads="1"/>
          </p:cNvSpPr>
          <p:nvPr/>
        </p:nvSpPr>
        <p:spPr bwMode="auto">
          <a:xfrm>
            <a:off x="6596063" y="5857875"/>
            <a:ext cx="11572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rgbClr val="000000"/>
                </a:solidFill>
                <a:latin typeface="Verdana" pitchFamily="34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Verdana" pitchFamily="34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9pPr>
          </a:lstStyle>
          <a:p>
            <a:pPr algn="l" eaLnBrk="1" hangingPunct="1"/>
            <a:r>
              <a:rPr lang="pt-BR" sz="2000" b="1">
                <a:latin typeface="Calibri" pitchFamily="34" charset="0"/>
              </a:rPr>
              <a:t>Relatório</a:t>
            </a:r>
          </a:p>
        </p:txBody>
      </p:sp>
    </p:spTree>
    <p:extLst>
      <p:ext uri="{BB962C8B-B14F-4D97-AF65-F5344CB8AC3E}">
        <p14:creationId xmlns:p14="http://schemas.microsoft.com/office/powerpoint/2010/main" val="1573413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79512" y="1916832"/>
            <a:ext cx="871296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/>
              <a:t>É</a:t>
            </a:r>
            <a:r>
              <a:rPr lang="pt-BR" sz="3600" dirty="0" smtClean="0"/>
              <a:t> </a:t>
            </a:r>
            <a:r>
              <a:rPr lang="pt-BR" sz="3600" dirty="0"/>
              <a:t>a verificação do </a:t>
            </a:r>
            <a:r>
              <a:rPr lang="pt-BR" sz="3600" b="1" dirty="0"/>
              <a:t>cumprimento</a:t>
            </a:r>
          </a:p>
          <a:p>
            <a:r>
              <a:rPr lang="pt-BR" sz="3600" b="1" dirty="0"/>
              <a:t>das </a:t>
            </a:r>
            <a:r>
              <a:rPr lang="pt-BR" sz="3600" b="1" dirty="0" smtClean="0"/>
              <a:t>recomendações propostas </a:t>
            </a:r>
            <a:r>
              <a:rPr lang="pt-BR" sz="3600" dirty="0" smtClean="0"/>
              <a:t>e </a:t>
            </a:r>
            <a:r>
              <a:rPr lang="pt-BR" sz="3600" dirty="0"/>
              <a:t>dos </a:t>
            </a:r>
            <a:r>
              <a:rPr lang="pt-BR" sz="3600" b="1" dirty="0"/>
              <a:t>resultados</a:t>
            </a:r>
            <a:r>
              <a:rPr lang="pt-BR" sz="3600" dirty="0"/>
              <a:t> delas </a:t>
            </a:r>
            <a:r>
              <a:rPr lang="pt-BR" sz="3600" dirty="0" smtClean="0"/>
              <a:t>advindos.</a:t>
            </a:r>
          </a:p>
          <a:p>
            <a:endParaRPr lang="pt-BR" sz="36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r>
              <a:rPr lang="pt-BR" sz="3600" dirty="0"/>
              <a:t>O principal </a:t>
            </a:r>
            <a:r>
              <a:rPr lang="pt-BR" sz="3600" b="1" dirty="0"/>
              <a:t>objetivo</a:t>
            </a:r>
            <a:r>
              <a:rPr lang="pt-BR" sz="3600" dirty="0"/>
              <a:t> do monitoramento é </a:t>
            </a:r>
            <a:r>
              <a:rPr lang="pt-BR" sz="3600" b="1" dirty="0" smtClean="0"/>
              <a:t>aumentar a </a:t>
            </a:r>
            <a:r>
              <a:rPr lang="pt-BR" sz="3600" b="1" dirty="0"/>
              <a:t>probabilidade de resolução dos </a:t>
            </a:r>
            <a:r>
              <a:rPr lang="pt-BR" sz="3600" b="1" dirty="0" smtClean="0"/>
              <a:t>problemas </a:t>
            </a:r>
            <a:r>
              <a:rPr lang="pt-BR" sz="3600" dirty="0" smtClean="0"/>
              <a:t>identificados </a:t>
            </a:r>
            <a:r>
              <a:rPr lang="pt-BR" sz="3600" dirty="0"/>
              <a:t>durante a </a:t>
            </a:r>
            <a:r>
              <a:rPr lang="pt-BR" sz="3600" dirty="0" smtClean="0"/>
              <a:t>auditoria.</a:t>
            </a:r>
            <a:endParaRPr lang="pt-BR" sz="36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51520" y="1124744"/>
            <a:ext cx="8568952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Monitoramento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243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323528" y="2132856"/>
            <a:ext cx="82296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0" indent="0" algn="ctr" eaLnBrk="1" hangingPunct="1">
              <a:buNone/>
              <a:defRPr/>
            </a:pPr>
            <a:r>
              <a:rPr lang="pt-BR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METODOLOGIA ADOTADA</a:t>
            </a:r>
          </a:p>
          <a:p>
            <a:pPr marL="0" indent="0" algn="ctr" eaLnBrk="1" hangingPunct="1">
              <a:buNone/>
              <a:defRPr/>
            </a:pPr>
            <a:r>
              <a:rPr lang="pt-BR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endParaRPr lang="pt-BR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939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9279858"/>
              </p:ext>
            </p:extLst>
          </p:nvPr>
        </p:nvGraphicFramePr>
        <p:xfrm>
          <a:off x="415970" y="3327388"/>
          <a:ext cx="1641475" cy="968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06" name="CorelDRAW" r:id="rId4" imgW="4600575" imgH="2933700" progId="CorelDRAW.Gráficos.9">
                  <p:embed/>
                </p:oleObj>
              </mc:Choice>
              <mc:Fallback>
                <p:oleObj name="CorelDRAW" r:id="rId4" imgW="4600575" imgH="2933700" progId="CorelDRAW.Gráficos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970" y="3327388"/>
                        <a:ext cx="1641475" cy="968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Group 55"/>
          <p:cNvGrpSpPr>
            <a:grpSpLocks/>
          </p:cNvGrpSpPr>
          <p:nvPr/>
        </p:nvGrpSpPr>
        <p:grpSpPr bwMode="auto">
          <a:xfrm>
            <a:off x="6387493" y="4988465"/>
            <a:ext cx="952500" cy="974725"/>
            <a:chOff x="3504" y="3360"/>
            <a:chExt cx="539" cy="600"/>
          </a:xfrm>
        </p:grpSpPr>
        <p:graphicFrame>
          <p:nvGraphicFramePr>
            <p:cNvPr id="9" name="Object 56"/>
            <p:cNvGraphicFramePr>
              <a:graphicFrameLocks noChangeAspect="1"/>
            </p:cNvGraphicFramePr>
            <p:nvPr/>
          </p:nvGraphicFramePr>
          <p:xfrm>
            <a:off x="3504" y="3360"/>
            <a:ext cx="539" cy="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0707" name="CorelDRAW" r:id="rId6" imgW="4171950" imgH="4648200" progId="CorelDRAW.Gráficos.9">
                    <p:embed/>
                  </p:oleObj>
                </mc:Choice>
                <mc:Fallback>
                  <p:oleObj name="CorelDRAW" r:id="rId6" imgW="4171950" imgH="4648200" progId="CorelDRAW.Gráficos.9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04" y="3360"/>
                          <a:ext cx="539" cy="6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" name="Freeform 57"/>
            <p:cNvSpPr>
              <a:spLocks/>
            </p:cNvSpPr>
            <p:nvPr/>
          </p:nvSpPr>
          <p:spPr bwMode="auto">
            <a:xfrm>
              <a:off x="3781" y="3422"/>
              <a:ext cx="192" cy="226"/>
            </a:xfrm>
            <a:custGeom>
              <a:avLst/>
              <a:gdLst>
                <a:gd name="T0" fmla="*/ 0 w 192"/>
                <a:gd name="T1" fmla="*/ 172 h 226"/>
                <a:gd name="T2" fmla="*/ 69 w 192"/>
                <a:gd name="T3" fmla="*/ 226 h 226"/>
                <a:gd name="T4" fmla="*/ 192 w 192"/>
                <a:gd name="T5" fmla="*/ 0 h 226"/>
                <a:gd name="T6" fmla="*/ 0 60000 65536"/>
                <a:gd name="T7" fmla="*/ 0 60000 65536"/>
                <a:gd name="T8" fmla="*/ 0 60000 65536"/>
                <a:gd name="T9" fmla="*/ 0 w 192"/>
                <a:gd name="T10" fmla="*/ 0 h 226"/>
                <a:gd name="T11" fmla="*/ 192 w 192"/>
                <a:gd name="T12" fmla="*/ 226 h 2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2" h="226">
                  <a:moveTo>
                    <a:pt x="0" y="172"/>
                  </a:moveTo>
                  <a:lnTo>
                    <a:pt x="69" y="226"/>
                  </a:lnTo>
                  <a:lnTo>
                    <a:pt x="192" y="0"/>
                  </a:ln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1" name="Group 52"/>
          <p:cNvGrpSpPr>
            <a:grpSpLocks/>
          </p:cNvGrpSpPr>
          <p:nvPr/>
        </p:nvGrpSpPr>
        <p:grpSpPr bwMode="auto">
          <a:xfrm>
            <a:off x="7612895" y="3015897"/>
            <a:ext cx="1125537" cy="974725"/>
            <a:chOff x="4153" y="2632"/>
            <a:chExt cx="636" cy="600"/>
          </a:xfrm>
        </p:grpSpPr>
        <p:graphicFrame>
          <p:nvGraphicFramePr>
            <p:cNvPr id="12" name="Object 53"/>
            <p:cNvGraphicFramePr>
              <a:graphicFrameLocks noChangeAspect="1"/>
            </p:cNvGraphicFramePr>
            <p:nvPr/>
          </p:nvGraphicFramePr>
          <p:xfrm>
            <a:off x="4153" y="2632"/>
            <a:ext cx="510" cy="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0708" name="CorelDRAW" r:id="rId8" imgW="3952875" imgH="4648200" progId="CorelDRAW.Gráficos.9">
                    <p:embed/>
                  </p:oleObj>
                </mc:Choice>
                <mc:Fallback>
                  <p:oleObj name="CorelDRAW" r:id="rId8" imgW="3952875" imgH="4648200" progId="CorelDRAW.Gráficos.9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53" y="2632"/>
                          <a:ext cx="510" cy="6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" name="Object 54"/>
            <p:cNvGraphicFramePr>
              <a:graphicFrameLocks noChangeAspect="1"/>
            </p:cNvGraphicFramePr>
            <p:nvPr/>
          </p:nvGraphicFramePr>
          <p:xfrm>
            <a:off x="4320" y="2832"/>
            <a:ext cx="469" cy="3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0709" name="CorelDRAW" r:id="rId10" imgW="4238625" imgH="2895600" progId="CorelDRAW.Gráficos.9">
                    <p:embed/>
                  </p:oleObj>
                </mc:Choice>
                <mc:Fallback>
                  <p:oleObj name="CorelDRAW" r:id="rId10" imgW="4238625" imgH="2895600" progId="CorelDRAW.Gráficos.9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0" y="2832"/>
                          <a:ext cx="469" cy="32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4" name="Object 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4238305"/>
              </p:ext>
            </p:extLst>
          </p:nvPr>
        </p:nvGraphicFramePr>
        <p:xfrm>
          <a:off x="3742072" y="519868"/>
          <a:ext cx="1138238" cy="1222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10" name="CorelDRAW" r:id="rId12" imgW="3962400" imgH="4600575" progId="CorelDRAW.Gráficos.9">
                  <p:embed/>
                </p:oleObj>
              </mc:Choice>
              <mc:Fallback>
                <p:oleObj name="CorelDRAW" r:id="rId12" imgW="3962400" imgH="4600575" progId="CorelDRAW.Gráficos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2072" y="519868"/>
                        <a:ext cx="1138238" cy="1222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5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0676779"/>
              </p:ext>
            </p:extLst>
          </p:nvPr>
        </p:nvGraphicFramePr>
        <p:xfrm>
          <a:off x="1081081" y="1368186"/>
          <a:ext cx="1103312" cy="928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11" name="CorelDRAW" r:id="rId14" imgW="5048250" imgH="4600575" progId="CorelDRAW.Gráficos.9">
                  <p:embed/>
                </p:oleObj>
              </mc:Choice>
              <mc:Fallback>
                <p:oleObj name="CorelDRAW" r:id="rId14" imgW="5048250" imgH="4600575" progId="CorelDRAW.Gráficos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1081" y="1368186"/>
                        <a:ext cx="1103312" cy="928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5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1114984"/>
              </p:ext>
            </p:extLst>
          </p:nvPr>
        </p:nvGraphicFramePr>
        <p:xfrm>
          <a:off x="2094095" y="5229548"/>
          <a:ext cx="988893" cy="10167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12" name="CorelDRAW" r:id="rId16" imgW="4171950" imgH="4648200" progId="CorelDRAW.Gráficos.9">
                  <p:embed/>
                </p:oleObj>
              </mc:Choice>
              <mc:Fallback>
                <p:oleObj name="CorelDRAW" r:id="rId16" imgW="4171950" imgH="4648200" progId="CorelDRAW.Gráficos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4095" y="5229548"/>
                        <a:ext cx="988893" cy="101674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7" name="Group 7"/>
          <p:cNvGrpSpPr>
            <a:grpSpLocks/>
          </p:cNvGrpSpPr>
          <p:nvPr/>
        </p:nvGrpSpPr>
        <p:grpSpPr bwMode="auto">
          <a:xfrm>
            <a:off x="5238750" y="2428875"/>
            <a:ext cx="1643063" cy="1582738"/>
            <a:chOff x="3130" y="1769"/>
            <a:chExt cx="849" cy="824"/>
          </a:xfrm>
        </p:grpSpPr>
        <p:sp>
          <p:nvSpPr>
            <p:cNvPr id="28" name="Freeform 8"/>
            <p:cNvSpPr>
              <a:spLocks/>
            </p:cNvSpPr>
            <p:nvPr/>
          </p:nvSpPr>
          <p:spPr bwMode="auto">
            <a:xfrm>
              <a:off x="3130" y="1769"/>
              <a:ext cx="794" cy="678"/>
            </a:xfrm>
            <a:custGeom>
              <a:avLst/>
              <a:gdLst>
                <a:gd name="T0" fmla="*/ 0 w 58"/>
                <a:gd name="T1" fmla="*/ 0 h 51"/>
                <a:gd name="T2" fmla="*/ 0 w 58"/>
                <a:gd name="T3" fmla="*/ 0 h 51"/>
                <a:gd name="T4" fmla="*/ 2147483647 w 58"/>
                <a:gd name="T5" fmla="*/ 2147483647 h 51"/>
                <a:gd name="T6" fmla="*/ 0 60000 65536"/>
                <a:gd name="T7" fmla="*/ 0 60000 65536"/>
                <a:gd name="T8" fmla="*/ 0 60000 65536"/>
                <a:gd name="T9" fmla="*/ 0 w 58"/>
                <a:gd name="T10" fmla="*/ 0 h 51"/>
                <a:gd name="T11" fmla="*/ 58 w 58"/>
                <a:gd name="T12" fmla="*/ 51 h 5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" h="5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0"/>
                    <a:pt x="54" y="22"/>
                    <a:pt x="58" y="51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9"/>
            <p:cNvSpPr>
              <a:spLocks/>
            </p:cNvSpPr>
            <p:nvPr/>
          </p:nvSpPr>
          <p:spPr bwMode="auto">
            <a:xfrm>
              <a:off x="3869" y="2420"/>
              <a:ext cx="96" cy="160"/>
            </a:xfrm>
            <a:custGeom>
              <a:avLst/>
              <a:gdLst>
                <a:gd name="T0" fmla="*/ 0 w 96"/>
                <a:gd name="T1" fmla="*/ 13 h 160"/>
                <a:gd name="T2" fmla="*/ 69 w 96"/>
                <a:gd name="T3" fmla="*/ 160 h 160"/>
                <a:gd name="T4" fmla="*/ 96 w 96"/>
                <a:gd name="T5" fmla="*/ 0 h 160"/>
                <a:gd name="T6" fmla="*/ 55 w 96"/>
                <a:gd name="T7" fmla="*/ 53 h 160"/>
                <a:gd name="T8" fmla="*/ 0 w 96"/>
                <a:gd name="T9" fmla="*/ 13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0" y="13"/>
                  </a:moveTo>
                  <a:lnTo>
                    <a:pt x="69" y="160"/>
                  </a:lnTo>
                  <a:lnTo>
                    <a:pt x="96" y="0"/>
                  </a:lnTo>
                  <a:lnTo>
                    <a:pt x="55" y="53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10"/>
            <p:cNvSpPr>
              <a:spLocks/>
            </p:cNvSpPr>
            <p:nvPr/>
          </p:nvSpPr>
          <p:spPr bwMode="auto">
            <a:xfrm>
              <a:off x="3144" y="1782"/>
              <a:ext cx="794" cy="678"/>
            </a:xfrm>
            <a:custGeom>
              <a:avLst/>
              <a:gdLst>
                <a:gd name="T0" fmla="*/ 0 w 58"/>
                <a:gd name="T1" fmla="*/ 0 h 51"/>
                <a:gd name="T2" fmla="*/ 0 w 58"/>
                <a:gd name="T3" fmla="*/ 0 h 51"/>
                <a:gd name="T4" fmla="*/ 2147483647 w 58"/>
                <a:gd name="T5" fmla="*/ 2147483647 h 51"/>
                <a:gd name="T6" fmla="*/ 0 60000 65536"/>
                <a:gd name="T7" fmla="*/ 0 60000 65536"/>
                <a:gd name="T8" fmla="*/ 0 60000 65536"/>
                <a:gd name="T9" fmla="*/ 0 w 58"/>
                <a:gd name="T10" fmla="*/ 0 h 51"/>
                <a:gd name="T11" fmla="*/ 58 w 58"/>
                <a:gd name="T12" fmla="*/ 51 h 5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" h="5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0"/>
                    <a:pt x="54" y="22"/>
                    <a:pt x="58" y="51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11"/>
            <p:cNvSpPr>
              <a:spLocks/>
            </p:cNvSpPr>
            <p:nvPr/>
          </p:nvSpPr>
          <p:spPr bwMode="auto">
            <a:xfrm>
              <a:off x="3883" y="2433"/>
              <a:ext cx="96" cy="160"/>
            </a:xfrm>
            <a:custGeom>
              <a:avLst/>
              <a:gdLst>
                <a:gd name="T0" fmla="*/ 0 w 96"/>
                <a:gd name="T1" fmla="*/ 14 h 160"/>
                <a:gd name="T2" fmla="*/ 69 w 96"/>
                <a:gd name="T3" fmla="*/ 160 h 160"/>
                <a:gd name="T4" fmla="*/ 96 w 96"/>
                <a:gd name="T5" fmla="*/ 0 h 160"/>
                <a:gd name="T6" fmla="*/ 55 w 96"/>
                <a:gd name="T7" fmla="*/ 54 h 160"/>
                <a:gd name="T8" fmla="*/ 0 w 96"/>
                <a:gd name="T9" fmla="*/ 14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0" y="14"/>
                  </a:moveTo>
                  <a:lnTo>
                    <a:pt x="69" y="160"/>
                  </a:lnTo>
                  <a:lnTo>
                    <a:pt x="96" y="0"/>
                  </a:lnTo>
                  <a:lnTo>
                    <a:pt x="55" y="54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12"/>
            <p:cNvSpPr>
              <a:spLocks/>
            </p:cNvSpPr>
            <p:nvPr/>
          </p:nvSpPr>
          <p:spPr bwMode="auto">
            <a:xfrm>
              <a:off x="3144" y="1782"/>
              <a:ext cx="794" cy="665"/>
            </a:xfrm>
            <a:custGeom>
              <a:avLst/>
              <a:gdLst>
                <a:gd name="T0" fmla="*/ 0 w 58"/>
                <a:gd name="T1" fmla="*/ 0 h 50"/>
                <a:gd name="T2" fmla="*/ 0 w 58"/>
                <a:gd name="T3" fmla="*/ 0 h 50"/>
                <a:gd name="T4" fmla="*/ 2147483647 w 58"/>
                <a:gd name="T5" fmla="*/ 2147483647 h 50"/>
                <a:gd name="T6" fmla="*/ 0 60000 65536"/>
                <a:gd name="T7" fmla="*/ 0 60000 65536"/>
                <a:gd name="T8" fmla="*/ 0 60000 65536"/>
                <a:gd name="T9" fmla="*/ 0 w 58"/>
                <a:gd name="T10" fmla="*/ 0 h 50"/>
                <a:gd name="T11" fmla="*/ 58 w 58"/>
                <a:gd name="T12" fmla="*/ 50 h 5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" h="5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0"/>
                    <a:pt x="53" y="22"/>
                    <a:pt x="58" y="5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13"/>
            <p:cNvSpPr>
              <a:spLocks/>
            </p:cNvSpPr>
            <p:nvPr/>
          </p:nvSpPr>
          <p:spPr bwMode="auto">
            <a:xfrm>
              <a:off x="3883" y="2420"/>
              <a:ext cx="96" cy="160"/>
            </a:xfrm>
            <a:custGeom>
              <a:avLst/>
              <a:gdLst>
                <a:gd name="T0" fmla="*/ 0 w 96"/>
                <a:gd name="T1" fmla="*/ 13 h 160"/>
                <a:gd name="T2" fmla="*/ 69 w 96"/>
                <a:gd name="T3" fmla="*/ 160 h 160"/>
                <a:gd name="T4" fmla="*/ 96 w 96"/>
                <a:gd name="T5" fmla="*/ 0 h 160"/>
                <a:gd name="T6" fmla="*/ 55 w 96"/>
                <a:gd name="T7" fmla="*/ 53 h 160"/>
                <a:gd name="T8" fmla="*/ 0 w 96"/>
                <a:gd name="T9" fmla="*/ 13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0" y="13"/>
                  </a:moveTo>
                  <a:lnTo>
                    <a:pt x="69" y="160"/>
                  </a:lnTo>
                  <a:lnTo>
                    <a:pt x="96" y="0"/>
                  </a:lnTo>
                  <a:lnTo>
                    <a:pt x="55" y="53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4" name="Group 14"/>
          <p:cNvGrpSpPr>
            <a:grpSpLocks/>
          </p:cNvGrpSpPr>
          <p:nvPr/>
        </p:nvGrpSpPr>
        <p:grpSpPr bwMode="auto">
          <a:xfrm>
            <a:off x="4238625" y="4071938"/>
            <a:ext cx="2493963" cy="1446212"/>
            <a:chOff x="2664" y="2752"/>
            <a:chExt cx="1288" cy="625"/>
          </a:xfrm>
        </p:grpSpPr>
        <p:sp>
          <p:nvSpPr>
            <p:cNvPr id="35" name="Freeform 15"/>
            <p:cNvSpPr>
              <a:spLocks/>
            </p:cNvSpPr>
            <p:nvPr/>
          </p:nvSpPr>
          <p:spPr bwMode="auto">
            <a:xfrm>
              <a:off x="2787" y="2752"/>
              <a:ext cx="1151" cy="558"/>
            </a:xfrm>
            <a:custGeom>
              <a:avLst/>
              <a:gdLst>
                <a:gd name="T0" fmla="*/ 2147483647 w 84"/>
                <a:gd name="T1" fmla="*/ 0 h 42"/>
                <a:gd name="T2" fmla="*/ 0 w 84"/>
                <a:gd name="T3" fmla="*/ 2147483647 h 42"/>
                <a:gd name="T4" fmla="*/ 0 60000 65536"/>
                <a:gd name="T5" fmla="*/ 0 60000 65536"/>
                <a:gd name="T6" fmla="*/ 0 w 84"/>
                <a:gd name="T7" fmla="*/ 0 h 42"/>
                <a:gd name="T8" fmla="*/ 84 w 84"/>
                <a:gd name="T9" fmla="*/ 42 h 4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4" h="42">
                  <a:moveTo>
                    <a:pt x="84" y="0"/>
                  </a:moveTo>
                  <a:cubicBezTo>
                    <a:pt x="84" y="22"/>
                    <a:pt x="47" y="40"/>
                    <a:pt x="0" y="42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16"/>
            <p:cNvSpPr>
              <a:spLocks/>
            </p:cNvSpPr>
            <p:nvPr/>
          </p:nvSpPr>
          <p:spPr bwMode="auto">
            <a:xfrm>
              <a:off x="2664" y="3270"/>
              <a:ext cx="165" cy="93"/>
            </a:xfrm>
            <a:custGeom>
              <a:avLst/>
              <a:gdLst>
                <a:gd name="T0" fmla="*/ 165 w 165"/>
                <a:gd name="T1" fmla="*/ 0 h 93"/>
                <a:gd name="T2" fmla="*/ 0 w 165"/>
                <a:gd name="T3" fmla="*/ 54 h 93"/>
                <a:gd name="T4" fmla="*/ 165 w 165"/>
                <a:gd name="T5" fmla="*/ 93 h 93"/>
                <a:gd name="T6" fmla="*/ 110 w 165"/>
                <a:gd name="T7" fmla="*/ 54 h 93"/>
                <a:gd name="T8" fmla="*/ 165 w 165"/>
                <a:gd name="T9" fmla="*/ 0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5"/>
                <a:gd name="T16" fmla="*/ 0 h 93"/>
                <a:gd name="T17" fmla="*/ 165 w 165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5" h="93">
                  <a:moveTo>
                    <a:pt x="165" y="0"/>
                  </a:moveTo>
                  <a:lnTo>
                    <a:pt x="0" y="54"/>
                  </a:lnTo>
                  <a:lnTo>
                    <a:pt x="165" y="93"/>
                  </a:lnTo>
                  <a:lnTo>
                    <a:pt x="110" y="54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17"/>
            <p:cNvSpPr>
              <a:spLocks/>
            </p:cNvSpPr>
            <p:nvPr/>
          </p:nvSpPr>
          <p:spPr bwMode="auto">
            <a:xfrm>
              <a:off x="2801" y="2766"/>
              <a:ext cx="1151" cy="558"/>
            </a:xfrm>
            <a:custGeom>
              <a:avLst/>
              <a:gdLst>
                <a:gd name="T0" fmla="*/ 2147483647 w 84"/>
                <a:gd name="T1" fmla="*/ 0 h 42"/>
                <a:gd name="T2" fmla="*/ 0 w 84"/>
                <a:gd name="T3" fmla="*/ 2147483647 h 42"/>
                <a:gd name="T4" fmla="*/ 0 60000 65536"/>
                <a:gd name="T5" fmla="*/ 0 60000 65536"/>
                <a:gd name="T6" fmla="*/ 0 w 84"/>
                <a:gd name="T7" fmla="*/ 0 h 42"/>
                <a:gd name="T8" fmla="*/ 84 w 84"/>
                <a:gd name="T9" fmla="*/ 42 h 4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4" h="42">
                  <a:moveTo>
                    <a:pt x="84" y="0"/>
                  </a:moveTo>
                  <a:cubicBezTo>
                    <a:pt x="84" y="22"/>
                    <a:pt x="47" y="40"/>
                    <a:pt x="0" y="42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18"/>
            <p:cNvSpPr>
              <a:spLocks/>
            </p:cNvSpPr>
            <p:nvPr/>
          </p:nvSpPr>
          <p:spPr bwMode="auto">
            <a:xfrm>
              <a:off x="2678" y="3284"/>
              <a:ext cx="164" cy="93"/>
            </a:xfrm>
            <a:custGeom>
              <a:avLst/>
              <a:gdLst>
                <a:gd name="T0" fmla="*/ 164 w 164"/>
                <a:gd name="T1" fmla="*/ 0 h 93"/>
                <a:gd name="T2" fmla="*/ 0 w 164"/>
                <a:gd name="T3" fmla="*/ 53 h 93"/>
                <a:gd name="T4" fmla="*/ 164 w 164"/>
                <a:gd name="T5" fmla="*/ 93 h 93"/>
                <a:gd name="T6" fmla="*/ 109 w 164"/>
                <a:gd name="T7" fmla="*/ 53 h 93"/>
                <a:gd name="T8" fmla="*/ 164 w 164"/>
                <a:gd name="T9" fmla="*/ 0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164" y="0"/>
                  </a:moveTo>
                  <a:lnTo>
                    <a:pt x="0" y="53"/>
                  </a:lnTo>
                  <a:lnTo>
                    <a:pt x="164" y="93"/>
                  </a:lnTo>
                  <a:lnTo>
                    <a:pt x="109" y="53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19"/>
            <p:cNvSpPr>
              <a:spLocks/>
            </p:cNvSpPr>
            <p:nvPr/>
          </p:nvSpPr>
          <p:spPr bwMode="auto">
            <a:xfrm>
              <a:off x="2760" y="2766"/>
              <a:ext cx="1178" cy="544"/>
            </a:xfrm>
            <a:custGeom>
              <a:avLst/>
              <a:gdLst>
                <a:gd name="T0" fmla="*/ 2147483647 w 86"/>
                <a:gd name="T1" fmla="*/ 0 h 41"/>
                <a:gd name="T2" fmla="*/ 0 w 86"/>
                <a:gd name="T3" fmla="*/ 2147483647 h 41"/>
                <a:gd name="T4" fmla="*/ 0 60000 65536"/>
                <a:gd name="T5" fmla="*/ 0 60000 65536"/>
                <a:gd name="T6" fmla="*/ 0 w 86"/>
                <a:gd name="T7" fmla="*/ 0 h 41"/>
                <a:gd name="T8" fmla="*/ 86 w 86"/>
                <a:gd name="T9" fmla="*/ 41 h 4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6" h="41">
                  <a:moveTo>
                    <a:pt x="86" y="0"/>
                  </a:moveTo>
                  <a:cubicBezTo>
                    <a:pt x="86" y="21"/>
                    <a:pt x="48" y="40"/>
                    <a:pt x="0" y="41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20"/>
            <p:cNvSpPr>
              <a:spLocks/>
            </p:cNvSpPr>
            <p:nvPr/>
          </p:nvSpPr>
          <p:spPr bwMode="auto">
            <a:xfrm>
              <a:off x="2664" y="3270"/>
              <a:ext cx="165" cy="93"/>
            </a:xfrm>
            <a:custGeom>
              <a:avLst/>
              <a:gdLst>
                <a:gd name="T0" fmla="*/ 165 w 165"/>
                <a:gd name="T1" fmla="*/ 0 h 93"/>
                <a:gd name="T2" fmla="*/ 0 w 165"/>
                <a:gd name="T3" fmla="*/ 54 h 93"/>
                <a:gd name="T4" fmla="*/ 165 w 165"/>
                <a:gd name="T5" fmla="*/ 93 h 93"/>
                <a:gd name="T6" fmla="*/ 110 w 165"/>
                <a:gd name="T7" fmla="*/ 54 h 93"/>
                <a:gd name="T8" fmla="*/ 165 w 165"/>
                <a:gd name="T9" fmla="*/ 0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5"/>
                <a:gd name="T16" fmla="*/ 0 h 93"/>
                <a:gd name="T17" fmla="*/ 165 w 165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5" h="93">
                  <a:moveTo>
                    <a:pt x="165" y="0"/>
                  </a:moveTo>
                  <a:lnTo>
                    <a:pt x="0" y="54"/>
                  </a:lnTo>
                  <a:lnTo>
                    <a:pt x="165" y="93"/>
                  </a:lnTo>
                  <a:lnTo>
                    <a:pt x="110" y="54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1" name="Group 21"/>
          <p:cNvGrpSpPr>
            <a:grpSpLocks/>
          </p:cNvGrpSpPr>
          <p:nvPr/>
        </p:nvGrpSpPr>
        <p:grpSpPr bwMode="auto">
          <a:xfrm>
            <a:off x="2452688" y="3786188"/>
            <a:ext cx="1644650" cy="1582737"/>
            <a:chOff x="1610" y="2500"/>
            <a:chExt cx="849" cy="824"/>
          </a:xfrm>
        </p:grpSpPr>
        <p:sp>
          <p:nvSpPr>
            <p:cNvPr id="42" name="Freeform 22"/>
            <p:cNvSpPr>
              <a:spLocks/>
            </p:cNvSpPr>
            <p:nvPr/>
          </p:nvSpPr>
          <p:spPr bwMode="auto">
            <a:xfrm>
              <a:off x="1637" y="2619"/>
              <a:ext cx="808" cy="691"/>
            </a:xfrm>
            <a:custGeom>
              <a:avLst/>
              <a:gdLst>
                <a:gd name="T0" fmla="*/ 2147483647 w 59"/>
                <a:gd name="T1" fmla="*/ 2147483647 h 52"/>
                <a:gd name="T2" fmla="*/ 0 w 59"/>
                <a:gd name="T3" fmla="*/ 0 h 52"/>
                <a:gd name="T4" fmla="*/ 0 60000 65536"/>
                <a:gd name="T5" fmla="*/ 0 60000 65536"/>
                <a:gd name="T6" fmla="*/ 0 w 59"/>
                <a:gd name="T7" fmla="*/ 0 h 52"/>
                <a:gd name="T8" fmla="*/ 59 w 59"/>
                <a:gd name="T9" fmla="*/ 52 h 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9" h="52">
                  <a:moveTo>
                    <a:pt x="59" y="52"/>
                  </a:moveTo>
                  <a:cubicBezTo>
                    <a:pt x="29" y="52"/>
                    <a:pt x="4" y="29"/>
                    <a:pt x="0" y="0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23"/>
            <p:cNvSpPr>
              <a:spLocks/>
            </p:cNvSpPr>
            <p:nvPr/>
          </p:nvSpPr>
          <p:spPr bwMode="auto">
            <a:xfrm>
              <a:off x="1610" y="2500"/>
              <a:ext cx="95" cy="159"/>
            </a:xfrm>
            <a:custGeom>
              <a:avLst/>
              <a:gdLst>
                <a:gd name="T0" fmla="*/ 95 w 95"/>
                <a:gd name="T1" fmla="*/ 146 h 159"/>
                <a:gd name="T2" fmla="*/ 27 w 95"/>
                <a:gd name="T3" fmla="*/ 0 h 159"/>
                <a:gd name="T4" fmla="*/ 0 w 95"/>
                <a:gd name="T5" fmla="*/ 159 h 159"/>
                <a:gd name="T6" fmla="*/ 41 w 95"/>
                <a:gd name="T7" fmla="*/ 106 h 159"/>
                <a:gd name="T8" fmla="*/ 95 w 95"/>
                <a:gd name="T9" fmla="*/ 146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"/>
                <a:gd name="T16" fmla="*/ 0 h 159"/>
                <a:gd name="T17" fmla="*/ 95 w 95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" h="159">
                  <a:moveTo>
                    <a:pt x="95" y="146"/>
                  </a:moveTo>
                  <a:lnTo>
                    <a:pt x="27" y="0"/>
                  </a:lnTo>
                  <a:lnTo>
                    <a:pt x="0" y="159"/>
                  </a:lnTo>
                  <a:lnTo>
                    <a:pt x="41" y="106"/>
                  </a:lnTo>
                  <a:lnTo>
                    <a:pt x="95" y="146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24"/>
            <p:cNvSpPr>
              <a:spLocks/>
            </p:cNvSpPr>
            <p:nvPr/>
          </p:nvSpPr>
          <p:spPr bwMode="auto">
            <a:xfrm>
              <a:off x="1651" y="2633"/>
              <a:ext cx="808" cy="691"/>
            </a:xfrm>
            <a:custGeom>
              <a:avLst/>
              <a:gdLst>
                <a:gd name="T0" fmla="*/ 2147483647 w 59"/>
                <a:gd name="T1" fmla="*/ 2147483647 h 52"/>
                <a:gd name="T2" fmla="*/ 0 w 59"/>
                <a:gd name="T3" fmla="*/ 0 h 52"/>
                <a:gd name="T4" fmla="*/ 0 60000 65536"/>
                <a:gd name="T5" fmla="*/ 0 60000 65536"/>
                <a:gd name="T6" fmla="*/ 0 w 59"/>
                <a:gd name="T7" fmla="*/ 0 h 52"/>
                <a:gd name="T8" fmla="*/ 59 w 59"/>
                <a:gd name="T9" fmla="*/ 52 h 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9" h="52">
                  <a:moveTo>
                    <a:pt x="59" y="52"/>
                  </a:moveTo>
                  <a:cubicBezTo>
                    <a:pt x="29" y="52"/>
                    <a:pt x="4" y="29"/>
                    <a:pt x="0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25"/>
            <p:cNvSpPr>
              <a:spLocks/>
            </p:cNvSpPr>
            <p:nvPr/>
          </p:nvSpPr>
          <p:spPr bwMode="auto">
            <a:xfrm>
              <a:off x="1623" y="2513"/>
              <a:ext cx="96" cy="160"/>
            </a:xfrm>
            <a:custGeom>
              <a:avLst/>
              <a:gdLst>
                <a:gd name="T0" fmla="*/ 96 w 96"/>
                <a:gd name="T1" fmla="*/ 146 h 160"/>
                <a:gd name="T2" fmla="*/ 28 w 96"/>
                <a:gd name="T3" fmla="*/ 0 h 160"/>
                <a:gd name="T4" fmla="*/ 0 w 96"/>
                <a:gd name="T5" fmla="*/ 160 h 160"/>
                <a:gd name="T6" fmla="*/ 41 w 96"/>
                <a:gd name="T7" fmla="*/ 106 h 160"/>
                <a:gd name="T8" fmla="*/ 96 w 96"/>
                <a:gd name="T9" fmla="*/ 146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96" y="146"/>
                  </a:moveTo>
                  <a:lnTo>
                    <a:pt x="28" y="0"/>
                  </a:lnTo>
                  <a:lnTo>
                    <a:pt x="0" y="160"/>
                  </a:lnTo>
                  <a:lnTo>
                    <a:pt x="41" y="106"/>
                  </a:lnTo>
                  <a:lnTo>
                    <a:pt x="96" y="1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26"/>
            <p:cNvSpPr>
              <a:spLocks/>
            </p:cNvSpPr>
            <p:nvPr/>
          </p:nvSpPr>
          <p:spPr bwMode="auto">
            <a:xfrm>
              <a:off x="1637" y="2633"/>
              <a:ext cx="808" cy="691"/>
            </a:xfrm>
            <a:custGeom>
              <a:avLst/>
              <a:gdLst>
                <a:gd name="T0" fmla="*/ 2147483647 w 59"/>
                <a:gd name="T1" fmla="*/ 2147483647 h 52"/>
                <a:gd name="T2" fmla="*/ 0 w 59"/>
                <a:gd name="T3" fmla="*/ 0 h 52"/>
                <a:gd name="T4" fmla="*/ 0 60000 65536"/>
                <a:gd name="T5" fmla="*/ 0 60000 65536"/>
                <a:gd name="T6" fmla="*/ 0 w 59"/>
                <a:gd name="T7" fmla="*/ 0 h 52"/>
                <a:gd name="T8" fmla="*/ 59 w 59"/>
                <a:gd name="T9" fmla="*/ 52 h 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9" h="52">
                  <a:moveTo>
                    <a:pt x="59" y="52"/>
                  </a:moveTo>
                  <a:cubicBezTo>
                    <a:pt x="30" y="52"/>
                    <a:pt x="5" y="29"/>
                    <a:pt x="0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27"/>
            <p:cNvSpPr>
              <a:spLocks/>
            </p:cNvSpPr>
            <p:nvPr/>
          </p:nvSpPr>
          <p:spPr bwMode="auto">
            <a:xfrm>
              <a:off x="1610" y="2513"/>
              <a:ext cx="95" cy="160"/>
            </a:xfrm>
            <a:custGeom>
              <a:avLst/>
              <a:gdLst>
                <a:gd name="T0" fmla="*/ 95 w 95"/>
                <a:gd name="T1" fmla="*/ 146 h 160"/>
                <a:gd name="T2" fmla="*/ 27 w 95"/>
                <a:gd name="T3" fmla="*/ 0 h 160"/>
                <a:gd name="T4" fmla="*/ 0 w 95"/>
                <a:gd name="T5" fmla="*/ 160 h 160"/>
                <a:gd name="T6" fmla="*/ 41 w 95"/>
                <a:gd name="T7" fmla="*/ 106 h 160"/>
                <a:gd name="T8" fmla="*/ 95 w 95"/>
                <a:gd name="T9" fmla="*/ 146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"/>
                <a:gd name="T16" fmla="*/ 0 h 160"/>
                <a:gd name="T17" fmla="*/ 95 w 95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" h="160">
                  <a:moveTo>
                    <a:pt x="95" y="146"/>
                  </a:moveTo>
                  <a:lnTo>
                    <a:pt x="27" y="0"/>
                  </a:lnTo>
                  <a:lnTo>
                    <a:pt x="0" y="160"/>
                  </a:lnTo>
                  <a:lnTo>
                    <a:pt x="41" y="106"/>
                  </a:lnTo>
                  <a:lnTo>
                    <a:pt x="95" y="1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8" name="Group 28"/>
          <p:cNvGrpSpPr>
            <a:grpSpLocks/>
          </p:cNvGrpSpPr>
          <p:nvPr/>
        </p:nvGrpSpPr>
        <p:grpSpPr bwMode="auto">
          <a:xfrm>
            <a:off x="2595563" y="2286000"/>
            <a:ext cx="2278062" cy="1341438"/>
            <a:chOff x="1610" y="1716"/>
            <a:chExt cx="1287" cy="624"/>
          </a:xfrm>
        </p:grpSpPr>
        <p:sp>
          <p:nvSpPr>
            <p:cNvPr id="49" name="Freeform 29"/>
            <p:cNvSpPr>
              <a:spLocks/>
            </p:cNvSpPr>
            <p:nvPr/>
          </p:nvSpPr>
          <p:spPr bwMode="auto">
            <a:xfrm>
              <a:off x="1610" y="1756"/>
              <a:ext cx="1136" cy="571"/>
            </a:xfrm>
            <a:custGeom>
              <a:avLst/>
              <a:gdLst>
                <a:gd name="T0" fmla="*/ 0 w 83"/>
                <a:gd name="T1" fmla="*/ 2147483647 h 43"/>
                <a:gd name="T2" fmla="*/ 2147483647 w 83"/>
                <a:gd name="T3" fmla="*/ 0 h 43"/>
                <a:gd name="T4" fmla="*/ 0 60000 65536"/>
                <a:gd name="T5" fmla="*/ 0 60000 65536"/>
                <a:gd name="T6" fmla="*/ 0 w 83"/>
                <a:gd name="T7" fmla="*/ 0 h 43"/>
                <a:gd name="T8" fmla="*/ 83 w 83"/>
                <a:gd name="T9" fmla="*/ 43 h 4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3" h="43">
                  <a:moveTo>
                    <a:pt x="0" y="43"/>
                  </a:moveTo>
                  <a:cubicBezTo>
                    <a:pt x="0" y="20"/>
                    <a:pt x="36" y="2"/>
                    <a:pt x="83" y="0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30"/>
            <p:cNvSpPr>
              <a:spLocks/>
            </p:cNvSpPr>
            <p:nvPr/>
          </p:nvSpPr>
          <p:spPr bwMode="auto">
            <a:xfrm>
              <a:off x="2719" y="1716"/>
              <a:ext cx="164" cy="93"/>
            </a:xfrm>
            <a:custGeom>
              <a:avLst/>
              <a:gdLst>
                <a:gd name="T0" fmla="*/ 0 w 164"/>
                <a:gd name="T1" fmla="*/ 93 h 93"/>
                <a:gd name="T2" fmla="*/ 164 w 164"/>
                <a:gd name="T3" fmla="*/ 40 h 93"/>
                <a:gd name="T4" fmla="*/ 0 w 164"/>
                <a:gd name="T5" fmla="*/ 0 h 93"/>
                <a:gd name="T6" fmla="*/ 55 w 164"/>
                <a:gd name="T7" fmla="*/ 40 h 93"/>
                <a:gd name="T8" fmla="*/ 0 w 164"/>
                <a:gd name="T9" fmla="*/ 93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0" y="93"/>
                  </a:moveTo>
                  <a:lnTo>
                    <a:pt x="164" y="40"/>
                  </a:lnTo>
                  <a:lnTo>
                    <a:pt x="0" y="0"/>
                  </a:lnTo>
                  <a:lnTo>
                    <a:pt x="55" y="4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31"/>
            <p:cNvSpPr>
              <a:spLocks/>
            </p:cNvSpPr>
            <p:nvPr/>
          </p:nvSpPr>
          <p:spPr bwMode="auto">
            <a:xfrm>
              <a:off x="1623" y="1769"/>
              <a:ext cx="1137" cy="571"/>
            </a:xfrm>
            <a:custGeom>
              <a:avLst/>
              <a:gdLst>
                <a:gd name="T0" fmla="*/ 0 w 83"/>
                <a:gd name="T1" fmla="*/ 2147483647 h 43"/>
                <a:gd name="T2" fmla="*/ 2147483647 w 83"/>
                <a:gd name="T3" fmla="*/ 0 h 43"/>
                <a:gd name="T4" fmla="*/ 0 60000 65536"/>
                <a:gd name="T5" fmla="*/ 0 60000 65536"/>
                <a:gd name="T6" fmla="*/ 0 w 83"/>
                <a:gd name="T7" fmla="*/ 0 h 43"/>
                <a:gd name="T8" fmla="*/ 83 w 83"/>
                <a:gd name="T9" fmla="*/ 43 h 4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3" h="43">
                  <a:moveTo>
                    <a:pt x="0" y="43"/>
                  </a:moveTo>
                  <a:cubicBezTo>
                    <a:pt x="0" y="20"/>
                    <a:pt x="36" y="2"/>
                    <a:pt x="83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2" name="Freeform 32"/>
            <p:cNvSpPr>
              <a:spLocks/>
            </p:cNvSpPr>
            <p:nvPr/>
          </p:nvSpPr>
          <p:spPr bwMode="auto">
            <a:xfrm>
              <a:off x="2733" y="1729"/>
              <a:ext cx="164" cy="93"/>
            </a:xfrm>
            <a:custGeom>
              <a:avLst/>
              <a:gdLst>
                <a:gd name="T0" fmla="*/ 0 w 164"/>
                <a:gd name="T1" fmla="*/ 93 h 93"/>
                <a:gd name="T2" fmla="*/ 164 w 164"/>
                <a:gd name="T3" fmla="*/ 40 h 93"/>
                <a:gd name="T4" fmla="*/ 0 w 164"/>
                <a:gd name="T5" fmla="*/ 0 h 93"/>
                <a:gd name="T6" fmla="*/ 54 w 164"/>
                <a:gd name="T7" fmla="*/ 40 h 93"/>
                <a:gd name="T8" fmla="*/ 0 w 164"/>
                <a:gd name="T9" fmla="*/ 93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0" y="93"/>
                  </a:moveTo>
                  <a:lnTo>
                    <a:pt x="164" y="40"/>
                  </a:lnTo>
                  <a:lnTo>
                    <a:pt x="0" y="0"/>
                  </a:lnTo>
                  <a:lnTo>
                    <a:pt x="54" y="4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3" name="Freeform 33"/>
            <p:cNvSpPr>
              <a:spLocks/>
            </p:cNvSpPr>
            <p:nvPr/>
          </p:nvSpPr>
          <p:spPr bwMode="auto">
            <a:xfrm>
              <a:off x="1623" y="1769"/>
              <a:ext cx="1164" cy="558"/>
            </a:xfrm>
            <a:custGeom>
              <a:avLst/>
              <a:gdLst>
                <a:gd name="T0" fmla="*/ 0 w 85"/>
                <a:gd name="T1" fmla="*/ 2147483647 h 42"/>
                <a:gd name="T2" fmla="*/ 2147483647 w 85"/>
                <a:gd name="T3" fmla="*/ 0 h 42"/>
                <a:gd name="T4" fmla="*/ 0 60000 65536"/>
                <a:gd name="T5" fmla="*/ 0 60000 65536"/>
                <a:gd name="T6" fmla="*/ 0 w 85"/>
                <a:gd name="T7" fmla="*/ 0 h 42"/>
                <a:gd name="T8" fmla="*/ 85 w 85"/>
                <a:gd name="T9" fmla="*/ 42 h 4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5" h="42">
                  <a:moveTo>
                    <a:pt x="0" y="42"/>
                  </a:moveTo>
                  <a:cubicBezTo>
                    <a:pt x="0" y="20"/>
                    <a:pt x="37" y="1"/>
                    <a:pt x="85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4" name="Freeform 34"/>
            <p:cNvSpPr>
              <a:spLocks/>
            </p:cNvSpPr>
            <p:nvPr/>
          </p:nvSpPr>
          <p:spPr bwMode="auto">
            <a:xfrm>
              <a:off x="2733" y="1729"/>
              <a:ext cx="164" cy="93"/>
            </a:xfrm>
            <a:custGeom>
              <a:avLst/>
              <a:gdLst>
                <a:gd name="T0" fmla="*/ 0 w 164"/>
                <a:gd name="T1" fmla="*/ 93 h 93"/>
                <a:gd name="T2" fmla="*/ 164 w 164"/>
                <a:gd name="T3" fmla="*/ 40 h 93"/>
                <a:gd name="T4" fmla="*/ 0 w 164"/>
                <a:gd name="T5" fmla="*/ 0 h 93"/>
                <a:gd name="T6" fmla="*/ 54 w 164"/>
                <a:gd name="T7" fmla="*/ 40 h 93"/>
                <a:gd name="T8" fmla="*/ 0 w 164"/>
                <a:gd name="T9" fmla="*/ 93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0" y="93"/>
                  </a:moveTo>
                  <a:lnTo>
                    <a:pt x="164" y="40"/>
                  </a:lnTo>
                  <a:lnTo>
                    <a:pt x="0" y="0"/>
                  </a:lnTo>
                  <a:lnTo>
                    <a:pt x="54" y="4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5" name="Rectangle 37"/>
          <p:cNvSpPr>
            <a:spLocks noChangeArrowheads="1"/>
          </p:cNvSpPr>
          <p:nvPr/>
        </p:nvSpPr>
        <p:spPr bwMode="auto">
          <a:xfrm>
            <a:off x="7425901" y="4104333"/>
            <a:ext cx="148271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pt-BR" sz="2000" b="1" dirty="0">
                <a:latin typeface="Calibri" pitchFamily="34" charset="0"/>
              </a:rPr>
              <a:t>Planejamento</a:t>
            </a:r>
            <a:endParaRPr lang="pt-BR" sz="2000" dirty="0">
              <a:latin typeface="Calibri" pitchFamily="34" charset="0"/>
            </a:endParaRPr>
          </a:p>
        </p:txBody>
      </p:sp>
      <p:sp>
        <p:nvSpPr>
          <p:cNvPr id="56" name="Rectangle 39"/>
          <p:cNvSpPr>
            <a:spLocks noChangeArrowheads="1"/>
          </p:cNvSpPr>
          <p:nvPr/>
        </p:nvSpPr>
        <p:spPr bwMode="auto">
          <a:xfrm>
            <a:off x="6283627" y="6055747"/>
            <a:ext cx="19383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l"/>
            <a:r>
              <a:rPr lang="pt-BR" sz="2000" b="1" dirty="0">
                <a:latin typeface="Calibri" pitchFamily="34" charset="0"/>
              </a:rPr>
              <a:t>Execução</a:t>
            </a:r>
            <a:r>
              <a:rPr lang="en-US" sz="2000" b="1" dirty="0">
                <a:latin typeface="Calibri" pitchFamily="34" charset="0"/>
              </a:rPr>
              <a:t> </a:t>
            </a:r>
            <a:endParaRPr lang="pt-BR" sz="2000" dirty="0">
              <a:latin typeface="Calibri" pitchFamily="34" charset="0"/>
            </a:endParaRPr>
          </a:p>
        </p:txBody>
      </p:sp>
      <p:sp>
        <p:nvSpPr>
          <p:cNvPr id="57" name="Rectangle 42"/>
          <p:cNvSpPr>
            <a:spLocks noChangeArrowheads="1"/>
          </p:cNvSpPr>
          <p:nvPr/>
        </p:nvSpPr>
        <p:spPr bwMode="auto">
          <a:xfrm>
            <a:off x="420196" y="4412110"/>
            <a:ext cx="1785938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l"/>
            <a:r>
              <a:rPr lang="pt-BR" sz="2000" b="1" dirty="0" smtClean="0">
                <a:latin typeface="Calibri" pitchFamily="34" charset="0"/>
              </a:rPr>
              <a:t>Comentários </a:t>
            </a:r>
            <a:r>
              <a:rPr lang="pt-BR" sz="2000" b="1" dirty="0">
                <a:latin typeface="Calibri" pitchFamily="34" charset="0"/>
              </a:rPr>
              <a:t>do </a:t>
            </a:r>
            <a:r>
              <a:rPr lang="pt-BR" sz="2000" b="1" dirty="0" smtClean="0">
                <a:latin typeface="Calibri" pitchFamily="34" charset="0"/>
              </a:rPr>
              <a:t>Gestor</a:t>
            </a:r>
            <a:endParaRPr lang="pt-BR" sz="2000" dirty="0">
              <a:latin typeface="Calibri" pitchFamily="34" charset="0"/>
            </a:endParaRPr>
          </a:p>
        </p:txBody>
      </p:sp>
      <p:sp>
        <p:nvSpPr>
          <p:cNvPr id="58" name="Rectangle 46"/>
          <p:cNvSpPr>
            <a:spLocks noChangeArrowheads="1"/>
          </p:cNvSpPr>
          <p:nvPr/>
        </p:nvSpPr>
        <p:spPr bwMode="auto">
          <a:xfrm>
            <a:off x="1027478" y="2513873"/>
            <a:ext cx="117865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pt-BR" sz="2000" b="1" dirty="0">
                <a:latin typeface="Calibri" pitchFamily="34" charset="0"/>
              </a:rPr>
              <a:t>Apreciação</a:t>
            </a:r>
            <a:endParaRPr lang="pt-BR" sz="2000" dirty="0">
              <a:latin typeface="Calibri" pitchFamily="34" charset="0"/>
            </a:endParaRPr>
          </a:p>
        </p:txBody>
      </p:sp>
      <p:sp>
        <p:nvSpPr>
          <p:cNvPr id="59" name="Rectangle 48"/>
          <p:cNvSpPr>
            <a:spLocks noChangeArrowheads="1"/>
          </p:cNvSpPr>
          <p:nvPr/>
        </p:nvSpPr>
        <p:spPr bwMode="auto">
          <a:xfrm>
            <a:off x="3730615" y="1885230"/>
            <a:ext cx="116115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pt-BR" sz="2000" b="1" dirty="0">
                <a:latin typeface="Calibri" pitchFamily="34" charset="0"/>
              </a:rPr>
              <a:t>Divulgação</a:t>
            </a:r>
            <a:endParaRPr lang="pt-BR" sz="2000" dirty="0">
              <a:latin typeface="Calibri" pitchFamily="34" charset="0"/>
            </a:endParaRPr>
          </a:p>
        </p:txBody>
      </p:sp>
      <p:sp>
        <p:nvSpPr>
          <p:cNvPr id="60" name="Text Box 50"/>
          <p:cNvSpPr txBox="1">
            <a:spLocks noChangeArrowheads="1"/>
          </p:cNvSpPr>
          <p:nvPr/>
        </p:nvSpPr>
        <p:spPr bwMode="auto">
          <a:xfrm>
            <a:off x="2728230" y="3211781"/>
            <a:ext cx="40005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ctr" defTabSz="762000" eaLnBrk="1" hangingPunct="1">
              <a:defRPr/>
            </a:pPr>
            <a:r>
              <a:rPr lang="pt-BR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CICLO </a:t>
            </a:r>
            <a:r>
              <a:rPr lang="pt-BR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DO PROJETO LAI SOCIAL</a:t>
            </a:r>
            <a:endParaRPr lang="pt-BR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graphicFrame>
        <p:nvGraphicFramePr>
          <p:cNvPr id="61" name="Object 6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0549443"/>
              </p:ext>
            </p:extLst>
          </p:nvPr>
        </p:nvGraphicFramePr>
        <p:xfrm>
          <a:off x="6680664" y="478221"/>
          <a:ext cx="903287" cy="111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13" name="CorelDRAW" r:id="rId17" imgW="3457575" imgH="4600575" progId="CorelDRAW.Gráficos.9">
                  <p:embed/>
                </p:oleObj>
              </mc:Choice>
              <mc:Fallback>
                <p:oleObj name="CorelDRAW" r:id="rId17" imgW="3457575" imgH="4600575" progId="CorelDRAW.Gráficos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0664" y="478221"/>
                        <a:ext cx="903287" cy="1111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Text Box 76"/>
          <p:cNvSpPr txBox="1">
            <a:spLocks noChangeArrowheads="1"/>
          </p:cNvSpPr>
          <p:nvPr/>
        </p:nvSpPr>
        <p:spPr bwMode="auto">
          <a:xfrm>
            <a:off x="6283627" y="1745959"/>
            <a:ext cx="187224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rgbClr val="000000"/>
                </a:solidFill>
                <a:latin typeface="Verdana" pitchFamily="34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Verdana" pitchFamily="34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9pPr>
          </a:lstStyle>
          <a:p>
            <a:pPr algn="l"/>
            <a:r>
              <a:rPr lang="pt-BR" sz="2000" b="1" dirty="0" smtClean="0">
                <a:latin typeface="Calibri" pitchFamily="34" charset="0"/>
              </a:rPr>
              <a:t>Levantamentos </a:t>
            </a:r>
          </a:p>
          <a:p>
            <a:pPr algn="l"/>
            <a:r>
              <a:rPr lang="pt-BR" sz="2000" b="1" dirty="0" smtClean="0">
                <a:latin typeface="Calibri" pitchFamily="34" charset="0"/>
              </a:rPr>
              <a:t>Preliminares </a:t>
            </a:r>
            <a:endParaRPr lang="pt-BR" sz="2000" b="1" dirty="0">
              <a:latin typeface="Calibri" pitchFamily="34" charset="0"/>
            </a:endParaRPr>
          </a:p>
        </p:txBody>
      </p:sp>
      <p:sp>
        <p:nvSpPr>
          <p:cNvPr id="64" name="Text Box 77"/>
          <p:cNvSpPr txBox="1">
            <a:spLocks noChangeArrowheads="1"/>
          </p:cNvSpPr>
          <p:nvPr/>
        </p:nvSpPr>
        <p:spPr bwMode="auto">
          <a:xfrm>
            <a:off x="2017039" y="6308199"/>
            <a:ext cx="115704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rgbClr val="000000"/>
                </a:solidFill>
                <a:latin typeface="Verdana" pitchFamily="34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Verdana" pitchFamily="34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9pPr>
          </a:lstStyle>
          <a:p>
            <a:pPr algn="l" eaLnBrk="1" hangingPunct="1"/>
            <a:r>
              <a:rPr lang="pt-BR" sz="2000" b="1" dirty="0">
                <a:latin typeface="Calibri" pitchFamily="34" charset="0"/>
              </a:rPr>
              <a:t>Relatório</a:t>
            </a:r>
          </a:p>
        </p:txBody>
      </p:sp>
    </p:spTree>
    <p:extLst>
      <p:ext uri="{BB962C8B-B14F-4D97-AF65-F5344CB8AC3E}">
        <p14:creationId xmlns:p14="http://schemas.microsoft.com/office/powerpoint/2010/main" val="2756506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7"/>
          <p:cNvGrpSpPr>
            <a:grpSpLocks/>
          </p:cNvGrpSpPr>
          <p:nvPr/>
        </p:nvGrpSpPr>
        <p:grpSpPr bwMode="auto">
          <a:xfrm>
            <a:off x="4363998" y="2428875"/>
            <a:ext cx="1643063" cy="1582738"/>
            <a:chOff x="3130" y="1769"/>
            <a:chExt cx="849" cy="824"/>
          </a:xfrm>
        </p:grpSpPr>
        <p:sp>
          <p:nvSpPr>
            <p:cNvPr id="23" name="Freeform 8"/>
            <p:cNvSpPr>
              <a:spLocks/>
            </p:cNvSpPr>
            <p:nvPr/>
          </p:nvSpPr>
          <p:spPr bwMode="auto">
            <a:xfrm>
              <a:off x="3130" y="1769"/>
              <a:ext cx="794" cy="678"/>
            </a:xfrm>
            <a:custGeom>
              <a:avLst/>
              <a:gdLst>
                <a:gd name="T0" fmla="*/ 0 w 58"/>
                <a:gd name="T1" fmla="*/ 0 h 51"/>
                <a:gd name="T2" fmla="*/ 0 w 58"/>
                <a:gd name="T3" fmla="*/ 0 h 51"/>
                <a:gd name="T4" fmla="*/ 2147483647 w 58"/>
                <a:gd name="T5" fmla="*/ 2147483647 h 51"/>
                <a:gd name="T6" fmla="*/ 0 60000 65536"/>
                <a:gd name="T7" fmla="*/ 0 60000 65536"/>
                <a:gd name="T8" fmla="*/ 0 60000 65536"/>
                <a:gd name="T9" fmla="*/ 0 w 58"/>
                <a:gd name="T10" fmla="*/ 0 h 51"/>
                <a:gd name="T11" fmla="*/ 58 w 58"/>
                <a:gd name="T12" fmla="*/ 51 h 5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" h="5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0"/>
                    <a:pt x="54" y="22"/>
                    <a:pt x="58" y="51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9"/>
            <p:cNvSpPr>
              <a:spLocks/>
            </p:cNvSpPr>
            <p:nvPr/>
          </p:nvSpPr>
          <p:spPr bwMode="auto">
            <a:xfrm>
              <a:off x="3869" y="2420"/>
              <a:ext cx="96" cy="160"/>
            </a:xfrm>
            <a:custGeom>
              <a:avLst/>
              <a:gdLst>
                <a:gd name="T0" fmla="*/ 0 w 96"/>
                <a:gd name="T1" fmla="*/ 13 h 160"/>
                <a:gd name="T2" fmla="*/ 69 w 96"/>
                <a:gd name="T3" fmla="*/ 160 h 160"/>
                <a:gd name="T4" fmla="*/ 96 w 96"/>
                <a:gd name="T5" fmla="*/ 0 h 160"/>
                <a:gd name="T6" fmla="*/ 55 w 96"/>
                <a:gd name="T7" fmla="*/ 53 h 160"/>
                <a:gd name="T8" fmla="*/ 0 w 96"/>
                <a:gd name="T9" fmla="*/ 13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0" y="13"/>
                  </a:moveTo>
                  <a:lnTo>
                    <a:pt x="69" y="160"/>
                  </a:lnTo>
                  <a:lnTo>
                    <a:pt x="96" y="0"/>
                  </a:lnTo>
                  <a:lnTo>
                    <a:pt x="55" y="53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0"/>
            <p:cNvSpPr>
              <a:spLocks/>
            </p:cNvSpPr>
            <p:nvPr/>
          </p:nvSpPr>
          <p:spPr bwMode="auto">
            <a:xfrm>
              <a:off x="3144" y="1782"/>
              <a:ext cx="794" cy="678"/>
            </a:xfrm>
            <a:custGeom>
              <a:avLst/>
              <a:gdLst>
                <a:gd name="T0" fmla="*/ 0 w 58"/>
                <a:gd name="T1" fmla="*/ 0 h 51"/>
                <a:gd name="T2" fmla="*/ 0 w 58"/>
                <a:gd name="T3" fmla="*/ 0 h 51"/>
                <a:gd name="T4" fmla="*/ 2147483647 w 58"/>
                <a:gd name="T5" fmla="*/ 2147483647 h 51"/>
                <a:gd name="T6" fmla="*/ 0 60000 65536"/>
                <a:gd name="T7" fmla="*/ 0 60000 65536"/>
                <a:gd name="T8" fmla="*/ 0 60000 65536"/>
                <a:gd name="T9" fmla="*/ 0 w 58"/>
                <a:gd name="T10" fmla="*/ 0 h 51"/>
                <a:gd name="T11" fmla="*/ 58 w 58"/>
                <a:gd name="T12" fmla="*/ 51 h 5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" h="5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0"/>
                    <a:pt x="54" y="22"/>
                    <a:pt x="58" y="51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1"/>
            <p:cNvSpPr>
              <a:spLocks/>
            </p:cNvSpPr>
            <p:nvPr/>
          </p:nvSpPr>
          <p:spPr bwMode="auto">
            <a:xfrm>
              <a:off x="3883" y="2433"/>
              <a:ext cx="96" cy="160"/>
            </a:xfrm>
            <a:custGeom>
              <a:avLst/>
              <a:gdLst>
                <a:gd name="T0" fmla="*/ 0 w 96"/>
                <a:gd name="T1" fmla="*/ 14 h 160"/>
                <a:gd name="T2" fmla="*/ 69 w 96"/>
                <a:gd name="T3" fmla="*/ 160 h 160"/>
                <a:gd name="T4" fmla="*/ 96 w 96"/>
                <a:gd name="T5" fmla="*/ 0 h 160"/>
                <a:gd name="T6" fmla="*/ 55 w 96"/>
                <a:gd name="T7" fmla="*/ 54 h 160"/>
                <a:gd name="T8" fmla="*/ 0 w 96"/>
                <a:gd name="T9" fmla="*/ 14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0" y="14"/>
                  </a:moveTo>
                  <a:lnTo>
                    <a:pt x="69" y="160"/>
                  </a:lnTo>
                  <a:lnTo>
                    <a:pt x="96" y="0"/>
                  </a:lnTo>
                  <a:lnTo>
                    <a:pt x="55" y="54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2"/>
            <p:cNvSpPr>
              <a:spLocks/>
            </p:cNvSpPr>
            <p:nvPr/>
          </p:nvSpPr>
          <p:spPr bwMode="auto">
            <a:xfrm>
              <a:off x="3144" y="1782"/>
              <a:ext cx="794" cy="665"/>
            </a:xfrm>
            <a:custGeom>
              <a:avLst/>
              <a:gdLst>
                <a:gd name="T0" fmla="*/ 0 w 58"/>
                <a:gd name="T1" fmla="*/ 0 h 50"/>
                <a:gd name="T2" fmla="*/ 0 w 58"/>
                <a:gd name="T3" fmla="*/ 0 h 50"/>
                <a:gd name="T4" fmla="*/ 2147483647 w 58"/>
                <a:gd name="T5" fmla="*/ 2147483647 h 50"/>
                <a:gd name="T6" fmla="*/ 0 60000 65536"/>
                <a:gd name="T7" fmla="*/ 0 60000 65536"/>
                <a:gd name="T8" fmla="*/ 0 60000 65536"/>
                <a:gd name="T9" fmla="*/ 0 w 58"/>
                <a:gd name="T10" fmla="*/ 0 h 50"/>
                <a:gd name="T11" fmla="*/ 58 w 58"/>
                <a:gd name="T12" fmla="*/ 50 h 5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" h="5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0"/>
                    <a:pt x="53" y="22"/>
                    <a:pt x="58" y="5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3"/>
            <p:cNvSpPr>
              <a:spLocks/>
            </p:cNvSpPr>
            <p:nvPr/>
          </p:nvSpPr>
          <p:spPr bwMode="auto">
            <a:xfrm>
              <a:off x="3883" y="2420"/>
              <a:ext cx="96" cy="160"/>
            </a:xfrm>
            <a:custGeom>
              <a:avLst/>
              <a:gdLst>
                <a:gd name="T0" fmla="*/ 0 w 96"/>
                <a:gd name="T1" fmla="*/ 13 h 160"/>
                <a:gd name="T2" fmla="*/ 69 w 96"/>
                <a:gd name="T3" fmla="*/ 160 h 160"/>
                <a:gd name="T4" fmla="*/ 96 w 96"/>
                <a:gd name="T5" fmla="*/ 0 h 160"/>
                <a:gd name="T6" fmla="*/ 55 w 96"/>
                <a:gd name="T7" fmla="*/ 53 h 160"/>
                <a:gd name="T8" fmla="*/ 0 w 96"/>
                <a:gd name="T9" fmla="*/ 13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0" y="13"/>
                  </a:moveTo>
                  <a:lnTo>
                    <a:pt x="69" y="160"/>
                  </a:lnTo>
                  <a:lnTo>
                    <a:pt x="96" y="0"/>
                  </a:lnTo>
                  <a:lnTo>
                    <a:pt x="55" y="53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29" name="Group 14"/>
          <p:cNvGrpSpPr>
            <a:grpSpLocks/>
          </p:cNvGrpSpPr>
          <p:nvPr/>
        </p:nvGrpSpPr>
        <p:grpSpPr bwMode="auto">
          <a:xfrm>
            <a:off x="3363873" y="4071938"/>
            <a:ext cx="2493963" cy="1446212"/>
            <a:chOff x="2664" y="2752"/>
            <a:chExt cx="1288" cy="625"/>
          </a:xfrm>
        </p:grpSpPr>
        <p:sp>
          <p:nvSpPr>
            <p:cNvPr id="30" name="Freeform 15"/>
            <p:cNvSpPr>
              <a:spLocks/>
            </p:cNvSpPr>
            <p:nvPr/>
          </p:nvSpPr>
          <p:spPr bwMode="auto">
            <a:xfrm>
              <a:off x="2787" y="2752"/>
              <a:ext cx="1151" cy="558"/>
            </a:xfrm>
            <a:custGeom>
              <a:avLst/>
              <a:gdLst>
                <a:gd name="T0" fmla="*/ 2147483647 w 84"/>
                <a:gd name="T1" fmla="*/ 0 h 42"/>
                <a:gd name="T2" fmla="*/ 0 w 84"/>
                <a:gd name="T3" fmla="*/ 2147483647 h 42"/>
                <a:gd name="T4" fmla="*/ 0 60000 65536"/>
                <a:gd name="T5" fmla="*/ 0 60000 65536"/>
                <a:gd name="T6" fmla="*/ 0 w 84"/>
                <a:gd name="T7" fmla="*/ 0 h 42"/>
                <a:gd name="T8" fmla="*/ 84 w 84"/>
                <a:gd name="T9" fmla="*/ 42 h 4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4" h="42">
                  <a:moveTo>
                    <a:pt x="84" y="0"/>
                  </a:moveTo>
                  <a:cubicBezTo>
                    <a:pt x="84" y="22"/>
                    <a:pt x="47" y="40"/>
                    <a:pt x="0" y="42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16"/>
            <p:cNvSpPr>
              <a:spLocks/>
            </p:cNvSpPr>
            <p:nvPr/>
          </p:nvSpPr>
          <p:spPr bwMode="auto">
            <a:xfrm>
              <a:off x="2664" y="3270"/>
              <a:ext cx="165" cy="93"/>
            </a:xfrm>
            <a:custGeom>
              <a:avLst/>
              <a:gdLst>
                <a:gd name="T0" fmla="*/ 165 w 165"/>
                <a:gd name="T1" fmla="*/ 0 h 93"/>
                <a:gd name="T2" fmla="*/ 0 w 165"/>
                <a:gd name="T3" fmla="*/ 54 h 93"/>
                <a:gd name="T4" fmla="*/ 165 w 165"/>
                <a:gd name="T5" fmla="*/ 93 h 93"/>
                <a:gd name="T6" fmla="*/ 110 w 165"/>
                <a:gd name="T7" fmla="*/ 54 h 93"/>
                <a:gd name="T8" fmla="*/ 165 w 165"/>
                <a:gd name="T9" fmla="*/ 0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5"/>
                <a:gd name="T16" fmla="*/ 0 h 93"/>
                <a:gd name="T17" fmla="*/ 165 w 165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5" h="93">
                  <a:moveTo>
                    <a:pt x="165" y="0"/>
                  </a:moveTo>
                  <a:lnTo>
                    <a:pt x="0" y="54"/>
                  </a:lnTo>
                  <a:lnTo>
                    <a:pt x="165" y="93"/>
                  </a:lnTo>
                  <a:lnTo>
                    <a:pt x="110" y="54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17"/>
            <p:cNvSpPr>
              <a:spLocks/>
            </p:cNvSpPr>
            <p:nvPr/>
          </p:nvSpPr>
          <p:spPr bwMode="auto">
            <a:xfrm>
              <a:off x="2801" y="2766"/>
              <a:ext cx="1151" cy="558"/>
            </a:xfrm>
            <a:custGeom>
              <a:avLst/>
              <a:gdLst>
                <a:gd name="T0" fmla="*/ 2147483647 w 84"/>
                <a:gd name="T1" fmla="*/ 0 h 42"/>
                <a:gd name="T2" fmla="*/ 0 w 84"/>
                <a:gd name="T3" fmla="*/ 2147483647 h 42"/>
                <a:gd name="T4" fmla="*/ 0 60000 65536"/>
                <a:gd name="T5" fmla="*/ 0 60000 65536"/>
                <a:gd name="T6" fmla="*/ 0 w 84"/>
                <a:gd name="T7" fmla="*/ 0 h 42"/>
                <a:gd name="T8" fmla="*/ 84 w 84"/>
                <a:gd name="T9" fmla="*/ 42 h 4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4" h="42">
                  <a:moveTo>
                    <a:pt x="84" y="0"/>
                  </a:moveTo>
                  <a:cubicBezTo>
                    <a:pt x="84" y="22"/>
                    <a:pt x="47" y="40"/>
                    <a:pt x="0" y="42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18"/>
            <p:cNvSpPr>
              <a:spLocks/>
            </p:cNvSpPr>
            <p:nvPr/>
          </p:nvSpPr>
          <p:spPr bwMode="auto">
            <a:xfrm>
              <a:off x="2678" y="3284"/>
              <a:ext cx="164" cy="93"/>
            </a:xfrm>
            <a:custGeom>
              <a:avLst/>
              <a:gdLst>
                <a:gd name="T0" fmla="*/ 164 w 164"/>
                <a:gd name="T1" fmla="*/ 0 h 93"/>
                <a:gd name="T2" fmla="*/ 0 w 164"/>
                <a:gd name="T3" fmla="*/ 53 h 93"/>
                <a:gd name="T4" fmla="*/ 164 w 164"/>
                <a:gd name="T5" fmla="*/ 93 h 93"/>
                <a:gd name="T6" fmla="*/ 109 w 164"/>
                <a:gd name="T7" fmla="*/ 53 h 93"/>
                <a:gd name="T8" fmla="*/ 164 w 164"/>
                <a:gd name="T9" fmla="*/ 0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164" y="0"/>
                  </a:moveTo>
                  <a:lnTo>
                    <a:pt x="0" y="53"/>
                  </a:lnTo>
                  <a:lnTo>
                    <a:pt x="164" y="93"/>
                  </a:lnTo>
                  <a:lnTo>
                    <a:pt x="109" y="53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19"/>
            <p:cNvSpPr>
              <a:spLocks/>
            </p:cNvSpPr>
            <p:nvPr/>
          </p:nvSpPr>
          <p:spPr bwMode="auto">
            <a:xfrm>
              <a:off x="2760" y="2766"/>
              <a:ext cx="1178" cy="544"/>
            </a:xfrm>
            <a:custGeom>
              <a:avLst/>
              <a:gdLst>
                <a:gd name="T0" fmla="*/ 2147483647 w 86"/>
                <a:gd name="T1" fmla="*/ 0 h 41"/>
                <a:gd name="T2" fmla="*/ 0 w 86"/>
                <a:gd name="T3" fmla="*/ 2147483647 h 41"/>
                <a:gd name="T4" fmla="*/ 0 60000 65536"/>
                <a:gd name="T5" fmla="*/ 0 60000 65536"/>
                <a:gd name="T6" fmla="*/ 0 w 86"/>
                <a:gd name="T7" fmla="*/ 0 h 41"/>
                <a:gd name="T8" fmla="*/ 86 w 86"/>
                <a:gd name="T9" fmla="*/ 41 h 4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6" h="41">
                  <a:moveTo>
                    <a:pt x="86" y="0"/>
                  </a:moveTo>
                  <a:cubicBezTo>
                    <a:pt x="86" y="21"/>
                    <a:pt x="48" y="40"/>
                    <a:pt x="0" y="41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0"/>
            <p:cNvSpPr>
              <a:spLocks/>
            </p:cNvSpPr>
            <p:nvPr/>
          </p:nvSpPr>
          <p:spPr bwMode="auto">
            <a:xfrm>
              <a:off x="2664" y="3270"/>
              <a:ext cx="165" cy="93"/>
            </a:xfrm>
            <a:custGeom>
              <a:avLst/>
              <a:gdLst>
                <a:gd name="T0" fmla="*/ 165 w 165"/>
                <a:gd name="T1" fmla="*/ 0 h 93"/>
                <a:gd name="T2" fmla="*/ 0 w 165"/>
                <a:gd name="T3" fmla="*/ 54 h 93"/>
                <a:gd name="T4" fmla="*/ 165 w 165"/>
                <a:gd name="T5" fmla="*/ 93 h 93"/>
                <a:gd name="T6" fmla="*/ 110 w 165"/>
                <a:gd name="T7" fmla="*/ 54 h 93"/>
                <a:gd name="T8" fmla="*/ 165 w 165"/>
                <a:gd name="T9" fmla="*/ 0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5"/>
                <a:gd name="T16" fmla="*/ 0 h 93"/>
                <a:gd name="T17" fmla="*/ 165 w 165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5" h="93">
                  <a:moveTo>
                    <a:pt x="165" y="0"/>
                  </a:moveTo>
                  <a:lnTo>
                    <a:pt x="0" y="54"/>
                  </a:lnTo>
                  <a:lnTo>
                    <a:pt x="165" y="93"/>
                  </a:lnTo>
                  <a:lnTo>
                    <a:pt x="110" y="54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6" name="Group 21"/>
          <p:cNvGrpSpPr>
            <a:grpSpLocks/>
          </p:cNvGrpSpPr>
          <p:nvPr/>
        </p:nvGrpSpPr>
        <p:grpSpPr bwMode="auto">
          <a:xfrm>
            <a:off x="1577936" y="3786188"/>
            <a:ext cx="1644650" cy="1582737"/>
            <a:chOff x="1610" y="2500"/>
            <a:chExt cx="849" cy="824"/>
          </a:xfrm>
        </p:grpSpPr>
        <p:sp>
          <p:nvSpPr>
            <p:cNvPr id="37" name="Freeform 22"/>
            <p:cNvSpPr>
              <a:spLocks/>
            </p:cNvSpPr>
            <p:nvPr/>
          </p:nvSpPr>
          <p:spPr bwMode="auto">
            <a:xfrm>
              <a:off x="1637" y="2619"/>
              <a:ext cx="808" cy="691"/>
            </a:xfrm>
            <a:custGeom>
              <a:avLst/>
              <a:gdLst>
                <a:gd name="T0" fmla="*/ 2147483647 w 59"/>
                <a:gd name="T1" fmla="*/ 2147483647 h 52"/>
                <a:gd name="T2" fmla="*/ 0 w 59"/>
                <a:gd name="T3" fmla="*/ 0 h 52"/>
                <a:gd name="T4" fmla="*/ 0 60000 65536"/>
                <a:gd name="T5" fmla="*/ 0 60000 65536"/>
                <a:gd name="T6" fmla="*/ 0 w 59"/>
                <a:gd name="T7" fmla="*/ 0 h 52"/>
                <a:gd name="T8" fmla="*/ 59 w 59"/>
                <a:gd name="T9" fmla="*/ 52 h 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9" h="52">
                  <a:moveTo>
                    <a:pt x="59" y="52"/>
                  </a:moveTo>
                  <a:cubicBezTo>
                    <a:pt x="29" y="52"/>
                    <a:pt x="4" y="29"/>
                    <a:pt x="0" y="0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3"/>
            <p:cNvSpPr>
              <a:spLocks/>
            </p:cNvSpPr>
            <p:nvPr/>
          </p:nvSpPr>
          <p:spPr bwMode="auto">
            <a:xfrm>
              <a:off x="1610" y="2500"/>
              <a:ext cx="95" cy="159"/>
            </a:xfrm>
            <a:custGeom>
              <a:avLst/>
              <a:gdLst>
                <a:gd name="T0" fmla="*/ 95 w 95"/>
                <a:gd name="T1" fmla="*/ 146 h 159"/>
                <a:gd name="T2" fmla="*/ 27 w 95"/>
                <a:gd name="T3" fmla="*/ 0 h 159"/>
                <a:gd name="T4" fmla="*/ 0 w 95"/>
                <a:gd name="T5" fmla="*/ 159 h 159"/>
                <a:gd name="T6" fmla="*/ 41 w 95"/>
                <a:gd name="T7" fmla="*/ 106 h 159"/>
                <a:gd name="T8" fmla="*/ 95 w 95"/>
                <a:gd name="T9" fmla="*/ 146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"/>
                <a:gd name="T16" fmla="*/ 0 h 159"/>
                <a:gd name="T17" fmla="*/ 95 w 95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" h="159">
                  <a:moveTo>
                    <a:pt x="95" y="146"/>
                  </a:moveTo>
                  <a:lnTo>
                    <a:pt x="27" y="0"/>
                  </a:lnTo>
                  <a:lnTo>
                    <a:pt x="0" y="159"/>
                  </a:lnTo>
                  <a:lnTo>
                    <a:pt x="41" y="106"/>
                  </a:lnTo>
                  <a:lnTo>
                    <a:pt x="95" y="146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4"/>
            <p:cNvSpPr>
              <a:spLocks/>
            </p:cNvSpPr>
            <p:nvPr/>
          </p:nvSpPr>
          <p:spPr bwMode="auto">
            <a:xfrm>
              <a:off x="1651" y="2633"/>
              <a:ext cx="808" cy="691"/>
            </a:xfrm>
            <a:custGeom>
              <a:avLst/>
              <a:gdLst>
                <a:gd name="T0" fmla="*/ 2147483647 w 59"/>
                <a:gd name="T1" fmla="*/ 2147483647 h 52"/>
                <a:gd name="T2" fmla="*/ 0 w 59"/>
                <a:gd name="T3" fmla="*/ 0 h 52"/>
                <a:gd name="T4" fmla="*/ 0 60000 65536"/>
                <a:gd name="T5" fmla="*/ 0 60000 65536"/>
                <a:gd name="T6" fmla="*/ 0 w 59"/>
                <a:gd name="T7" fmla="*/ 0 h 52"/>
                <a:gd name="T8" fmla="*/ 59 w 59"/>
                <a:gd name="T9" fmla="*/ 52 h 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9" h="52">
                  <a:moveTo>
                    <a:pt x="59" y="52"/>
                  </a:moveTo>
                  <a:cubicBezTo>
                    <a:pt x="29" y="52"/>
                    <a:pt x="4" y="29"/>
                    <a:pt x="0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25"/>
            <p:cNvSpPr>
              <a:spLocks/>
            </p:cNvSpPr>
            <p:nvPr/>
          </p:nvSpPr>
          <p:spPr bwMode="auto">
            <a:xfrm>
              <a:off x="1623" y="2513"/>
              <a:ext cx="96" cy="160"/>
            </a:xfrm>
            <a:custGeom>
              <a:avLst/>
              <a:gdLst>
                <a:gd name="T0" fmla="*/ 96 w 96"/>
                <a:gd name="T1" fmla="*/ 146 h 160"/>
                <a:gd name="T2" fmla="*/ 28 w 96"/>
                <a:gd name="T3" fmla="*/ 0 h 160"/>
                <a:gd name="T4" fmla="*/ 0 w 96"/>
                <a:gd name="T5" fmla="*/ 160 h 160"/>
                <a:gd name="T6" fmla="*/ 41 w 96"/>
                <a:gd name="T7" fmla="*/ 106 h 160"/>
                <a:gd name="T8" fmla="*/ 96 w 96"/>
                <a:gd name="T9" fmla="*/ 146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96" y="146"/>
                  </a:moveTo>
                  <a:lnTo>
                    <a:pt x="28" y="0"/>
                  </a:lnTo>
                  <a:lnTo>
                    <a:pt x="0" y="160"/>
                  </a:lnTo>
                  <a:lnTo>
                    <a:pt x="41" y="106"/>
                  </a:lnTo>
                  <a:lnTo>
                    <a:pt x="96" y="1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26"/>
            <p:cNvSpPr>
              <a:spLocks/>
            </p:cNvSpPr>
            <p:nvPr/>
          </p:nvSpPr>
          <p:spPr bwMode="auto">
            <a:xfrm>
              <a:off x="1637" y="2633"/>
              <a:ext cx="808" cy="691"/>
            </a:xfrm>
            <a:custGeom>
              <a:avLst/>
              <a:gdLst>
                <a:gd name="T0" fmla="*/ 2147483647 w 59"/>
                <a:gd name="T1" fmla="*/ 2147483647 h 52"/>
                <a:gd name="T2" fmla="*/ 0 w 59"/>
                <a:gd name="T3" fmla="*/ 0 h 52"/>
                <a:gd name="T4" fmla="*/ 0 60000 65536"/>
                <a:gd name="T5" fmla="*/ 0 60000 65536"/>
                <a:gd name="T6" fmla="*/ 0 w 59"/>
                <a:gd name="T7" fmla="*/ 0 h 52"/>
                <a:gd name="T8" fmla="*/ 59 w 59"/>
                <a:gd name="T9" fmla="*/ 52 h 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9" h="52">
                  <a:moveTo>
                    <a:pt x="59" y="52"/>
                  </a:moveTo>
                  <a:cubicBezTo>
                    <a:pt x="30" y="52"/>
                    <a:pt x="5" y="29"/>
                    <a:pt x="0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27"/>
            <p:cNvSpPr>
              <a:spLocks/>
            </p:cNvSpPr>
            <p:nvPr/>
          </p:nvSpPr>
          <p:spPr bwMode="auto">
            <a:xfrm>
              <a:off x="1610" y="2513"/>
              <a:ext cx="95" cy="160"/>
            </a:xfrm>
            <a:custGeom>
              <a:avLst/>
              <a:gdLst>
                <a:gd name="T0" fmla="*/ 95 w 95"/>
                <a:gd name="T1" fmla="*/ 146 h 160"/>
                <a:gd name="T2" fmla="*/ 27 w 95"/>
                <a:gd name="T3" fmla="*/ 0 h 160"/>
                <a:gd name="T4" fmla="*/ 0 w 95"/>
                <a:gd name="T5" fmla="*/ 160 h 160"/>
                <a:gd name="T6" fmla="*/ 41 w 95"/>
                <a:gd name="T7" fmla="*/ 106 h 160"/>
                <a:gd name="T8" fmla="*/ 95 w 95"/>
                <a:gd name="T9" fmla="*/ 146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"/>
                <a:gd name="T16" fmla="*/ 0 h 160"/>
                <a:gd name="T17" fmla="*/ 95 w 95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" h="160">
                  <a:moveTo>
                    <a:pt x="95" y="146"/>
                  </a:moveTo>
                  <a:lnTo>
                    <a:pt x="27" y="0"/>
                  </a:lnTo>
                  <a:lnTo>
                    <a:pt x="0" y="160"/>
                  </a:lnTo>
                  <a:lnTo>
                    <a:pt x="41" y="106"/>
                  </a:lnTo>
                  <a:lnTo>
                    <a:pt x="95" y="1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3" name="Group 28"/>
          <p:cNvGrpSpPr>
            <a:grpSpLocks/>
          </p:cNvGrpSpPr>
          <p:nvPr/>
        </p:nvGrpSpPr>
        <p:grpSpPr bwMode="auto">
          <a:xfrm>
            <a:off x="1720811" y="2286000"/>
            <a:ext cx="2278062" cy="1341438"/>
            <a:chOff x="1610" y="1716"/>
            <a:chExt cx="1287" cy="624"/>
          </a:xfrm>
        </p:grpSpPr>
        <p:sp>
          <p:nvSpPr>
            <p:cNvPr id="44" name="Freeform 29"/>
            <p:cNvSpPr>
              <a:spLocks/>
            </p:cNvSpPr>
            <p:nvPr/>
          </p:nvSpPr>
          <p:spPr bwMode="auto">
            <a:xfrm>
              <a:off x="1610" y="1756"/>
              <a:ext cx="1136" cy="571"/>
            </a:xfrm>
            <a:custGeom>
              <a:avLst/>
              <a:gdLst>
                <a:gd name="T0" fmla="*/ 0 w 83"/>
                <a:gd name="T1" fmla="*/ 2147483647 h 43"/>
                <a:gd name="T2" fmla="*/ 2147483647 w 83"/>
                <a:gd name="T3" fmla="*/ 0 h 43"/>
                <a:gd name="T4" fmla="*/ 0 60000 65536"/>
                <a:gd name="T5" fmla="*/ 0 60000 65536"/>
                <a:gd name="T6" fmla="*/ 0 w 83"/>
                <a:gd name="T7" fmla="*/ 0 h 43"/>
                <a:gd name="T8" fmla="*/ 83 w 83"/>
                <a:gd name="T9" fmla="*/ 43 h 4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3" h="43">
                  <a:moveTo>
                    <a:pt x="0" y="43"/>
                  </a:moveTo>
                  <a:cubicBezTo>
                    <a:pt x="0" y="20"/>
                    <a:pt x="36" y="2"/>
                    <a:pt x="83" y="0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0"/>
            <p:cNvSpPr>
              <a:spLocks/>
            </p:cNvSpPr>
            <p:nvPr/>
          </p:nvSpPr>
          <p:spPr bwMode="auto">
            <a:xfrm>
              <a:off x="2719" y="1716"/>
              <a:ext cx="164" cy="93"/>
            </a:xfrm>
            <a:custGeom>
              <a:avLst/>
              <a:gdLst>
                <a:gd name="T0" fmla="*/ 0 w 164"/>
                <a:gd name="T1" fmla="*/ 93 h 93"/>
                <a:gd name="T2" fmla="*/ 164 w 164"/>
                <a:gd name="T3" fmla="*/ 40 h 93"/>
                <a:gd name="T4" fmla="*/ 0 w 164"/>
                <a:gd name="T5" fmla="*/ 0 h 93"/>
                <a:gd name="T6" fmla="*/ 55 w 164"/>
                <a:gd name="T7" fmla="*/ 40 h 93"/>
                <a:gd name="T8" fmla="*/ 0 w 164"/>
                <a:gd name="T9" fmla="*/ 93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0" y="93"/>
                  </a:moveTo>
                  <a:lnTo>
                    <a:pt x="164" y="40"/>
                  </a:lnTo>
                  <a:lnTo>
                    <a:pt x="0" y="0"/>
                  </a:lnTo>
                  <a:lnTo>
                    <a:pt x="55" y="4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1"/>
            <p:cNvSpPr>
              <a:spLocks/>
            </p:cNvSpPr>
            <p:nvPr/>
          </p:nvSpPr>
          <p:spPr bwMode="auto">
            <a:xfrm>
              <a:off x="1623" y="1769"/>
              <a:ext cx="1137" cy="571"/>
            </a:xfrm>
            <a:custGeom>
              <a:avLst/>
              <a:gdLst>
                <a:gd name="T0" fmla="*/ 0 w 83"/>
                <a:gd name="T1" fmla="*/ 2147483647 h 43"/>
                <a:gd name="T2" fmla="*/ 2147483647 w 83"/>
                <a:gd name="T3" fmla="*/ 0 h 43"/>
                <a:gd name="T4" fmla="*/ 0 60000 65536"/>
                <a:gd name="T5" fmla="*/ 0 60000 65536"/>
                <a:gd name="T6" fmla="*/ 0 w 83"/>
                <a:gd name="T7" fmla="*/ 0 h 43"/>
                <a:gd name="T8" fmla="*/ 83 w 83"/>
                <a:gd name="T9" fmla="*/ 43 h 4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3" h="43">
                  <a:moveTo>
                    <a:pt x="0" y="43"/>
                  </a:moveTo>
                  <a:cubicBezTo>
                    <a:pt x="0" y="20"/>
                    <a:pt x="36" y="2"/>
                    <a:pt x="83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2"/>
            <p:cNvSpPr>
              <a:spLocks/>
            </p:cNvSpPr>
            <p:nvPr/>
          </p:nvSpPr>
          <p:spPr bwMode="auto">
            <a:xfrm>
              <a:off x="2733" y="1729"/>
              <a:ext cx="164" cy="93"/>
            </a:xfrm>
            <a:custGeom>
              <a:avLst/>
              <a:gdLst>
                <a:gd name="T0" fmla="*/ 0 w 164"/>
                <a:gd name="T1" fmla="*/ 93 h 93"/>
                <a:gd name="T2" fmla="*/ 164 w 164"/>
                <a:gd name="T3" fmla="*/ 40 h 93"/>
                <a:gd name="T4" fmla="*/ 0 w 164"/>
                <a:gd name="T5" fmla="*/ 0 h 93"/>
                <a:gd name="T6" fmla="*/ 54 w 164"/>
                <a:gd name="T7" fmla="*/ 40 h 93"/>
                <a:gd name="T8" fmla="*/ 0 w 164"/>
                <a:gd name="T9" fmla="*/ 93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0" y="93"/>
                  </a:moveTo>
                  <a:lnTo>
                    <a:pt x="164" y="40"/>
                  </a:lnTo>
                  <a:lnTo>
                    <a:pt x="0" y="0"/>
                  </a:lnTo>
                  <a:lnTo>
                    <a:pt x="54" y="4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3"/>
            <p:cNvSpPr>
              <a:spLocks/>
            </p:cNvSpPr>
            <p:nvPr/>
          </p:nvSpPr>
          <p:spPr bwMode="auto">
            <a:xfrm>
              <a:off x="1623" y="1769"/>
              <a:ext cx="1164" cy="558"/>
            </a:xfrm>
            <a:custGeom>
              <a:avLst/>
              <a:gdLst>
                <a:gd name="T0" fmla="*/ 0 w 85"/>
                <a:gd name="T1" fmla="*/ 2147483647 h 42"/>
                <a:gd name="T2" fmla="*/ 2147483647 w 85"/>
                <a:gd name="T3" fmla="*/ 0 h 42"/>
                <a:gd name="T4" fmla="*/ 0 60000 65536"/>
                <a:gd name="T5" fmla="*/ 0 60000 65536"/>
                <a:gd name="T6" fmla="*/ 0 w 85"/>
                <a:gd name="T7" fmla="*/ 0 h 42"/>
                <a:gd name="T8" fmla="*/ 85 w 85"/>
                <a:gd name="T9" fmla="*/ 42 h 4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5" h="42">
                  <a:moveTo>
                    <a:pt x="0" y="42"/>
                  </a:moveTo>
                  <a:cubicBezTo>
                    <a:pt x="0" y="20"/>
                    <a:pt x="37" y="1"/>
                    <a:pt x="85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4"/>
            <p:cNvSpPr>
              <a:spLocks/>
            </p:cNvSpPr>
            <p:nvPr/>
          </p:nvSpPr>
          <p:spPr bwMode="auto">
            <a:xfrm>
              <a:off x="2733" y="1729"/>
              <a:ext cx="164" cy="93"/>
            </a:xfrm>
            <a:custGeom>
              <a:avLst/>
              <a:gdLst>
                <a:gd name="T0" fmla="*/ 0 w 164"/>
                <a:gd name="T1" fmla="*/ 93 h 93"/>
                <a:gd name="T2" fmla="*/ 164 w 164"/>
                <a:gd name="T3" fmla="*/ 40 h 93"/>
                <a:gd name="T4" fmla="*/ 0 w 164"/>
                <a:gd name="T5" fmla="*/ 0 h 93"/>
                <a:gd name="T6" fmla="*/ 54 w 164"/>
                <a:gd name="T7" fmla="*/ 40 h 93"/>
                <a:gd name="T8" fmla="*/ 0 w 164"/>
                <a:gd name="T9" fmla="*/ 93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0" y="93"/>
                  </a:moveTo>
                  <a:lnTo>
                    <a:pt x="164" y="40"/>
                  </a:lnTo>
                  <a:lnTo>
                    <a:pt x="0" y="0"/>
                  </a:lnTo>
                  <a:lnTo>
                    <a:pt x="54" y="4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1" name="Text Box 50"/>
          <p:cNvSpPr txBox="1">
            <a:spLocks noChangeArrowheads="1"/>
          </p:cNvSpPr>
          <p:nvPr/>
        </p:nvSpPr>
        <p:spPr bwMode="auto">
          <a:xfrm>
            <a:off x="1657360" y="3273173"/>
            <a:ext cx="400050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ctr" defTabSz="762000" eaLnBrk="1" hangingPunct="1">
              <a:defRPr/>
            </a:pPr>
            <a:r>
              <a:rPr lang="pt-BR" sz="3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CICLO </a:t>
            </a:r>
            <a:r>
              <a:rPr lang="pt-BR" sz="3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DO PROJETO LAI SOCIAL</a:t>
            </a:r>
            <a:endParaRPr lang="pt-BR" sz="35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graphicFrame>
        <p:nvGraphicFramePr>
          <p:cNvPr id="52" name="Object 6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8671510"/>
              </p:ext>
            </p:extLst>
          </p:nvPr>
        </p:nvGraphicFramePr>
        <p:xfrm>
          <a:off x="6680664" y="478221"/>
          <a:ext cx="903287" cy="111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5" name="CorelDRAW" r:id="rId4" imgW="3457575" imgH="4600575" progId="CorelDRAW.Gráficos.9">
                  <p:embed/>
                </p:oleObj>
              </mc:Choice>
              <mc:Fallback>
                <p:oleObj name="CorelDRAW" r:id="rId4" imgW="3457575" imgH="4600575" progId="CorelDRAW.Gráficos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0664" y="478221"/>
                        <a:ext cx="903287" cy="1111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" name="Text Box 76"/>
          <p:cNvSpPr txBox="1">
            <a:spLocks noChangeArrowheads="1"/>
          </p:cNvSpPr>
          <p:nvPr/>
        </p:nvSpPr>
        <p:spPr bwMode="auto">
          <a:xfrm>
            <a:off x="6283627" y="1745959"/>
            <a:ext cx="187224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rgbClr val="000000"/>
                </a:solidFill>
                <a:latin typeface="Verdana" pitchFamily="34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Verdana" pitchFamily="34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9pPr>
          </a:lstStyle>
          <a:p>
            <a:pPr algn="l"/>
            <a:r>
              <a:rPr lang="pt-BR" sz="2000" b="1" dirty="0" smtClean="0">
                <a:latin typeface="Calibri" pitchFamily="34" charset="0"/>
              </a:rPr>
              <a:t>Levantamentos </a:t>
            </a:r>
          </a:p>
          <a:p>
            <a:pPr algn="l"/>
            <a:r>
              <a:rPr lang="pt-BR" sz="2000" b="1" dirty="0" smtClean="0">
                <a:latin typeface="Calibri" pitchFamily="34" charset="0"/>
              </a:rPr>
              <a:t>Preliminares </a:t>
            </a:r>
            <a:endParaRPr lang="pt-B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015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395536" y="2204864"/>
            <a:ext cx="82809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  <a:defRPr/>
            </a:pPr>
            <a:r>
              <a:rPr lang="pt-BR" sz="3600" dirty="0" smtClean="0"/>
              <a:t>Utilizar técnicas de </a:t>
            </a:r>
            <a:r>
              <a:rPr lang="pt-BR" sz="3600" b="1" dirty="0" smtClean="0"/>
              <a:t>brainstorming</a:t>
            </a:r>
            <a:r>
              <a:rPr lang="pt-BR" sz="3600" dirty="0" smtClean="0"/>
              <a:t> e </a:t>
            </a:r>
            <a:r>
              <a:rPr lang="pt-BR" sz="3600" b="1" dirty="0" smtClean="0"/>
              <a:t>análise </a:t>
            </a:r>
            <a:r>
              <a:rPr lang="pt-BR" sz="3600" b="1" dirty="0" err="1" smtClean="0"/>
              <a:t>stakeholder</a:t>
            </a:r>
            <a:r>
              <a:rPr lang="pt-BR" sz="3600" dirty="0"/>
              <a:t>;</a:t>
            </a:r>
            <a:endParaRPr lang="pt-BR" sz="3600" dirty="0" smtClean="0"/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  <a:defRPr/>
            </a:pPr>
            <a:r>
              <a:rPr lang="pt-BR" sz="3600" b="1" dirty="0" smtClean="0"/>
              <a:t>Elaborar matriz </a:t>
            </a:r>
            <a:r>
              <a:rPr lang="pt-BR" sz="3600" dirty="0" smtClean="0"/>
              <a:t>correlacionando o </a:t>
            </a:r>
            <a:r>
              <a:rPr lang="pt-BR" sz="3600" b="1" dirty="0" smtClean="0"/>
              <a:t>impacto </a:t>
            </a:r>
            <a:r>
              <a:rPr lang="pt-BR" sz="3600" b="1" dirty="0"/>
              <a:t>(</a:t>
            </a:r>
            <a:r>
              <a:rPr lang="pt-BR" sz="3600" b="1" dirty="0" smtClean="0"/>
              <a:t>positivo </a:t>
            </a:r>
            <a:r>
              <a:rPr lang="pt-BR" sz="3600" b="1" dirty="0"/>
              <a:t>ou </a:t>
            </a:r>
            <a:r>
              <a:rPr lang="pt-BR" sz="3600" b="1" dirty="0" smtClean="0"/>
              <a:t>negativo) </a:t>
            </a:r>
            <a:r>
              <a:rPr lang="pt-BR" sz="3600" dirty="0"/>
              <a:t>com o </a:t>
            </a:r>
            <a:r>
              <a:rPr lang="pt-BR" sz="3600" b="1" dirty="0"/>
              <a:t>nível de influência </a:t>
            </a:r>
            <a:r>
              <a:rPr lang="pt-BR" sz="3600" b="1" dirty="0" smtClean="0"/>
              <a:t>dos participantes </a:t>
            </a:r>
            <a:r>
              <a:rPr lang="pt-BR" sz="3600" dirty="0" smtClean="0"/>
              <a:t>do processo</a:t>
            </a:r>
            <a:r>
              <a:rPr lang="pt-BR" sz="3600" dirty="0"/>
              <a:t>;</a:t>
            </a:r>
            <a:endParaRPr lang="pt-BR" sz="3600" dirty="0" smtClean="0"/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  <a:defRPr/>
            </a:pPr>
            <a:r>
              <a:rPr lang="pt-BR" sz="3600" b="1" dirty="0" smtClean="0"/>
              <a:t>Pesquisar</a:t>
            </a:r>
            <a:r>
              <a:rPr lang="pt-BR" sz="3600" dirty="0" smtClean="0"/>
              <a:t> a </a:t>
            </a:r>
            <a:r>
              <a:rPr lang="pt-BR" sz="3600" b="1" dirty="0" smtClean="0"/>
              <a:t>base legal </a:t>
            </a:r>
            <a:r>
              <a:rPr lang="pt-BR" sz="3600" dirty="0" smtClean="0"/>
              <a:t>e sua </a:t>
            </a:r>
            <a:r>
              <a:rPr lang="pt-BR" sz="3600" b="1" dirty="0" smtClean="0"/>
              <a:t>estrutura administrativa. </a:t>
            </a:r>
            <a:endParaRPr lang="pt-BR" sz="3600" b="1" dirty="0">
              <a:latin typeface="Calibri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51521" y="1124744"/>
            <a:ext cx="6480720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Levantamentos Preliminares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86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52"/>
          <p:cNvGrpSpPr>
            <a:grpSpLocks/>
          </p:cNvGrpSpPr>
          <p:nvPr/>
        </p:nvGrpSpPr>
        <p:grpSpPr bwMode="auto">
          <a:xfrm>
            <a:off x="7612895" y="3015897"/>
            <a:ext cx="1125537" cy="974725"/>
            <a:chOff x="4153" y="2632"/>
            <a:chExt cx="636" cy="600"/>
          </a:xfrm>
        </p:grpSpPr>
        <p:graphicFrame>
          <p:nvGraphicFramePr>
            <p:cNvPr id="12" name="Object 53"/>
            <p:cNvGraphicFramePr>
              <a:graphicFrameLocks noChangeAspect="1"/>
            </p:cNvGraphicFramePr>
            <p:nvPr/>
          </p:nvGraphicFramePr>
          <p:xfrm>
            <a:off x="4153" y="2632"/>
            <a:ext cx="510" cy="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211" name="CorelDRAW" r:id="rId4" imgW="3952875" imgH="4648200" progId="CorelDRAW.Gráficos.9">
                    <p:embed/>
                  </p:oleObj>
                </mc:Choice>
                <mc:Fallback>
                  <p:oleObj name="CorelDRAW" r:id="rId4" imgW="3952875" imgH="4648200" progId="CorelDRAW.Gráficos.9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53" y="2632"/>
                          <a:ext cx="510" cy="6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" name="Object 54"/>
            <p:cNvGraphicFramePr>
              <a:graphicFrameLocks noChangeAspect="1"/>
            </p:cNvGraphicFramePr>
            <p:nvPr/>
          </p:nvGraphicFramePr>
          <p:xfrm>
            <a:off x="4320" y="2832"/>
            <a:ext cx="469" cy="3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212" name="CorelDRAW" r:id="rId6" imgW="4238625" imgH="2895600" progId="CorelDRAW.Gráficos.9">
                    <p:embed/>
                  </p:oleObj>
                </mc:Choice>
                <mc:Fallback>
                  <p:oleObj name="CorelDRAW" r:id="rId6" imgW="4238625" imgH="2895600" progId="CorelDRAW.Gráficos.9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0" y="2832"/>
                          <a:ext cx="469" cy="32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7" name="Group 7"/>
          <p:cNvGrpSpPr>
            <a:grpSpLocks/>
          </p:cNvGrpSpPr>
          <p:nvPr/>
        </p:nvGrpSpPr>
        <p:grpSpPr bwMode="auto">
          <a:xfrm>
            <a:off x="5238750" y="2428875"/>
            <a:ext cx="1643063" cy="1582738"/>
            <a:chOff x="3130" y="1769"/>
            <a:chExt cx="849" cy="824"/>
          </a:xfrm>
        </p:grpSpPr>
        <p:sp>
          <p:nvSpPr>
            <p:cNvPr id="28" name="Freeform 8"/>
            <p:cNvSpPr>
              <a:spLocks/>
            </p:cNvSpPr>
            <p:nvPr/>
          </p:nvSpPr>
          <p:spPr bwMode="auto">
            <a:xfrm>
              <a:off x="3130" y="1769"/>
              <a:ext cx="794" cy="678"/>
            </a:xfrm>
            <a:custGeom>
              <a:avLst/>
              <a:gdLst>
                <a:gd name="T0" fmla="*/ 0 w 58"/>
                <a:gd name="T1" fmla="*/ 0 h 51"/>
                <a:gd name="T2" fmla="*/ 0 w 58"/>
                <a:gd name="T3" fmla="*/ 0 h 51"/>
                <a:gd name="T4" fmla="*/ 2147483647 w 58"/>
                <a:gd name="T5" fmla="*/ 2147483647 h 51"/>
                <a:gd name="T6" fmla="*/ 0 60000 65536"/>
                <a:gd name="T7" fmla="*/ 0 60000 65536"/>
                <a:gd name="T8" fmla="*/ 0 60000 65536"/>
                <a:gd name="T9" fmla="*/ 0 w 58"/>
                <a:gd name="T10" fmla="*/ 0 h 51"/>
                <a:gd name="T11" fmla="*/ 58 w 58"/>
                <a:gd name="T12" fmla="*/ 51 h 5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" h="5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0"/>
                    <a:pt x="54" y="22"/>
                    <a:pt x="58" y="51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9"/>
            <p:cNvSpPr>
              <a:spLocks/>
            </p:cNvSpPr>
            <p:nvPr/>
          </p:nvSpPr>
          <p:spPr bwMode="auto">
            <a:xfrm>
              <a:off x="3869" y="2420"/>
              <a:ext cx="96" cy="160"/>
            </a:xfrm>
            <a:custGeom>
              <a:avLst/>
              <a:gdLst>
                <a:gd name="T0" fmla="*/ 0 w 96"/>
                <a:gd name="T1" fmla="*/ 13 h 160"/>
                <a:gd name="T2" fmla="*/ 69 w 96"/>
                <a:gd name="T3" fmla="*/ 160 h 160"/>
                <a:gd name="T4" fmla="*/ 96 w 96"/>
                <a:gd name="T5" fmla="*/ 0 h 160"/>
                <a:gd name="T6" fmla="*/ 55 w 96"/>
                <a:gd name="T7" fmla="*/ 53 h 160"/>
                <a:gd name="T8" fmla="*/ 0 w 96"/>
                <a:gd name="T9" fmla="*/ 13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0" y="13"/>
                  </a:moveTo>
                  <a:lnTo>
                    <a:pt x="69" y="160"/>
                  </a:lnTo>
                  <a:lnTo>
                    <a:pt x="96" y="0"/>
                  </a:lnTo>
                  <a:lnTo>
                    <a:pt x="55" y="53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10"/>
            <p:cNvSpPr>
              <a:spLocks/>
            </p:cNvSpPr>
            <p:nvPr/>
          </p:nvSpPr>
          <p:spPr bwMode="auto">
            <a:xfrm>
              <a:off x="3144" y="1782"/>
              <a:ext cx="794" cy="678"/>
            </a:xfrm>
            <a:custGeom>
              <a:avLst/>
              <a:gdLst>
                <a:gd name="T0" fmla="*/ 0 w 58"/>
                <a:gd name="T1" fmla="*/ 0 h 51"/>
                <a:gd name="T2" fmla="*/ 0 w 58"/>
                <a:gd name="T3" fmla="*/ 0 h 51"/>
                <a:gd name="T4" fmla="*/ 2147483647 w 58"/>
                <a:gd name="T5" fmla="*/ 2147483647 h 51"/>
                <a:gd name="T6" fmla="*/ 0 60000 65536"/>
                <a:gd name="T7" fmla="*/ 0 60000 65536"/>
                <a:gd name="T8" fmla="*/ 0 60000 65536"/>
                <a:gd name="T9" fmla="*/ 0 w 58"/>
                <a:gd name="T10" fmla="*/ 0 h 51"/>
                <a:gd name="T11" fmla="*/ 58 w 58"/>
                <a:gd name="T12" fmla="*/ 51 h 5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" h="5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0"/>
                    <a:pt x="54" y="22"/>
                    <a:pt x="58" y="51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11"/>
            <p:cNvSpPr>
              <a:spLocks/>
            </p:cNvSpPr>
            <p:nvPr/>
          </p:nvSpPr>
          <p:spPr bwMode="auto">
            <a:xfrm>
              <a:off x="3883" y="2433"/>
              <a:ext cx="96" cy="160"/>
            </a:xfrm>
            <a:custGeom>
              <a:avLst/>
              <a:gdLst>
                <a:gd name="T0" fmla="*/ 0 w 96"/>
                <a:gd name="T1" fmla="*/ 14 h 160"/>
                <a:gd name="T2" fmla="*/ 69 w 96"/>
                <a:gd name="T3" fmla="*/ 160 h 160"/>
                <a:gd name="T4" fmla="*/ 96 w 96"/>
                <a:gd name="T5" fmla="*/ 0 h 160"/>
                <a:gd name="T6" fmla="*/ 55 w 96"/>
                <a:gd name="T7" fmla="*/ 54 h 160"/>
                <a:gd name="T8" fmla="*/ 0 w 96"/>
                <a:gd name="T9" fmla="*/ 14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0" y="14"/>
                  </a:moveTo>
                  <a:lnTo>
                    <a:pt x="69" y="160"/>
                  </a:lnTo>
                  <a:lnTo>
                    <a:pt x="96" y="0"/>
                  </a:lnTo>
                  <a:lnTo>
                    <a:pt x="55" y="54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12"/>
            <p:cNvSpPr>
              <a:spLocks/>
            </p:cNvSpPr>
            <p:nvPr/>
          </p:nvSpPr>
          <p:spPr bwMode="auto">
            <a:xfrm>
              <a:off x="3144" y="1782"/>
              <a:ext cx="794" cy="665"/>
            </a:xfrm>
            <a:custGeom>
              <a:avLst/>
              <a:gdLst>
                <a:gd name="T0" fmla="*/ 0 w 58"/>
                <a:gd name="T1" fmla="*/ 0 h 50"/>
                <a:gd name="T2" fmla="*/ 0 w 58"/>
                <a:gd name="T3" fmla="*/ 0 h 50"/>
                <a:gd name="T4" fmla="*/ 2147483647 w 58"/>
                <a:gd name="T5" fmla="*/ 2147483647 h 50"/>
                <a:gd name="T6" fmla="*/ 0 60000 65536"/>
                <a:gd name="T7" fmla="*/ 0 60000 65536"/>
                <a:gd name="T8" fmla="*/ 0 60000 65536"/>
                <a:gd name="T9" fmla="*/ 0 w 58"/>
                <a:gd name="T10" fmla="*/ 0 h 50"/>
                <a:gd name="T11" fmla="*/ 58 w 58"/>
                <a:gd name="T12" fmla="*/ 50 h 5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" h="5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0"/>
                    <a:pt x="53" y="22"/>
                    <a:pt x="58" y="5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13"/>
            <p:cNvSpPr>
              <a:spLocks/>
            </p:cNvSpPr>
            <p:nvPr/>
          </p:nvSpPr>
          <p:spPr bwMode="auto">
            <a:xfrm>
              <a:off x="3883" y="2420"/>
              <a:ext cx="96" cy="160"/>
            </a:xfrm>
            <a:custGeom>
              <a:avLst/>
              <a:gdLst>
                <a:gd name="T0" fmla="*/ 0 w 96"/>
                <a:gd name="T1" fmla="*/ 13 h 160"/>
                <a:gd name="T2" fmla="*/ 69 w 96"/>
                <a:gd name="T3" fmla="*/ 160 h 160"/>
                <a:gd name="T4" fmla="*/ 96 w 96"/>
                <a:gd name="T5" fmla="*/ 0 h 160"/>
                <a:gd name="T6" fmla="*/ 55 w 96"/>
                <a:gd name="T7" fmla="*/ 53 h 160"/>
                <a:gd name="T8" fmla="*/ 0 w 96"/>
                <a:gd name="T9" fmla="*/ 13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0" y="13"/>
                  </a:moveTo>
                  <a:lnTo>
                    <a:pt x="69" y="160"/>
                  </a:lnTo>
                  <a:lnTo>
                    <a:pt x="96" y="0"/>
                  </a:lnTo>
                  <a:lnTo>
                    <a:pt x="55" y="53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4" name="Group 14"/>
          <p:cNvGrpSpPr>
            <a:grpSpLocks/>
          </p:cNvGrpSpPr>
          <p:nvPr/>
        </p:nvGrpSpPr>
        <p:grpSpPr bwMode="auto">
          <a:xfrm>
            <a:off x="4238625" y="4071938"/>
            <a:ext cx="2493963" cy="1446212"/>
            <a:chOff x="2664" y="2752"/>
            <a:chExt cx="1288" cy="625"/>
          </a:xfrm>
        </p:grpSpPr>
        <p:sp>
          <p:nvSpPr>
            <p:cNvPr id="35" name="Freeform 15"/>
            <p:cNvSpPr>
              <a:spLocks/>
            </p:cNvSpPr>
            <p:nvPr/>
          </p:nvSpPr>
          <p:spPr bwMode="auto">
            <a:xfrm>
              <a:off x="2787" y="2752"/>
              <a:ext cx="1151" cy="558"/>
            </a:xfrm>
            <a:custGeom>
              <a:avLst/>
              <a:gdLst>
                <a:gd name="T0" fmla="*/ 2147483647 w 84"/>
                <a:gd name="T1" fmla="*/ 0 h 42"/>
                <a:gd name="T2" fmla="*/ 0 w 84"/>
                <a:gd name="T3" fmla="*/ 2147483647 h 42"/>
                <a:gd name="T4" fmla="*/ 0 60000 65536"/>
                <a:gd name="T5" fmla="*/ 0 60000 65536"/>
                <a:gd name="T6" fmla="*/ 0 w 84"/>
                <a:gd name="T7" fmla="*/ 0 h 42"/>
                <a:gd name="T8" fmla="*/ 84 w 84"/>
                <a:gd name="T9" fmla="*/ 42 h 4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4" h="42">
                  <a:moveTo>
                    <a:pt x="84" y="0"/>
                  </a:moveTo>
                  <a:cubicBezTo>
                    <a:pt x="84" y="22"/>
                    <a:pt x="47" y="40"/>
                    <a:pt x="0" y="42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16"/>
            <p:cNvSpPr>
              <a:spLocks/>
            </p:cNvSpPr>
            <p:nvPr/>
          </p:nvSpPr>
          <p:spPr bwMode="auto">
            <a:xfrm>
              <a:off x="2664" y="3270"/>
              <a:ext cx="165" cy="93"/>
            </a:xfrm>
            <a:custGeom>
              <a:avLst/>
              <a:gdLst>
                <a:gd name="T0" fmla="*/ 165 w 165"/>
                <a:gd name="T1" fmla="*/ 0 h 93"/>
                <a:gd name="T2" fmla="*/ 0 w 165"/>
                <a:gd name="T3" fmla="*/ 54 h 93"/>
                <a:gd name="T4" fmla="*/ 165 w 165"/>
                <a:gd name="T5" fmla="*/ 93 h 93"/>
                <a:gd name="T6" fmla="*/ 110 w 165"/>
                <a:gd name="T7" fmla="*/ 54 h 93"/>
                <a:gd name="T8" fmla="*/ 165 w 165"/>
                <a:gd name="T9" fmla="*/ 0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5"/>
                <a:gd name="T16" fmla="*/ 0 h 93"/>
                <a:gd name="T17" fmla="*/ 165 w 165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5" h="93">
                  <a:moveTo>
                    <a:pt x="165" y="0"/>
                  </a:moveTo>
                  <a:lnTo>
                    <a:pt x="0" y="54"/>
                  </a:lnTo>
                  <a:lnTo>
                    <a:pt x="165" y="93"/>
                  </a:lnTo>
                  <a:lnTo>
                    <a:pt x="110" y="54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17"/>
            <p:cNvSpPr>
              <a:spLocks/>
            </p:cNvSpPr>
            <p:nvPr/>
          </p:nvSpPr>
          <p:spPr bwMode="auto">
            <a:xfrm>
              <a:off x="2801" y="2766"/>
              <a:ext cx="1151" cy="558"/>
            </a:xfrm>
            <a:custGeom>
              <a:avLst/>
              <a:gdLst>
                <a:gd name="T0" fmla="*/ 2147483647 w 84"/>
                <a:gd name="T1" fmla="*/ 0 h 42"/>
                <a:gd name="T2" fmla="*/ 0 w 84"/>
                <a:gd name="T3" fmla="*/ 2147483647 h 42"/>
                <a:gd name="T4" fmla="*/ 0 60000 65536"/>
                <a:gd name="T5" fmla="*/ 0 60000 65536"/>
                <a:gd name="T6" fmla="*/ 0 w 84"/>
                <a:gd name="T7" fmla="*/ 0 h 42"/>
                <a:gd name="T8" fmla="*/ 84 w 84"/>
                <a:gd name="T9" fmla="*/ 42 h 4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4" h="42">
                  <a:moveTo>
                    <a:pt x="84" y="0"/>
                  </a:moveTo>
                  <a:cubicBezTo>
                    <a:pt x="84" y="22"/>
                    <a:pt x="47" y="40"/>
                    <a:pt x="0" y="42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18"/>
            <p:cNvSpPr>
              <a:spLocks/>
            </p:cNvSpPr>
            <p:nvPr/>
          </p:nvSpPr>
          <p:spPr bwMode="auto">
            <a:xfrm>
              <a:off x="2678" y="3284"/>
              <a:ext cx="164" cy="93"/>
            </a:xfrm>
            <a:custGeom>
              <a:avLst/>
              <a:gdLst>
                <a:gd name="T0" fmla="*/ 164 w 164"/>
                <a:gd name="T1" fmla="*/ 0 h 93"/>
                <a:gd name="T2" fmla="*/ 0 w 164"/>
                <a:gd name="T3" fmla="*/ 53 h 93"/>
                <a:gd name="T4" fmla="*/ 164 w 164"/>
                <a:gd name="T5" fmla="*/ 93 h 93"/>
                <a:gd name="T6" fmla="*/ 109 w 164"/>
                <a:gd name="T7" fmla="*/ 53 h 93"/>
                <a:gd name="T8" fmla="*/ 164 w 164"/>
                <a:gd name="T9" fmla="*/ 0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164" y="0"/>
                  </a:moveTo>
                  <a:lnTo>
                    <a:pt x="0" y="53"/>
                  </a:lnTo>
                  <a:lnTo>
                    <a:pt x="164" y="93"/>
                  </a:lnTo>
                  <a:lnTo>
                    <a:pt x="109" y="53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19"/>
            <p:cNvSpPr>
              <a:spLocks/>
            </p:cNvSpPr>
            <p:nvPr/>
          </p:nvSpPr>
          <p:spPr bwMode="auto">
            <a:xfrm>
              <a:off x="2760" y="2766"/>
              <a:ext cx="1178" cy="544"/>
            </a:xfrm>
            <a:custGeom>
              <a:avLst/>
              <a:gdLst>
                <a:gd name="T0" fmla="*/ 2147483647 w 86"/>
                <a:gd name="T1" fmla="*/ 0 h 41"/>
                <a:gd name="T2" fmla="*/ 0 w 86"/>
                <a:gd name="T3" fmla="*/ 2147483647 h 41"/>
                <a:gd name="T4" fmla="*/ 0 60000 65536"/>
                <a:gd name="T5" fmla="*/ 0 60000 65536"/>
                <a:gd name="T6" fmla="*/ 0 w 86"/>
                <a:gd name="T7" fmla="*/ 0 h 41"/>
                <a:gd name="T8" fmla="*/ 86 w 86"/>
                <a:gd name="T9" fmla="*/ 41 h 4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6" h="41">
                  <a:moveTo>
                    <a:pt x="86" y="0"/>
                  </a:moveTo>
                  <a:cubicBezTo>
                    <a:pt x="86" y="21"/>
                    <a:pt x="48" y="40"/>
                    <a:pt x="0" y="41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20"/>
            <p:cNvSpPr>
              <a:spLocks/>
            </p:cNvSpPr>
            <p:nvPr/>
          </p:nvSpPr>
          <p:spPr bwMode="auto">
            <a:xfrm>
              <a:off x="2664" y="3270"/>
              <a:ext cx="165" cy="93"/>
            </a:xfrm>
            <a:custGeom>
              <a:avLst/>
              <a:gdLst>
                <a:gd name="T0" fmla="*/ 165 w 165"/>
                <a:gd name="T1" fmla="*/ 0 h 93"/>
                <a:gd name="T2" fmla="*/ 0 w 165"/>
                <a:gd name="T3" fmla="*/ 54 h 93"/>
                <a:gd name="T4" fmla="*/ 165 w 165"/>
                <a:gd name="T5" fmla="*/ 93 h 93"/>
                <a:gd name="T6" fmla="*/ 110 w 165"/>
                <a:gd name="T7" fmla="*/ 54 h 93"/>
                <a:gd name="T8" fmla="*/ 165 w 165"/>
                <a:gd name="T9" fmla="*/ 0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5"/>
                <a:gd name="T16" fmla="*/ 0 h 93"/>
                <a:gd name="T17" fmla="*/ 165 w 165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5" h="93">
                  <a:moveTo>
                    <a:pt x="165" y="0"/>
                  </a:moveTo>
                  <a:lnTo>
                    <a:pt x="0" y="54"/>
                  </a:lnTo>
                  <a:lnTo>
                    <a:pt x="165" y="93"/>
                  </a:lnTo>
                  <a:lnTo>
                    <a:pt x="110" y="54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1" name="Group 21"/>
          <p:cNvGrpSpPr>
            <a:grpSpLocks/>
          </p:cNvGrpSpPr>
          <p:nvPr/>
        </p:nvGrpSpPr>
        <p:grpSpPr bwMode="auto">
          <a:xfrm>
            <a:off x="2452688" y="3786188"/>
            <a:ext cx="1644650" cy="1582737"/>
            <a:chOff x="1610" y="2500"/>
            <a:chExt cx="849" cy="824"/>
          </a:xfrm>
        </p:grpSpPr>
        <p:sp>
          <p:nvSpPr>
            <p:cNvPr id="42" name="Freeform 22"/>
            <p:cNvSpPr>
              <a:spLocks/>
            </p:cNvSpPr>
            <p:nvPr/>
          </p:nvSpPr>
          <p:spPr bwMode="auto">
            <a:xfrm>
              <a:off x="1637" y="2619"/>
              <a:ext cx="808" cy="691"/>
            </a:xfrm>
            <a:custGeom>
              <a:avLst/>
              <a:gdLst>
                <a:gd name="T0" fmla="*/ 2147483647 w 59"/>
                <a:gd name="T1" fmla="*/ 2147483647 h 52"/>
                <a:gd name="T2" fmla="*/ 0 w 59"/>
                <a:gd name="T3" fmla="*/ 0 h 52"/>
                <a:gd name="T4" fmla="*/ 0 60000 65536"/>
                <a:gd name="T5" fmla="*/ 0 60000 65536"/>
                <a:gd name="T6" fmla="*/ 0 w 59"/>
                <a:gd name="T7" fmla="*/ 0 h 52"/>
                <a:gd name="T8" fmla="*/ 59 w 59"/>
                <a:gd name="T9" fmla="*/ 52 h 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9" h="52">
                  <a:moveTo>
                    <a:pt x="59" y="52"/>
                  </a:moveTo>
                  <a:cubicBezTo>
                    <a:pt x="29" y="52"/>
                    <a:pt x="4" y="29"/>
                    <a:pt x="0" y="0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23"/>
            <p:cNvSpPr>
              <a:spLocks/>
            </p:cNvSpPr>
            <p:nvPr/>
          </p:nvSpPr>
          <p:spPr bwMode="auto">
            <a:xfrm>
              <a:off x="1610" y="2500"/>
              <a:ext cx="95" cy="159"/>
            </a:xfrm>
            <a:custGeom>
              <a:avLst/>
              <a:gdLst>
                <a:gd name="T0" fmla="*/ 95 w 95"/>
                <a:gd name="T1" fmla="*/ 146 h 159"/>
                <a:gd name="T2" fmla="*/ 27 w 95"/>
                <a:gd name="T3" fmla="*/ 0 h 159"/>
                <a:gd name="T4" fmla="*/ 0 w 95"/>
                <a:gd name="T5" fmla="*/ 159 h 159"/>
                <a:gd name="T6" fmla="*/ 41 w 95"/>
                <a:gd name="T7" fmla="*/ 106 h 159"/>
                <a:gd name="T8" fmla="*/ 95 w 95"/>
                <a:gd name="T9" fmla="*/ 146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"/>
                <a:gd name="T16" fmla="*/ 0 h 159"/>
                <a:gd name="T17" fmla="*/ 95 w 95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" h="159">
                  <a:moveTo>
                    <a:pt x="95" y="146"/>
                  </a:moveTo>
                  <a:lnTo>
                    <a:pt x="27" y="0"/>
                  </a:lnTo>
                  <a:lnTo>
                    <a:pt x="0" y="159"/>
                  </a:lnTo>
                  <a:lnTo>
                    <a:pt x="41" y="106"/>
                  </a:lnTo>
                  <a:lnTo>
                    <a:pt x="95" y="146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24"/>
            <p:cNvSpPr>
              <a:spLocks/>
            </p:cNvSpPr>
            <p:nvPr/>
          </p:nvSpPr>
          <p:spPr bwMode="auto">
            <a:xfrm>
              <a:off x="1651" y="2633"/>
              <a:ext cx="808" cy="691"/>
            </a:xfrm>
            <a:custGeom>
              <a:avLst/>
              <a:gdLst>
                <a:gd name="T0" fmla="*/ 2147483647 w 59"/>
                <a:gd name="T1" fmla="*/ 2147483647 h 52"/>
                <a:gd name="T2" fmla="*/ 0 w 59"/>
                <a:gd name="T3" fmla="*/ 0 h 52"/>
                <a:gd name="T4" fmla="*/ 0 60000 65536"/>
                <a:gd name="T5" fmla="*/ 0 60000 65536"/>
                <a:gd name="T6" fmla="*/ 0 w 59"/>
                <a:gd name="T7" fmla="*/ 0 h 52"/>
                <a:gd name="T8" fmla="*/ 59 w 59"/>
                <a:gd name="T9" fmla="*/ 52 h 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9" h="52">
                  <a:moveTo>
                    <a:pt x="59" y="52"/>
                  </a:moveTo>
                  <a:cubicBezTo>
                    <a:pt x="29" y="52"/>
                    <a:pt x="4" y="29"/>
                    <a:pt x="0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25"/>
            <p:cNvSpPr>
              <a:spLocks/>
            </p:cNvSpPr>
            <p:nvPr/>
          </p:nvSpPr>
          <p:spPr bwMode="auto">
            <a:xfrm>
              <a:off x="1623" y="2513"/>
              <a:ext cx="96" cy="160"/>
            </a:xfrm>
            <a:custGeom>
              <a:avLst/>
              <a:gdLst>
                <a:gd name="T0" fmla="*/ 96 w 96"/>
                <a:gd name="T1" fmla="*/ 146 h 160"/>
                <a:gd name="T2" fmla="*/ 28 w 96"/>
                <a:gd name="T3" fmla="*/ 0 h 160"/>
                <a:gd name="T4" fmla="*/ 0 w 96"/>
                <a:gd name="T5" fmla="*/ 160 h 160"/>
                <a:gd name="T6" fmla="*/ 41 w 96"/>
                <a:gd name="T7" fmla="*/ 106 h 160"/>
                <a:gd name="T8" fmla="*/ 96 w 96"/>
                <a:gd name="T9" fmla="*/ 146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96" y="146"/>
                  </a:moveTo>
                  <a:lnTo>
                    <a:pt x="28" y="0"/>
                  </a:lnTo>
                  <a:lnTo>
                    <a:pt x="0" y="160"/>
                  </a:lnTo>
                  <a:lnTo>
                    <a:pt x="41" y="106"/>
                  </a:lnTo>
                  <a:lnTo>
                    <a:pt x="96" y="1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26"/>
            <p:cNvSpPr>
              <a:spLocks/>
            </p:cNvSpPr>
            <p:nvPr/>
          </p:nvSpPr>
          <p:spPr bwMode="auto">
            <a:xfrm>
              <a:off x="1637" y="2633"/>
              <a:ext cx="808" cy="691"/>
            </a:xfrm>
            <a:custGeom>
              <a:avLst/>
              <a:gdLst>
                <a:gd name="T0" fmla="*/ 2147483647 w 59"/>
                <a:gd name="T1" fmla="*/ 2147483647 h 52"/>
                <a:gd name="T2" fmla="*/ 0 w 59"/>
                <a:gd name="T3" fmla="*/ 0 h 52"/>
                <a:gd name="T4" fmla="*/ 0 60000 65536"/>
                <a:gd name="T5" fmla="*/ 0 60000 65536"/>
                <a:gd name="T6" fmla="*/ 0 w 59"/>
                <a:gd name="T7" fmla="*/ 0 h 52"/>
                <a:gd name="T8" fmla="*/ 59 w 59"/>
                <a:gd name="T9" fmla="*/ 52 h 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9" h="52">
                  <a:moveTo>
                    <a:pt x="59" y="52"/>
                  </a:moveTo>
                  <a:cubicBezTo>
                    <a:pt x="30" y="52"/>
                    <a:pt x="5" y="29"/>
                    <a:pt x="0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27"/>
            <p:cNvSpPr>
              <a:spLocks/>
            </p:cNvSpPr>
            <p:nvPr/>
          </p:nvSpPr>
          <p:spPr bwMode="auto">
            <a:xfrm>
              <a:off x="1610" y="2513"/>
              <a:ext cx="95" cy="160"/>
            </a:xfrm>
            <a:custGeom>
              <a:avLst/>
              <a:gdLst>
                <a:gd name="T0" fmla="*/ 95 w 95"/>
                <a:gd name="T1" fmla="*/ 146 h 160"/>
                <a:gd name="T2" fmla="*/ 27 w 95"/>
                <a:gd name="T3" fmla="*/ 0 h 160"/>
                <a:gd name="T4" fmla="*/ 0 w 95"/>
                <a:gd name="T5" fmla="*/ 160 h 160"/>
                <a:gd name="T6" fmla="*/ 41 w 95"/>
                <a:gd name="T7" fmla="*/ 106 h 160"/>
                <a:gd name="T8" fmla="*/ 95 w 95"/>
                <a:gd name="T9" fmla="*/ 146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"/>
                <a:gd name="T16" fmla="*/ 0 h 160"/>
                <a:gd name="T17" fmla="*/ 95 w 95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" h="160">
                  <a:moveTo>
                    <a:pt x="95" y="146"/>
                  </a:moveTo>
                  <a:lnTo>
                    <a:pt x="27" y="0"/>
                  </a:lnTo>
                  <a:lnTo>
                    <a:pt x="0" y="160"/>
                  </a:lnTo>
                  <a:lnTo>
                    <a:pt x="41" y="106"/>
                  </a:lnTo>
                  <a:lnTo>
                    <a:pt x="95" y="1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8" name="Group 28"/>
          <p:cNvGrpSpPr>
            <a:grpSpLocks/>
          </p:cNvGrpSpPr>
          <p:nvPr/>
        </p:nvGrpSpPr>
        <p:grpSpPr bwMode="auto">
          <a:xfrm>
            <a:off x="2595563" y="2286000"/>
            <a:ext cx="2278062" cy="1341438"/>
            <a:chOff x="1610" y="1716"/>
            <a:chExt cx="1287" cy="624"/>
          </a:xfrm>
        </p:grpSpPr>
        <p:sp>
          <p:nvSpPr>
            <p:cNvPr id="49" name="Freeform 29"/>
            <p:cNvSpPr>
              <a:spLocks/>
            </p:cNvSpPr>
            <p:nvPr/>
          </p:nvSpPr>
          <p:spPr bwMode="auto">
            <a:xfrm>
              <a:off x="1610" y="1756"/>
              <a:ext cx="1136" cy="571"/>
            </a:xfrm>
            <a:custGeom>
              <a:avLst/>
              <a:gdLst>
                <a:gd name="T0" fmla="*/ 0 w 83"/>
                <a:gd name="T1" fmla="*/ 2147483647 h 43"/>
                <a:gd name="T2" fmla="*/ 2147483647 w 83"/>
                <a:gd name="T3" fmla="*/ 0 h 43"/>
                <a:gd name="T4" fmla="*/ 0 60000 65536"/>
                <a:gd name="T5" fmla="*/ 0 60000 65536"/>
                <a:gd name="T6" fmla="*/ 0 w 83"/>
                <a:gd name="T7" fmla="*/ 0 h 43"/>
                <a:gd name="T8" fmla="*/ 83 w 83"/>
                <a:gd name="T9" fmla="*/ 43 h 4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3" h="43">
                  <a:moveTo>
                    <a:pt x="0" y="43"/>
                  </a:moveTo>
                  <a:cubicBezTo>
                    <a:pt x="0" y="20"/>
                    <a:pt x="36" y="2"/>
                    <a:pt x="83" y="0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30"/>
            <p:cNvSpPr>
              <a:spLocks/>
            </p:cNvSpPr>
            <p:nvPr/>
          </p:nvSpPr>
          <p:spPr bwMode="auto">
            <a:xfrm>
              <a:off x="2719" y="1716"/>
              <a:ext cx="164" cy="93"/>
            </a:xfrm>
            <a:custGeom>
              <a:avLst/>
              <a:gdLst>
                <a:gd name="T0" fmla="*/ 0 w 164"/>
                <a:gd name="T1" fmla="*/ 93 h 93"/>
                <a:gd name="T2" fmla="*/ 164 w 164"/>
                <a:gd name="T3" fmla="*/ 40 h 93"/>
                <a:gd name="T4" fmla="*/ 0 w 164"/>
                <a:gd name="T5" fmla="*/ 0 h 93"/>
                <a:gd name="T6" fmla="*/ 55 w 164"/>
                <a:gd name="T7" fmla="*/ 40 h 93"/>
                <a:gd name="T8" fmla="*/ 0 w 164"/>
                <a:gd name="T9" fmla="*/ 93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0" y="93"/>
                  </a:moveTo>
                  <a:lnTo>
                    <a:pt x="164" y="40"/>
                  </a:lnTo>
                  <a:lnTo>
                    <a:pt x="0" y="0"/>
                  </a:lnTo>
                  <a:lnTo>
                    <a:pt x="55" y="4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31"/>
            <p:cNvSpPr>
              <a:spLocks/>
            </p:cNvSpPr>
            <p:nvPr/>
          </p:nvSpPr>
          <p:spPr bwMode="auto">
            <a:xfrm>
              <a:off x="1623" y="1769"/>
              <a:ext cx="1137" cy="571"/>
            </a:xfrm>
            <a:custGeom>
              <a:avLst/>
              <a:gdLst>
                <a:gd name="T0" fmla="*/ 0 w 83"/>
                <a:gd name="T1" fmla="*/ 2147483647 h 43"/>
                <a:gd name="T2" fmla="*/ 2147483647 w 83"/>
                <a:gd name="T3" fmla="*/ 0 h 43"/>
                <a:gd name="T4" fmla="*/ 0 60000 65536"/>
                <a:gd name="T5" fmla="*/ 0 60000 65536"/>
                <a:gd name="T6" fmla="*/ 0 w 83"/>
                <a:gd name="T7" fmla="*/ 0 h 43"/>
                <a:gd name="T8" fmla="*/ 83 w 83"/>
                <a:gd name="T9" fmla="*/ 43 h 4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3" h="43">
                  <a:moveTo>
                    <a:pt x="0" y="43"/>
                  </a:moveTo>
                  <a:cubicBezTo>
                    <a:pt x="0" y="20"/>
                    <a:pt x="36" y="2"/>
                    <a:pt x="83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2" name="Freeform 32"/>
            <p:cNvSpPr>
              <a:spLocks/>
            </p:cNvSpPr>
            <p:nvPr/>
          </p:nvSpPr>
          <p:spPr bwMode="auto">
            <a:xfrm>
              <a:off x="2733" y="1729"/>
              <a:ext cx="164" cy="93"/>
            </a:xfrm>
            <a:custGeom>
              <a:avLst/>
              <a:gdLst>
                <a:gd name="T0" fmla="*/ 0 w 164"/>
                <a:gd name="T1" fmla="*/ 93 h 93"/>
                <a:gd name="T2" fmla="*/ 164 w 164"/>
                <a:gd name="T3" fmla="*/ 40 h 93"/>
                <a:gd name="T4" fmla="*/ 0 w 164"/>
                <a:gd name="T5" fmla="*/ 0 h 93"/>
                <a:gd name="T6" fmla="*/ 54 w 164"/>
                <a:gd name="T7" fmla="*/ 40 h 93"/>
                <a:gd name="T8" fmla="*/ 0 w 164"/>
                <a:gd name="T9" fmla="*/ 93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0" y="93"/>
                  </a:moveTo>
                  <a:lnTo>
                    <a:pt x="164" y="40"/>
                  </a:lnTo>
                  <a:lnTo>
                    <a:pt x="0" y="0"/>
                  </a:lnTo>
                  <a:lnTo>
                    <a:pt x="54" y="4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3" name="Freeform 33"/>
            <p:cNvSpPr>
              <a:spLocks/>
            </p:cNvSpPr>
            <p:nvPr/>
          </p:nvSpPr>
          <p:spPr bwMode="auto">
            <a:xfrm>
              <a:off x="1623" y="1769"/>
              <a:ext cx="1164" cy="558"/>
            </a:xfrm>
            <a:custGeom>
              <a:avLst/>
              <a:gdLst>
                <a:gd name="T0" fmla="*/ 0 w 85"/>
                <a:gd name="T1" fmla="*/ 2147483647 h 42"/>
                <a:gd name="T2" fmla="*/ 2147483647 w 85"/>
                <a:gd name="T3" fmla="*/ 0 h 42"/>
                <a:gd name="T4" fmla="*/ 0 60000 65536"/>
                <a:gd name="T5" fmla="*/ 0 60000 65536"/>
                <a:gd name="T6" fmla="*/ 0 w 85"/>
                <a:gd name="T7" fmla="*/ 0 h 42"/>
                <a:gd name="T8" fmla="*/ 85 w 85"/>
                <a:gd name="T9" fmla="*/ 42 h 4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5" h="42">
                  <a:moveTo>
                    <a:pt x="0" y="42"/>
                  </a:moveTo>
                  <a:cubicBezTo>
                    <a:pt x="0" y="20"/>
                    <a:pt x="37" y="1"/>
                    <a:pt x="85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4" name="Freeform 34"/>
            <p:cNvSpPr>
              <a:spLocks/>
            </p:cNvSpPr>
            <p:nvPr/>
          </p:nvSpPr>
          <p:spPr bwMode="auto">
            <a:xfrm>
              <a:off x="2733" y="1729"/>
              <a:ext cx="164" cy="93"/>
            </a:xfrm>
            <a:custGeom>
              <a:avLst/>
              <a:gdLst>
                <a:gd name="T0" fmla="*/ 0 w 164"/>
                <a:gd name="T1" fmla="*/ 93 h 93"/>
                <a:gd name="T2" fmla="*/ 164 w 164"/>
                <a:gd name="T3" fmla="*/ 40 h 93"/>
                <a:gd name="T4" fmla="*/ 0 w 164"/>
                <a:gd name="T5" fmla="*/ 0 h 93"/>
                <a:gd name="T6" fmla="*/ 54 w 164"/>
                <a:gd name="T7" fmla="*/ 40 h 93"/>
                <a:gd name="T8" fmla="*/ 0 w 164"/>
                <a:gd name="T9" fmla="*/ 93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0" y="93"/>
                  </a:moveTo>
                  <a:lnTo>
                    <a:pt x="164" y="40"/>
                  </a:lnTo>
                  <a:lnTo>
                    <a:pt x="0" y="0"/>
                  </a:lnTo>
                  <a:lnTo>
                    <a:pt x="54" y="4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5" name="Rectangle 37"/>
          <p:cNvSpPr>
            <a:spLocks noChangeArrowheads="1"/>
          </p:cNvSpPr>
          <p:nvPr/>
        </p:nvSpPr>
        <p:spPr bwMode="auto">
          <a:xfrm>
            <a:off x="7425901" y="4104333"/>
            <a:ext cx="148271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pt-BR" sz="2000" b="1" dirty="0">
                <a:latin typeface="Calibri" pitchFamily="34" charset="0"/>
              </a:rPr>
              <a:t>Planejamento</a:t>
            </a:r>
            <a:endParaRPr lang="pt-BR" sz="2000" dirty="0">
              <a:latin typeface="Calibri" pitchFamily="34" charset="0"/>
            </a:endParaRPr>
          </a:p>
        </p:txBody>
      </p:sp>
      <p:sp>
        <p:nvSpPr>
          <p:cNvPr id="60" name="Text Box 50"/>
          <p:cNvSpPr txBox="1">
            <a:spLocks noChangeArrowheads="1"/>
          </p:cNvSpPr>
          <p:nvPr/>
        </p:nvSpPr>
        <p:spPr bwMode="auto">
          <a:xfrm>
            <a:off x="2595563" y="3210993"/>
            <a:ext cx="40005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ctr" defTabSz="762000" eaLnBrk="1" hangingPunct="1">
              <a:defRPr/>
            </a:pPr>
            <a:r>
              <a:rPr lang="pt-BR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CICLO </a:t>
            </a:r>
            <a:r>
              <a:rPr lang="pt-BR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DO PROJETO LAI SOCIAL</a:t>
            </a:r>
            <a:endParaRPr lang="pt-BR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graphicFrame>
        <p:nvGraphicFramePr>
          <p:cNvPr id="61" name="Object 6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1095956"/>
              </p:ext>
            </p:extLst>
          </p:nvPr>
        </p:nvGraphicFramePr>
        <p:xfrm>
          <a:off x="6680664" y="478221"/>
          <a:ext cx="903287" cy="111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13" name="CorelDRAW" r:id="rId8" imgW="3457575" imgH="4600575" progId="CorelDRAW.Gráficos.9">
                  <p:embed/>
                </p:oleObj>
              </mc:Choice>
              <mc:Fallback>
                <p:oleObj name="CorelDRAW" r:id="rId8" imgW="3457575" imgH="4600575" progId="CorelDRAW.Gráficos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0664" y="478221"/>
                        <a:ext cx="903287" cy="1111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Text Box 76"/>
          <p:cNvSpPr txBox="1">
            <a:spLocks noChangeArrowheads="1"/>
          </p:cNvSpPr>
          <p:nvPr/>
        </p:nvSpPr>
        <p:spPr bwMode="auto">
          <a:xfrm>
            <a:off x="6283627" y="1745959"/>
            <a:ext cx="187224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rgbClr val="000000"/>
                </a:solidFill>
                <a:latin typeface="Verdana" pitchFamily="34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Verdana" pitchFamily="34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9pPr>
          </a:lstStyle>
          <a:p>
            <a:pPr algn="l"/>
            <a:r>
              <a:rPr lang="pt-BR" sz="2000" b="1" dirty="0" smtClean="0">
                <a:latin typeface="Calibri" pitchFamily="34" charset="0"/>
              </a:rPr>
              <a:t>Levantamentos </a:t>
            </a:r>
          </a:p>
          <a:p>
            <a:pPr algn="l"/>
            <a:r>
              <a:rPr lang="pt-BR" sz="2000" b="1" dirty="0" smtClean="0">
                <a:latin typeface="Calibri" pitchFamily="34" charset="0"/>
              </a:rPr>
              <a:t>Preliminares </a:t>
            </a:r>
            <a:endParaRPr lang="pt-B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822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65336" y="1988839"/>
            <a:ext cx="82809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b="1" dirty="0" smtClean="0">
                <a:latin typeface="Calibri" pitchFamily="34" charset="0"/>
                <a:cs typeface="Calibri" pitchFamily="34" charset="0"/>
              </a:rPr>
              <a:t>Definição da amostra definitiva </a:t>
            </a:r>
            <a:r>
              <a:rPr lang="pt-BR" sz="3600" dirty="0" smtClean="0">
                <a:latin typeface="Calibri" pitchFamily="34" charset="0"/>
                <a:cs typeface="Calibri" pitchFamily="34" charset="0"/>
              </a:rPr>
              <a:t>de municípios</a:t>
            </a:r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b="1" dirty="0" smtClean="0">
                <a:latin typeface="Calibri" pitchFamily="34" charset="0"/>
                <a:cs typeface="Calibri" pitchFamily="34" charset="0"/>
              </a:rPr>
              <a:t>Elaboração das questões </a:t>
            </a:r>
            <a:r>
              <a:rPr lang="pt-BR" sz="3600" dirty="0" smtClean="0">
                <a:latin typeface="Calibri" pitchFamily="34" charset="0"/>
                <a:cs typeface="Calibri" pitchFamily="34" charset="0"/>
              </a:rPr>
              <a:t>de auditoria: </a:t>
            </a:r>
          </a:p>
          <a:p>
            <a:pPr marL="1028700" lvl="1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b="1" dirty="0" smtClean="0">
                <a:latin typeface="Calibri" pitchFamily="34" charset="0"/>
                <a:cs typeface="Calibri" pitchFamily="34" charset="0"/>
              </a:rPr>
              <a:t>Transparência Ativa</a:t>
            </a:r>
          </a:p>
          <a:p>
            <a:pPr marL="1028700" lvl="1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b="1" dirty="0">
                <a:latin typeface="Calibri" pitchFamily="34" charset="0"/>
                <a:cs typeface="Calibri" pitchFamily="34" charset="0"/>
              </a:rPr>
              <a:t>Transparência </a:t>
            </a:r>
            <a:r>
              <a:rPr lang="pt-BR" sz="3600" b="1" dirty="0" smtClean="0">
                <a:latin typeface="Calibri" pitchFamily="34" charset="0"/>
                <a:cs typeface="Calibri" pitchFamily="34" charset="0"/>
              </a:rPr>
              <a:t>Passiva</a:t>
            </a:r>
          </a:p>
          <a:p>
            <a:pPr marL="1028700" lvl="1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b="1" dirty="0" smtClean="0">
                <a:latin typeface="Calibri" pitchFamily="34" charset="0"/>
                <a:cs typeface="Calibri" pitchFamily="34" charset="0"/>
              </a:rPr>
              <a:t>Requisitos do site</a:t>
            </a:r>
          </a:p>
          <a:p>
            <a:pPr marL="1028700" lvl="1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b="1" dirty="0" smtClean="0">
                <a:latin typeface="Calibri" pitchFamily="34" charset="0"/>
                <a:cs typeface="Calibri" pitchFamily="34" charset="0"/>
              </a:rPr>
              <a:t>Participação do cidadão</a:t>
            </a:r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b="1" dirty="0" smtClean="0">
                <a:latin typeface="Calibri" pitchFamily="34" charset="0"/>
                <a:cs typeface="Calibri" pitchFamily="34" charset="0"/>
              </a:rPr>
              <a:t>Construção da Matriz de Planejamento</a:t>
            </a:r>
            <a:endParaRPr lang="pt-BR" sz="36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51521" y="1052736"/>
            <a:ext cx="6480720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Planejamento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294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312506" y="980728"/>
            <a:ext cx="6480720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Matriz de Planejamento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7270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995" y="1988840"/>
            <a:ext cx="8351742" cy="4449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8737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026" name="Picture 2" descr="\\beta\programa gestao publica\PROGRAMAS\0 PROGRAMA AUDITORIA SOCIAL\0 PROJETO LAI SOCIAL\8 IDENTIDADE VISUAL\Slide Mest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251520" y="2276872"/>
            <a:ext cx="842493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Clr>
                <a:srgbClr val="C00000"/>
              </a:buClr>
              <a:buSzPct val="120000"/>
              <a:buFont typeface="Wingdings" pitchFamily="2" charset="2"/>
              <a:buChar char="ü"/>
            </a:pPr>
            <a:r>
              <a:rPr lang="pt-BR" sz="3600" b="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Os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atos administrativos </a:t>
            </a:r>
            <a:r>
              <a:rPr lang="pt-BR" sz="3600" b="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que resultem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direitos e obrigações </a:t>
            </a:r>
            <a:r>
              <a:rPr lang="pt-BR" sz="3600" b="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para o Poder Público, em especial os relacionados com a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contratação de empréstimos internos ou externos </a:t>
            </a:r>
            <a:r>
              <a:rPr lang="pt-BR" sz="3600" b="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e com a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concessão de avais</a:t>
            </a:r>
            <a:r>
              <a:rPr lang="pt-BR" sz="3600" b="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; 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21827" y="1052736"/>
            <a:ext cx="6510413" cy="727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Auditoria - Objeto </a:t>
            </a:r>
            <a:r>
              <a:rPr lang="pt-BR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de </a:t>
            </a:r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exame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999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65336" y="2132856"/>
            <a:ext cx="86991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</a:pPr>
            <a:r>
              <a:rPr lang="pt-BR" sz="3600" b="1" dirty="0" smtClean="0">
                <a:latin typeface="Calibri" pitchFamily="34" charset="0"/>
                <a:cs typeface="Calibri" pitchFamily="34" charset="0"/>
              </a:rPr>
              <a:t>Elaboração de Instrumentos de coleta de dados:</a:t>
            </a:r>
          </a:p>
          <a:p>
            <a:pPr marL="1028700" lvl="1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dirty="0" smtClean="0">
                <a:latin typeface="Calibri" pitchFamily="34" charset="0"/>
                <a:cs typeface="Calibri" pitchFamily="34" charset="0"/>
              </a:rPr>
              <a:t>Questionário/formulário</a:t>
            </a:r>
          </a:p>
          <a:p>
            <a:pPr marL="1028700" lvl="1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dirty="0" smtClean="0">
                <a:latin typeface="Calibri" pitchFamily="34" charset="0"/>
                <a:cs typeface="Calibri" pitchFamily="34" charset="0"/>
              </a:rPr>
              <a:t>Roteiro de entrevistas</a:t>
            </a:r>
          </a:p>
          <a:p>
            <a:pPr marL="1028700" lvl="1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dirty="0" smtClean="0">
                <a:latin typeface="Calibri" pitchFamily="34" charset="0"/>
                <a:cs typeface="Calibri" pitchFamily="34" charset="0"/>
              </a:rPr>
              <a:t>Grupo focal (se necessário)</a:t>
            </a:r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pt-BR" sz="3600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59410" y="980728"/>
            <a:ext cx="6480720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Planejamento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34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59410" y="2204864"/>
            <a:ext cx="82809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b="1" dirty="0" smtClean="0">
                <a:latin typeface="Calibri" pitchFamily="34" charset="0"/>
                <a:cs typeface="Calibri" pitchFamily="34" charset="0"/>
              </a:rPr>
              <a:t>Pré-avaliação</a:t>
            </a:r>
            <a:r>
              <a:rPr lang="pt-BR" sz="3600" dirty="0" smtClean="0">
                <a:latin typeface="Calibri" pitchFamily="34" charset="0"/>
                <a:cs typeface="Calibri" pitchFamily="34" charset="0"/>
              </a:rPr>
              <a:t> dos instrumentos de coleta (</a:t>
            </a:r>
            <a:r>
              <a:rPr lang="pt-BR" sz="3600" b="1" dirty="0" smtClean="0">
                <a:latin typeface="Calibri" pitchFamily="34" charset="0"/>
                <a:cs typeface="Calibri" pitchFamily="34" charset="0"/>
              </a:rPr>
              <a:t>teste-piloto</a:t>
            </a:r>
            <a:r>
              <a:rPr lang="pt-BR" sz="3600" dirty="0" smtClean="0">
                <a:latin typeface="Calibri" pitchFamily="34" charset="0"/>
                <a:cs typeface="Calibri" pitchFamily="34" charset="0"/>
              </a:rPr>
              <a:t>)</a:t>
            </a:r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b="1" dirty="0" smtClean="0">
                <a:latin typeface="Calibri" pitchFamily="34" charset="0"/>
                <a:cs typeface="Calibri" pitchFamily="34" charset="0"/>
              </a:rPr>
              <a:t>Definição da amostra </a:t>
            </a:r>
            <a:r>
              <a:rPr lang="pt-BR" sz="3600" dirty="0" smtClean="0">
                <a:latin typeface="Calibri" pitchFamily="34" charset="0"/>
                <a:cs typeface="Calibri" pitchFamily="34" charset="0"/>
              </a:rPr>
              <a:t>para </a:t>
            </a:r>
            <a:r>
              <a:rPr lang="pt-BR" sz="3600" b="1" dirty="0" smtClean="0">
                <a:latin typeface="Calibri" pitchFamily="34" charset="0"/>
                <a:cs typeface="Calibri" pitchFamily="34" charset="0"/>
              </a:rPr>
              <a:t>avaliação</a:t>
            </a:r>
            <a:r>
              <a:rPr lang="pt-BR" sz="3600" dirty="0" smtClean="0">
                <a:latin typeface="Calibri" pitchFamily="34" charset="0"/>
                <a:cs typeface="Calibri" pitchFamily="34" charset="0"/>
              </a:rPr>
              <a:t> dos </a:t>
            </a:r>
            <a:r>
              <a:rPr lang="pt-BR" sz="3600" b="1" dirty="0" smtClean="0">
                <a:latin typeface="Calibri" pitchFamily="34" charset="0"/>
                <a:cs typeface="Calibri" pitchFamily="34" charset="0"/>
              </a:rPr>
              <a:t>resultados da LAI</a:t>
            </a:r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b="1" dirty="0" smtClean="0">
                <a:latin typeface="Calibri" pitchFamily="34" charset="0"/>
                <a:cs typeface="Calibri" pitchFamily="34" charset="0"/>
              </a:rPr>
              <a:t>Elaboração do Projeto de Auditoria </a:t>
            </a:r>
            <a:r>
              <a:rPr lang="pt-BR" sz="3600" dirty="0" smtClean="0">
                <a:latin typeface="Calibri" pitchFamily="34" charset="0"/>
                <a:cs typeface="Calibri" pitchFamily="34" charset="0"/>
              </a:rPr>
              <a:t>e </a:t>
            </a:r>
            <a:r>
              <a:rPr lang="pt-BR" sz="3600" b="1" dirty="0" smtClean="0">
                <a:latin typeface="Calibri" pitchFamily="34" charset="0"/>
                <a:cs typeface="Calibri" pitchFamily="34" charset="0"/>
              </a:rPr>
              <a:t>construção</a:t>
            </a:r>
            <a:r>
              <a:rPr lang="pt-BR" sz="3600" dirty="0" smtClean="0">
                <a:latin typeface="Calibri" pitchFamily="34" charset="0"/>
                <a:cs typeface="Calibri" pitchFamily="34" charset="0"/>
              </a:rPr>
              <a:t> da </a:t>
            </a:r>
            <a:r>
              <a:rPr lang="pt-BR" sz="3600" b="1" dirty="0" smtClean="0">
                <a:latin typeface="Calibri" pitchFamily="34" charset="0"/>
                <a:cs typeface="Calibri" pitchFamily="34" charset="0"/>
              </a:rPr>
              <a:t>Matriz de Procedimentos</a:t>
            </a:r>
            <a:endParaRPr lang="pt-BR" sz="36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59410" y="980728"/>
            <a:ext cx="6480720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Planejamento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543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0"/>
            <a:ext cx="8318398" cy="5099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41164" y="908721"/>
            <a:ext cx="8496943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Matriz de Procedimentos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776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55"/>
          <p:cNvGrpSpPr>
            <a:grpSpLocks/>
          </p:cNvGrpSpPr>
          <p:nvPr/>
        </p:nvGrpSpPr>
        <p:grpSpPr bwMode="auto">
          <a:xfrm>
            <a:off x="6387493" y="4988465"/>
            <a:ext cx="952500" cy="974725"/>
            <a:chOff x="3504" y="3360"/>
            <a:chExt cx="539" cy="600"/>
          </a:xfrm>
        </p:grpSpPr>
        <p:graphicFrame>
          <p:nvGraphicFramePr>
            <p:cNvPr id="9" name="Object 56"/>
            <p:cNvGraphicFramePr>
              <a:graphicFrameLocks noChangeAspect="1"/>
            </p:cNvGraphicFramePr>
            <p:nvPr/>
          </p:nvGraphicFramePr>
          <p:xfrm>
            <a:off x="3504" y="3360"/>
            <a:ext cx="539" cy="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306" name="CorelDRAW" r:id="rId4" imgW="4171950" imgH="4648200" progId="CorelDRAW.Gráficos.9">
                    <p:embed/>
                  </p:oleObj>
                </mc:Choice>
                <mc:Fallback>
                  <p:oleObj name="CorelDRAW" r:id="rId4" imgW="4171950" imgH="4648200" progId="CorelDRAW.Gráficos.9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04" y="3360"/>
                          <a:ext cx="539" cy="6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" name="Freeform 57"/>
            <p:cNvSpPr>
              <a:spLocks/>
            </p:cNvSpPr>
            <p:nvPr/>
          </p:nvSpPr>
          <p:spPr bwMode="auto">
            <a:xfrm>
              <a:off x="3781" y="3422"/>
              <a:ext cx="192" cy="226"/>
            </a:xfrm>
            <a:custGeom>
              <a:avLst/>
              <a:gdLst>
                <a:gd name="T0" fmla="*/ 0 w 192"/>
                <a:gd name="T1" fmla="*/ 172 h 226"/>
                <a:gd name="T2" fmla="*/ 69 w 192"/>
                <a:gd name="T3" fmla="*/ 226 h 226"/>
                <a:gd name="T4" fmla="*/ 192 w 192"/>
                <a:gd name="T5" fmla="*/ 0 h 226"/>
                <a:gd name="T6" fmla="*/ 0 60000 65536"/>
                <a:gd name="T7" fmla="*/ 0 60000 65536"/>
                <a:gd name="T8" fmla="*/ 0 60000 65536"/>
                <a:gd name="T9" fmla="*/ 0 w 192"/>
                <a:gd name="T10" fmla="*/ 0 h 226"/>
                <a:gd name="T11" fmla="*/ 192 w 192"/>
                <a:gd name="T12" fmla="*/ 226 h 2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2" h="226">
                  <a:moveTo>
                    <a:pt x="0" y="172"/>
                  </a:moveTo>
                  <a:lnTo>
                    <a:pt x="69" y="226"/>
                  </a:lnTo>
                  <a:lnTo>
                    <a:pt x="192" y="0"/>
                  </a:ln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1" name="Group 52"/>
          <p:cNvGrpSpPr>
            <a:grpSpLocks/>
          </p:cNvGrpSpPr>
          <p:nvPr/>
        </p:nvGrpSpPr>
        <p:grpSpPr bwMode="auto">
          <a:xfrm>
            <a:off x="7612895" y="3015897"/>
            <a:ext cx="1125537" cy="974725"/>
            <a:chOff x="4153" y="2632"/>
            <a:chExt cx="636" cy="600"/>
          </a:xfrm>
        </p:grpSpPr>
        <p:graphicFrame>
          <p:nvGraphicFramePr>
            <p:cNvPr id="12" name="Object 53"/>
            <p:cNvGraphicFramePr>
              <a:graphicFrameLocks noChangeAspect="1"/>
            </p:cNvGraphicFramePr>
            <p:nvPr/>
          </p:nvGraphicFramePr>
          <p:xfrm>
            <a:off x="4153" y="2632"/>
            <a:ext cx="510" cy="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307" name="CorelDRAW" r:id="rId6" imgW="3952875" imgH="4648200" progId="CorelDRAW.Gráficos.9">
                    <p:embed/>
                  </p:oleObj>
                </mc:Choice>
                <mc:Fallback>
                  <p:oleObj name="CorelDRAW" r:id="rId6" imgW="3952875" imgH="4648200" progId="CorelDRAW.Gráficos.9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53" y="2632"/>
                          <a:ext cx="510" cy="6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" name="Object 54"/>
            <p:cNvGraphicFramePr>
              <a:graphicFrameLocks noChangeAspect="1"/>
            </p:cNvGraphicFramePr>
            <p:nvPr/>
          </p:nvGraphicFramePr>
          <p:xfrm>
            <a:off x="4320" y="2832"/>
            <a:ext cx="469" cy="3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308" name="CorelDRAW" r:id="rId8" imgW="4238625" imgH="2895600" progId="CorelDRAW.Gráficos.9">
                    <p:embed/>
                  </p:oleObj>
                </mc:Choice>
                <mc:Fallback>
                  <p:oleObj name="CorelDRAW" r:id="rId8" imgW="4238625" imgH="2895600" progId="CorelDRAW.Gráficos.9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0" y="2832"/>
                          <a:ext cx="469" cy="32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7" name="Group 7"/>
          <p:cNvGrpSpPr>
            <a:grpSpLocks/>
          </p:cNvGrpSpPr>
          <p:nvPr/>
        </p:nvGrpSpPr>
        <p:grpSpPr bwMode="auto">
          <a:xfrm>
            <a:off x="5238750" y="2428875"/>
            <a:ext cx="1643063" cy="1582738"/>
            <a:chOff x="3130" y="1769"/>
            <a:chExt cx="849" cy="824"/>
          </a:xfrm>
        </p:grpSpPr>
        <p:sp>
          <p:nvSpPr>
            <p:cNvPr id="28" name="Freeform 8"/>
            <p:cNvSpPr>
              <a:spLocks/>
            </p:cNvSpPr>
            <p:nvPr/>
          </p:nvSpPr>
          <p:spPr bwMode="auto">
            <a:xfrm>
              <a:off x="3130" y="1769"/>
              <a:ext cx="794" cy="678"/>
            </a:xfrm>
            <a:custGeom>
              <a:avLst/>
              <a:gdLst>
                <a:gd name="T0" fmla="*/ 0 w 58"/>
                <a:gd name="T1" fmla="*/ 0 h 51"/>
                <a:gd name="T2" fmla="*/ 0 w 58"/>
                <a:gd name="T3" fmla="*/ 0 h 51"/>
                <a:gd name="T4" fmla="*/ 2147483647 w 58"/>
                <a:gd name="T5" fmla="*/ 2147483647 h 51"/>
                <a:gd name="T6" fmla="*/ 0 60000 65536"/>
                <a:gd name="T7" fmla="*/ 0 60000 65536"/>
                <a:gd name="T8" fmla="*/ 0 60000 65536"/>
                <a:gd name="T9" fmla="*/ 0 w 58"/>
                <a:gd name="T10" fmla="*/ 0 h 51"/>
                <a:gd name="T11" fmla="*/ 58 w 58"/>
                <a:gd name="T12" fmla="*/ 51 h 5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" h="5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0"/>
                    <a:pt x="54" y="22"/>
                    <a:pt x="58" y="51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9"/>
            <p:cNvSpPr>
              <a:spLocks/>
            </p:cNvSpPr>
            <p:nvPr/>
          </p:nvSpPr>
          <p:spPr bwMode="auto">
            <a:xfrm>
              <a:off x="3869" y="2420"/>
              <a:ext cx="96" cy="160"/>
            </a:xfrm>
            <a:custGeom>
              <a:avLst/>
              <a:gdLst>
                <a:gd name="T0" fmla="*/ 0 w 96"/>
                <a:gd name="T1" fmla="*/ 13 h 160"/>
                <a:gd name="T2" fmla="*/ 69 w 96"/>
                <a:gd name="T3" fmla="*/ 160 h 160"/>
                <a:gd name="T4" fmla="*/ 96 w 96"/>
                <a:gd name="T5" fmla="*/ 0 h 160"/>
                <a:gd name="T6" fmla="*/ 55 w 96"/>
                <a:gd name="T7" fmla="*/ 53 h 160"/>
                <a:gd name="T8" fmla="*/ 0 w 96"/>
                <a:gd name="T9" fmla="*/ 13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0" y="13"/>
                  </a:moveTo>
                  <a:lnTo>
                    <a:pt x="69" y="160"/>
                  </a:lnTo>
                  <a:lnTo>
                    <a:pt x="96" y="0"/>
                  </a:lnTo>
                  <a:lnTo>
                    <a:pt x="55" y="53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10"/>
            <p:cNvSpPr>
              <a:spLocks/>
            </p:cNvSpPr>
            <p:nvPr/>
          </p:nvSpPr>
          <p:spPr bwMode="auto">
            <a:xfrm>
              <a:off x="3144" y="1782"/>
              <a:ext cx="794" cy="678"/>
            </a:xfrm>
            <a:custGeom>
              <a:avLst/>
              <a:gdLst>
                <a:gd name="T0" fmla="*/ 0 w 58"/>
                <a:gd name="T1" fmla="*/ 0 h 51"/>
                <a:gd name="T2" fmla="*/ 0 w 58"/>
                <a:gd name="T3" fmla="*/ 0 h 51"/>
                <a:gd name="T4" fmla="*/ 2147483647 w 58"/>
                <a:gd name="T5" fmla="*/ 2147483647 h 51"/>
                <a:gd name="T6" fmla="*/ 0 60000 65536"/>
                <a:gd name="T7" fmla="*/ 0 60000 65536"/>
                <a:gd name="T8" fmla="*/ 0 60000 65536"/>
                <a:gd name="T9" fmla="*/ 0 w 58"/>
                <a:gd name="T10" fmla="*/ 0 h 51"/>
                <a:gd name="T11" fmla="*/ 58 w 58"/>
                <a:gd name="T12" fmla="*/ 51 h 5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" h="5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0"/>
                    <a:pt x="54" y="22"/>
                    <a:pt x="58" y="51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11"/>
            <p:cNvSpPr>
              <a:spLocks/>
            </p:cNvSpPr>
            <p:nvPr/>
          </p:nvSpPr>
          <p:spPr bwMode="auto">
            <a:xfrm>
              <a:off x="3883" y="2433"/>
              <a:ext cx="96" cy="160"/>
            </a:xfrm>
            <a:custGeom>
              <a:avLst/>
              <a:gdLst>
                <a:gd name="T0" fmla="*/ 0 w 96"/>
                <a:gd name="T1" fmla="*/ 14 h 160"/>
                <a:gd name="T2" fmla="*/ 69 w 96"/>
                <a:gd name="T3" fmla="*/ 160 h 160"/>
                <a:gd name="T4" fmla="*/ 96 w 96"/>
                <a:gd name="T5" fmla="*/ 0 h 160"/>
                <a:gd name="T6" fmla="*/ 55 w 96"/>
                <a:gd name="T7" fmla="*/ 54 h 160"/>
                <a:gd name="T8" fmla="*/ 0 w 96"/>
                <a:gd name="T9" fmla="*/ 14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0" y="14"/>
                  </a:moveTo>
                  <a:lnTo>
                    <a:pt x="69" y="160"/>
                  </a:lnTo>
                  <a:lnTo>
                    <a:pt x="96" y="0"/>
                  </a:lnTo>
                  <a:lnTo>
                    <a:pt x="55" y="54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12"/>
            <p:cNvSpPr>
              <a:spLocks/>
            </p:cNvSpPr>
            <p:nvPr/>
          </p:nvSpPr>
          <p:spPr bwMode="auto">
            <a:xfrm>
              <a:off x="3144" y="1782"/>
              <a:ext cx="794" cy="665"/>
            </a:xfrm>
            <a:custGeom>
              <a:avLst/>
              <a:gdLst>
                <a:gd name="T0" fmla="*/ 0 w 58"/>
                <a:gd name="T1" fmla="*/ 0 h 50"/>
                <a:gd name="T2" fmla="*/ 0 w 58"/>
                <a:gd name="T3" fmla="*/ 0 h 50"/>
                <a:gd name="T4" fmla="*/ 2147483647 w 58"/>
                <a:gd name="T5" fmla="*/ 2147483647 h 50"/>
                <a:gd name="T6" fmla="*/ 0 60000 65536"/>
                <a:gd name="T7" fmla="*/ 0 60000 65536"/>
                <a:gd name="T8" fmla="*/ 0 60000 65536"/>
                <a:gd name="T9" fmla="*/ 0 w 58"/>
                <a:gd name="T10" fmla="*/ 0 h 50"/>
                <a:gd name="T11" fmla="*/ 58 w 58"/>
                <a:gd name="T12" fmla="*/ 50 h 5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" h="5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0"/>
                    <a:pt x="53" y="22"/>
                    <a:pt x="58" y="5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13"/>
            <p:cNvSpPr>
              <a:spLocks/>
            </p:cNvSpPr>
            <p:nvPr/>
          </p:nvSpPr>
          <p:spPr bwMode="auto">
            <a:xfrm>
              <a:off x="3883" y="2420"/>
              <a:ext cx="96" cy="160"/>
            </a:xfrm>
            <a:custGeom>
              <a:avLst/>
              <a:gdLst>
                <a:gd name="T0" fmla="*/ 0 w 96"/>
                <a:gd name="T1" fmla="*/ 13 h 160"/>
                <a:gd name="T2" fmla="*/ 69 w 96"/>
                <a:gd name="T3" fmla="*/ 160 h 160"/>
                <a:gd name="T4" fmla="*/ 96 w 96"/>
                <a:gd name="T5" fmla="*/ 0 h 160"/>
                <a:gd name="T6" fmla="*/ 55 w 96"/>
                <a:gd name="T7" fmla="*/ 53 h 160"/>
                <a:gd name="T8" fmla="*/ 0 w 96"/>
                <a:gd name="T9" fmla="*/ 13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0" y="13"/>
                  </a:moveTo>
                  <a:lnTo>
                    <a:pt x="69" y="160"/>
                  </a:lnTo>
                  <a:lnTo>
                    <a:pt x="96" y="0"/>
                  </a:lnTo>
                  <a:lnTo>
                    <a:pt x="55" y="53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4" name="Group 14"/>
          <p:cNvGrpSpPr>
            <a:grpSpLocks/>
          </p:cNvGrpSpPr>
          <p:nvPr/>
        </p:nvGrpSpPr>
        <p:grpSpPr bwMode="auto">
          <a:xfrm>
            <a:off x="4238625" y="4071938"/>
            <a:ext cx="2493963" cy="1446212"/>
            <a:chOff x="2664" y="2752"/>
            <a:chExt cx="1288" cy="625"/>
          </a:xfrm>
        </p:grpSpPr>
        <p:sp>
          <p:nvSpPr>
            <p:cNvPr id="35" name="Freeform 15"/>
            <p:cNvSpPr>
              <a:spLocks/>
            </p:cNvSpPr>
            <p:nvPr/>
          </p:nvSpPr>
          <p:spPr bwMode="auto">
            <a:xfrm>
              <a:off x="2787" y="2752"/>
              <a:ext cx="1151" cy="558"/>
            </a:xfrm>
            <a:custGeom>
              <a:avLst/>
              <a:gdLst>
                <a:gd name="T0" fmla="*/ 2147483647 w 84"/>
                <a:gd name="T1" fmla="*/ 0 h 42"/>
                <a:gd name="T2" fmla="*/ 0 w 84"/>
                <a:gd name="T3" fmla="*/ 2147483647 h 42"/>
                <a:gd name="T4" fmla="*/ 0 60000 65536"/>
                <a:gd name="T5" fmla="*/ 0 60000 65536"/>
                <a:gd name="T6" fmla="*/ 0 w 84"/>
                <a:gd name="T7" fmla="*/ 0 h 42"/>
                <a:gd name="T8" fmla="*/ 84 w 84"/>
                <a:gd name="T9" fmla="*/ 42 h 4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4" h="42">
                  <a:moveTo>
                    <a:pt x="84" y="0"/>
                  </a:moveTo>
                  <a:cubicBezTo>
                    <a:pt x="84" y="22"/>
                    <a:pt x="47" y="40"/>
                    <a:pt x="0" y="42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16"/>
            <p:cNvSpPr>
              <a:spLocks/>
            </p:cNvSpPr>
            <p:nvPr/>
          </p:nvSpPr>
          <p:spPr bwMode="auto">
            <a:xfrm>
              <a:off x="2664" y="3270"/>
              <a:ext cx="165" cy="93"/>
            </a:xfrm>
            <a:custGeom>
              <a:avLst/>
              <a:gdLst>
                <a:gd name="T0" fmla="*/ 165 w 165"/>
                <a:gd name="T1" fmla="*/ 0 h 93"/>
                <a:gd name="T2" fmla="*/ 0 w 165"/>
                <a:gd name="T3" fmla="*/ 54 h 93"/>
                <a:gd name="T4" fmla="*/ 165 w 165"/>
                <a:gd name="T5" fmla="*/ 93 h 93"/>
                <a:gd name="T6" fmla="*/ 110 w 165"/>
                <a:gd name="T7" fmla="*/ 54 h 93"/>
                <a:gd name="T8" fmla="*/ 165 w 165"/>
                <a:gd name="T9" fmla="*/ 0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5"/>
                <a:gd name="T16" fmla="*/ 0 h 93"/>
                <a:gd name="T17" fmla="*/ 165 w 165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5" h="93">
                  <a:moveTo>
                    <a:pt x="165" y="0"/>
                  </a:moveTo>
                  <a:lnTo>
                    <a:pt x="0" y="54"/>
                  </a:lnTo>
                  <a:lnTo>
                    <a:pt x="165" y="93"/>
                  </a:lnTo>
                  <a:lnTo>
                    <a:pt x="110" y="54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17"/>
            <p:cNvSpPr>
              <a:spLocks/>
            </p:cNvSpPr>
            <p:nvPr/>
          </p:nvSpPr>
          <p:spPr bwMode="auto">
            <a:xfrm>
              <a:off x="2801" y="2766"/>
              <a:ext cx="1151" cy="558"/>
            </a:xfrm>
            <a:custGeom>
              <a:avLst/>
              <a:gdLst>
                <a:gd name="T0" fmla="*/ 2147483647 w 84"/>
                <a:gd name="T1" fmla="*/ 0 h 42"/>
                <a:gd name="T2" fmla="*/ 0 w 84"/>
                <a:gd name="T3" fmla="*/ 2147483647 h 42"/>
                <a:gd name="T4" fmla="*/ 0 60000 65536"/>
                <a:gd name="T5" fmla="*/ 0 60000 65536"/>
                <a:gd name="T6" fmla="*/ 0 w 84"/>
                <a:gd name="T7" fmla="*/ 0 h 42"/>
                <a:gd name="T8" fmla="*/ 84 w 84"/>
                <a:gd name="T9" fmla="*/ 42 h 4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4" h="42">
                  <a:moveTo>
                    <a:pt x="84" y="0"/>
                  </a:moveTo>
                  <a:cubicBezTo>
                    <a:pt x="84" y="22"/>
                    <a:pt x="47" y="40"/>
                    <a:pt x="0" y="42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18"/>
            <p:cNvSpPr>
              <a:spLocks/>
            </p:cNvSpPr>
            <p:nvPr/>
          </p:nvSpPr>
          <p:spPr bwMode="auto">
            <a:xfrm>
              <a:off x="2678" y="3284"/>
              <a:ext cx="164" cy="93"/>
            </a:xfrm>
            <a:custGeom>
              <a:avLst/>
              <a:gdLst>
                <a:gd name="T0" fmla="*/ 164 w 164"/>
                <a:gd name="T1" fmla="*/ 0 h 93"/>
                <a:gd name="T2" fmla="*/ 0 w 164"/>
                <a:gd name="T3" fmla="*/ 53 h 93"/>
                <a:gd name="T4" fmla="*/ 164 w 164"/>
                <a:gd name="T5" fmla="*/ 93 h 93"/>
                <a:gd name="T6" fmla="*/ 109 w 164"/>
                <a:gd name="T7" fmla="*/ 53 h 93"/>
                <a:gd name="T8" fmla="*/ 164 w 164"/>
                <a:gd name="T9" fmla="*/ 0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164" y="0"/>
                  </a:moveTo>
                  <a:lnTo>
                    <a:pt x="0" y="53"/>
                  </a:lnTo>
                  <a:lnTo>
                    <a:pt x="164" y="93"/>
                  </a:lnTo>
                  <a:lnTo>
                    <a:pt x="109" y="53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19"/>
            <p:cNvSpPr>
              <a:spLocks/>
            </p:cNvSpPr>
            <p:nvPr/>
          </p:nvSpPr>
          <p:spPr bwMode="auto">
            <a:xfrm>
              <a:off x="2760" y="2766"/>
              <a:ext cx="1178" cy="544"/>
            </a:xfrm>
            <a:custGeom>
              <a:avLst/>
              <a:gdLst>
                <a:gd name="T0" fmla="*/ 2147483647 w 86"/>
                <a:gd name="T1" fmla="*/ 0 h 41"/>
                <a:gd name="T2" fmla="*/ 0 w 86"/>
                <a:gd name="T3" fmla="*/ 2147483647 h 41"/>
                <a:gd name="T4" fmla="*/ 0 60000 65536"/>
                <a:gd name="T5" fmla="*/ 0 60000 65536"/>
                <a:gd name="T6" fmla="*/ 0 w 86"/>
                <a:gd name="T7" fmla="*/ 0 h 41"/>
                <a:gd name="T8" fmla="*/ 86 w 86"/>
                <a:gd name="T9" fmla="*/ 41 h 4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6" h="41">
                  <a:moveTo>
                    <a:pt x="86" y="0"/>
                  </a:moveTo>
                  <a:cubicBezTo>
                    <a:pt x="86" y="21"/>
                    <a:pt x="48" y="40"/>
                    <a:pt x="0" y="41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20"/>
            <p:cNvSpPr>
              <a:spLocks/>
            </p:cNvSpPr>
            <p:nvPr/>
          </p:nvSpPr>
          <p:spPr bwMode="auto">
            <a:xfrm>
              <a:off x="2664" y="3270"/>
              <a:ext cx="165" cy="93"/>
            </a:xfrm>
            <a:custGeom>
              <a:avLst/>
              <a:gdLst>
                <a:gd name="T0" fmla="*/ 165 w 165"/>
                <a:gd name="T1" fmla="*/ 0 h 93"/>
                <a:gd name="T2" fmla="*/ 0 w 165"/>
                <a:gd name="T3" fmla="*/ 54 h 93"/>
                <a:gd name="T4" fmla="*/ 165 w 165"/>
                <a:gd name="T5" fmla="*/ 93 h 93"/>
                <a:gd name="T6" fmla="*/ 110 w 165"/>
                <a:gd name="T7" fmla="*/ 54 h 93"/>
                <a:gd name="T8" fmla="*/ 165 w 165"/>
                <a:gd name="T9" fmla="*/ 0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5"/>
                <a:gd name="T16" fmla="*/ 0 h 93"/>
                <a:gd name="T17" fmla="*/ 165 w 165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5" h="93">
                  <a:moveTo>
                    <a:pt x="165" y="0"/>
                  </a:moveTo>
                  <a:lnTo>
                    <a:pt x="0" y="54"/>
                  </a:lnTo>
                  <a:lnTo>
                    <a:pt x="165" y="93"/>
                  </a:lnTo>
                  <a:lnTo>
                    <a:pt x="110" y="54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1" name="Group 21"/>
          <p:cNvGrpSpPr>
            <a:grpSpLocks/>
          </p:cNvGrpSpPr>
          <p:nvPr/>
        </p:nvGrpSpPr>
        <p:grpSpPr bwMode="auto">
          <a:xfrm>
            <a:off x="2452688" y="3786188"/>
            <a:ext cx="1644650" cy="1582737"/>
            <a:chOff x="1610" y="2500"/>
            <a:chExt cx="849" cy="824"/>
          </a:xfrm>
        </p:grpSpPr>
        <p:sp>
          <p:nvSpPr>
            <p:cNvPr id="42" name="Freeform 22"/>
            <p:cNvSpPr>
              <a:spLocks/>
            </p:cNvSpPr>
            <p:nvPr/>
          </p:nvSpPr>
          <p:spPr bwMode="auto">
            <a:xfrm>
              <a:off x="1637" y="2619"/>
              <a:ext cx="808" cy="691"/>
            </a:xfrm>
            <a:custGeom>
              <a:avLst/>
              <a:gdLst>
                <a:gd name="T0" fmla="*/ 2147483647 w 59"/>
                <a:gd name="T1" fmla="*/ 2147483647 h 52"/>
                <a:gd name="T2" fmla="*/ 0 w 59"/>
                <a:gd name="T3" fmla="*/ 0 h 52"/>
                <a:gd name="T4" fmla="*/ 0 60000 65536"/>
                <a:gd name="T5" fmla="*/ 0 60000 65536"/>
                <a:gd name="T6" fmla="*/ 0 w 59"/>
                <a:gd name="T7" fmla="*/ 0 h 52"/>
                <a:gd name="T8" fmla="*/ 59 w 59"/>
                <a:gd name="T9" fmla="*/ 52 h 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9" h="52">
                  <a:moveTo>
                    <a:pt x="59" y="52"/>
                  </a:moveTo>
                  <a:cubicBezTo>
                    <a:pt x="29" y="52"/>
                    <a:pt x="4" y="29"/>
                    <a:pt x="0" y="0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23"/>
            <p:cNvSpPr>
              <a:spLocks/>
            </p:cNvSpPr>
            <p:nvPr/>
          </p:nvSpPr>
          <p:spPr bwMode="auto">
            <a:xfrm>
              <a:off x="1610" y="2500"/>
              <a:ext cx="95" cy="159"/>
            </a:xfrm>
            <a:custGeom>
              <a:avLst/>
              <a:gdLst>
                <a:gd name="T0" fmla="*/ 95 w 95"/>
                <a:gd name="T1" fmla="*/ 146 h 159"/>
                <a:gd name="T2" fmla="*/ 27 w 95"/>
                <a:gd name="T3" fmla="*/ 0 h 159"/>
                <a:gd name="T4" fmla="*/ 0 w 95"/>
                <a:gd name="T5" fmla="*/ 159 h 159"/>
                <a:gd name="T6" fmla="*/ 41 w 95"/>
                <a:gd name="T7" fmla="*/ 106 h 159"/>
                <a:gd name="T8" fmla="*/ 95 w 95"/>
                <a:gd name="T9" fmla="*/ 146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"/>
                <a:gd name="T16" fmla="*/ 0 h 159"/>
                <a:gd name="T17" fmla="*/ 95 w 95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" h="159">
                  <a:moveTo>
                    <a:pt x="95" y="146"/>
                  </a:moveTo>
                  <a:lnTo>
                    <a:pt x="27" y="0"/>
                  </a:lnTo>
                  <a:lnTo>
                    <a:pt x="0" y="159"/>
                  </a:lnTo>
                  <a:lnTo>
                    <a:pt x="41" y="106"/>
                  </a:lnTo>
                  <a:lnTo>
                    <a:pt x="95" y="146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24"/>
            <p:cNvSpPr>
              <a:spLocks/>
            </p:cNvSpPr>
            <p:nvPr/>
          </p:nvSpPr>
          <p:spPr bwMode="auto">
            <a:xfrm>
              <a:off x="1651" y="2633"/>
              <a:ext cx="808" cy="691"/>
            </a:xfrm>
            <a:custGeom>
              <a:avLst/>
              <a:gdLst>
                <a:gd name="T0" fmla="*/ 2147483647 w 59"/>
                <a:gd name="T1" fmla="*/ 2147483647 h 52"/>
                <a:gd name="T2" fmla="*/ 0 w 59"/>
                <a:gd name="T3" fmla="*/ 0 h 52"/>
                <a:gd name="T4" fmla="*/ 0 60000 65536"/>
                <a:gd name="T5" fmla="*/ 0 60000 65536"/>
                <a:gd name="T6" fmla="*/ 0 w 59"/>
                <a:gd name="T7" fmla="*/ 0 h 52"/>
                <a:gd name="T8" fmla="*/ 59 w 59"/>
                <a:gd name="T9" fmla="*/ 52 h 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9" h="52">
                  <a:moveTo>
                    <a:pt x="59" y="52"/>
                  </a:moveTo>
                  <a:cubicBezTo>
                    <a:pt x="29" y="52"/>
                    <a:pt x="4" y="29"/>
                    <a:pt x="0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25"/>
            <p:cNvSpPr>
              <a:spLocks/>
            </p:cNvSpPr>
            <p:nvPr/>
          </p:nvSpPr>
          <p:spPr bwMode="auto">
            <a:xfrm>
              <a:off x="1623" y="2513"/>
              <a:ext cx="96" cy="160"/>
            </a:xfrm>
            <a:custGeom>
              <a:avLst/>
              <a:gdLst>
                <a:gd name="T0" fmla="*/ 96 w 96"/>
                <a:gd name="T1" fmla="*/ 146 h 160"/>
                <a:gd name="T2" fmla="*/ 28 w 96"/>
                <a:gd name="T3" fmla="*/ 0 h 160"/>
                <a:gd name="T4" fmla="*/ 0 w 96"/>
                <a:gd name="T5" fmla="*/ 160 h 160"/>
                <a:gd name="T6" fmla="*/ 41 w 96"/>
                <a:gd name="T7" fmla="*/ 106 h 160"/>
                <a:gd name="T8" fmla="*/ 96 w 96"/>
                <a:gd name="T9" fmla="*/ 146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96" y="146"/>
                  </a:moveTo>
                  <a:lnTo>
                    <a:pt x="28" y="0"/>
                  </a:lnTo>
                  <a:lnTo>
                    <a:pt x="0" y="160"/>
                  </a:lnTo>
                  <a:lnTo>
                    <a:pt x="41" y="106"/>
                  </a:lnTo>
                  <a:lnTo>
                    <a:pt x="96" y="1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26"/>
            <p:cNvSpPr>
              <a:spLocks/>
            </p:cNvSpPr>
            <p:nvPr/>
          </p:nvSpPr>
          <p:spPr bwMode="auto">
            <a:xfrm>
              <a:off x="1637" y="2633"/>
              <a:ext cx="808" cy="691"/>
            </a:xfrm>
            <a:custGeom>
              <a:avLst/>
              <a:gdLst>
                <a:gd name="T0" fmla="*/ 2147483647 w 59"/>
                <a:gd name="T1" fmla="*/ 2147483647 h 52"/>
                <a:gd name="T2" fmla="*/ 0 w 59"/>
                <a:gd name="T3" fmla="*/ 0 h 52"/>
                <a:gd name="T4" fmla="*/ 0 60000 65536"/>
                <a:gd name="T5" fmla="*/ 0 60000 65536"/>
                <a:gd name="T6" fmla="*/ 0 w 59"/>
                <a:gd name="T7" fmla="*/ 0 h 52"/>
                <a:gd name="T8" fmla="*/ 59 w 59"/>
                <a:gd name="T9" fmla="*/ 52 h 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9" h="52">
                  <a:moveTo>
                    <a:pt x="59" y="52"/>
                  </a:moveTo>
                  <a:cubicBezTo>
                    <a:pt x="30" y="52"/>
                    <a:pt x="5" y="29"/>
                    <a:pt x="0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27"/>
            <p:cNvSpPr>
              <a:spLocks/>
            </p:cNvSpPr>
            <p:nvPr/>
          </p:nvSpPr>
          <p:spPr bwMode="auto">
            <a:xfrm>
              <a:off x="1610" y="2513"/>
              <a:ext cx="95" cy="160"/>
            </a:xfrm>
            <a:custGeom>
              <a:avLst/>
              <a:gdLst>
                <a:gd name="T0" fmla="*/ 95 w 95"/>
                <a:gd name="T1" fmla="*/ 146 h 160"/>
                <a:gd name="T2" fmla="*/ 27 w 95"/>
                <a:gd name="T3" fmla="*/ 0 h 160"/>
                <a:gd name="T4" fmla="*/ 0 w 95"/>
                <a:gd name="T5" fmla="*/ 160 h 160"/>
                <a:gd name="T6" fmla="*/ 41 w 95"/>
                <a:gd name="T7" fmla="*/ 106 h 160"/>
                <a:gd name="T8" fmla="*/ 95 w 95"/>
                <a:gd name="T9" fmla="*/ 146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"/>
                <a:gd name="T16" fmla="*/ 0 h 160"/>
                <a:gd name="T17" fmla="*/ 95 w 95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" h="160">
                  <a:moveTo>
                    <a:pt x="95" y="146"/>
                  </a:moveTo>
                  <a:lnTo>
                    <a:pt x="27" y="0"/>
                  </a:lnTo>
                  <a:lnTo>
                    <a:pt x="0" y="160"/>
                  </a:lnTo>
                  <a:lnTo>
                    <a:pt x="41" y="106"/>
                  </a:lnTo>
                  <a:lnTo>
                    <a:pt x="95" y="1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8" name="Group 28"/>
          <p:cNvGrpSpPr>
            <a:grpSpLocks/>
          </p:cNvGrpSpPr>
          <p:nvPr/>
        </p:nvGrpSpPr>
        <p:grpSpPr bwMode="auto">
          <a:xfrm>
            <a:off x="2595563" y="2286000"/>
            <a:ext cx="2278062" cy="1341438"/>
            <a:chOff x="1610" y="1716"/>
            <a:chExt cx="1287" cy="624"/>
          </a:xfrm>
        </p:grpSpPr>
        <p:sp>
          <p:nvSpPr>
            <p:cNvPr id="49" name="Freeform 29"/>
            <p:cNvSpPr>
              <a:spLocks/>
            </p:cNvSpPr>
            <p:nvPr/>
          </p:nvSpPr>
          <p:spPr bwMode="auto">
            <a:xfrm>
              <a:off x="1610" y="1756"/>
              <a:ext cx="1136" cy="571"/>
            </a:xfrm>
            <a:custGeom>
              <a:avLst/>
              <a:gdLst>
                <a:gd name="T0" fmla="*/ 0 w 83"/>
                <a:gd name="T1" fmla="*/ 2147483647 h 43"/>
                <a:gd name="T2" fmla="*/ 2147483647 w 83"/>
                <a:gd name="T3" fmla="*/ 0 h 43"/>
                <a:gd name="T4" fmla="*/ 0 60000 65536"/>
                <a:gd name="T5" fmla="*/ 0 60000 65536"/>
                <a:gd name="T6" fmla="*/ 0 w 83"/>
                <a:gd name="T7" fmla="*/ 0 h 43"/>
                <a:gd name="T8" fmla="*/ 83 w 83"/>
                <a:gd name="T9" fmla="*/ 43 h 4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3" h="43">
                  <a:moveTo>
                    <a:pt x="0" y="43"/>
                  </a:moveTo>
                  <a:cubicBezTo>
                    <a:pt x="0" y="20"/>
                    <a:pt x="36" y="2"/>
                    <a:pt x="83" y="0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30"/>
            <p:cNvSpPr>
              <a:spLocks/>
            </p:cNvSpPr>
            <p:nvPr/>
          </p:nvSpPr>
          <p:spPr bwMode="auto">
            <a:xfrm>
              <a:off x="2719" y="1716"/>
              <a:ext cx="164" cy="93"/>
            </a:xfrm>
            <a:custGeom>
              <a:avLst/>
              <a:gdLst>
                <a:gd name="T0" fmla="*/ 0 w 164"/>
                <a:gd name="T1" fmla="*/ 93 h 93"/>
                <a:gd name="T2" fmla="*/ 164 w 164"/>
                <a:gd name="T3" fmla="*/ 40 h 93"/>
                <a:gd name="T4" fmla="*/ 0 w 164"/>
                <a:gd name="T5" fmla="*/ 0 h 93"/>
                <a:gd name="T6" fmla="*/ 55 w 164"/>
                <a:gd name="T7" fmla="*/ 40 h 93"/>
                <a:gd name="T8" fmla="*/ 0 w 164"/>
                <a:gd name="T9" fmla="*/ 93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0" y="93"/>
                  </a:moveTo>
                  <a:lnTo>
                    <a:pt x="164" y="40"/>
                  </a:lnTo>
                  <a:lnTo>
                    <a:pt x="0" y="0"/>
                  </a:lnTo>
                  <a:lnTo>
                    <a:pt x="55" y="4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31"/>
            <p:cNvSpPr>
              <a:spLocks/>
            </p:cNvSpPr>
            <p:nvPr/>
          </p:nvSpPr>
          <p:spPr bwMode="auto">
            <a:xfrm>
              <a:off x="1623" y="1769"/>
              <a:ext cx="1137" cy="571"/>
            </a:xfrm>
            <a:custGeom>
              <a:avLst/>
              <a:gdLst>
                <a:gd name="T0" fmla="*/ 0 w 83"/>
                <a:gd name="T1" fmla="*/ 2147483647 h 43"/>
                <a:gd name="T2" fmla="*/ 2147483647 w 83"/>
                <a:gd name="T3" fmla="*/ 0 h 43"/>
                <a:gd name="T4" fmla="*/ 0 60000 65536"/>
                <a:gd name="T5" fmla="*/ 0 60000 65536"/>
                <a:gd name="T6" fmla="*/ 0 w 83"/>
                <a:gd name="T7" fmla="*/ 0 h 43"/>
                <a:gd name="T8" fmla="*/ 83 w 83"/>
                <a:gd name="T9" fmla="*/ 43 h 4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3" h="43">
                  <a:moveTo>
                    <a:pt x="0" y="43"/>
                  </a:moveTo>
                  <a:cubicBezTo>
                    <a:pt x="0" y="20"/>
                    <a:pt x="36" y="2"/>
                    <a:pt x="83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2" name="Freeform 32"/>
            <p:cNvSpPr>
              <a:spLocks/>
            </p:cNvSpPr>
            <p:nvPr/>
          </p:nvSpPr>
          <p:spPr bwMode="auto">
            <a:xfrm>
              <a:off x="2733" y="1729"/>
              <a:ext cx="164" cy="93"/>
            </a:xfrm>
            <a:custGeom>
              <a:avLst/>
              <a:gdLst>
                <a:gd name="T0" fmla="*/ 0 w 164"/>
                <a:gd name="T1" fmla="*/ 93 h 93"/>
                <a:gd name="T2" fmla="*/ 164 w 164"/>
                <a:gd name="T3" fmla="*/ 40 h 93"/>
                <a:gd name="T4" fmla="*/ 0 w 164"/>
                <a:gd name="T5" fmla="*/ 0 h 93"/>
                <a:gd name="T6" fmla="*/ 54 w 164"/>
                <a:gd name="T7" fmla="*/ 40 h 93"/>
                <a:gd name="T8" fmla="*/ 0 w 164"/>
                <a:gd name="T9" fmla="*/ 93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0" y="93"/>
                  </a:moveTo>
                  <a:lnTo>
                    <a:pt x="164" y="40"/>
                  </a:lnTo>
                  <a:lnTo>
                    <a:pt x="0" y="0"/>
                  </a:lnTo>
                  <a:lnTo>
                    <a:pt x="54" y="4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3" name="Freeform 33"/>
            <p:cNvSpPr>
              <a:spLocks/>
            </p:cNvSpPr>
            <p:nvPr/>
          </p:nvSpPr>
          <p:spPr bwMode="auto">
            <a:xfrm>
              <a:off x="1623" y="1769"/>
              <a:ext cx="1164" cy="558"/>
            </a:xfrm>
            <a:custGeom>
              <a:avLst/>
              <a:gdLst>
                <a:gd name="T0" fmla="*/ 0 w 85"/>
                <a:gd name="T1" fmla="*/ 2147483647 h 42"/>
                <a:gd name="T2" fmla="*/ 2147483647 w 85"/>
                <a:gd name="T3" fmla="*/ 0 h 42"/>
                <a:gd name="T4" fmla="*/ 0 60000 65536"/>
                <a:gd name="T5" fmla="*/ 0 60000 65536"/>
                <a:gd name="T6" fmla="*/ 0 w 85"/>
                <a:gd name="T7" fmla="*/ 0 h 42"/>
                <a:gd name="T8" fmla="*/ 85 w 85"/>
                <a:gd name="T9" fmla="*/ 42 h 4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5" h="42">
                  <a:moveTo>
                    <a:pt x="0" y="42"/>
                  </a:moveTo>
                  <a:cubicBezTo>
                    <a:pt x="0" y="20"/>
                    <a:pt x="37" y="1"/>
                    <a:pt x="85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4" name="Freeform 34"/>
            <p:cNvSpPr>
              <a:spLocks/>
            </p:cNvSpPr>
            <p:nvPr/>
          </p:nvSpPr>
          <p:spPr bwMode="auto">
            <a:xfrm>
              <a:off x="2733" y="1729"/>
              <a:ext cx="164" cy="93"/>
            </a:xfrm>
            <a:custGeom>
              <a:avLst/>
              <a:gdLst>
                <a:gd name="T0" fmla="*/ 0 w 164"/>
                <a:gd name="T1" fmla="*/ 93 h 93"/>
                <a:gd name="T2" fmla="*/ 164 w 164"/>
                <a:gd name="T3" fmla="*/ 40 h 93"/>
                <a:gd name="T4" fmla="*/ 0 w 164"/>
                <a:gd name="T5" fmla="*/ 0 h 93"/>
                <a:gd name="T6" fmla="*/ 54 w 164"/>
                <a:gd name="T7" fmla="*/ 40 h 93"/>
                <a:gd name="T8" fmla="*/ 0 w 164"/>
                <a:gd name="T9" fmla="*/ 93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0" y="93"/>
                  </a:moveTo>
                  <a:lnTo>
                    <a:pt x="164" y="40"/>
                  </a:lnTo>
                  <a:lnTo>
                    <a:pt x="0" y="0"/>
                  </a:lnTo>
                  <a:lnTo>
                    <a:pt x="54" y="4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5" name="Rectangle 37"/>
          <p:cNvSpPr>
            <a:spLocks noChangeArrowheads="1"/>
          </p:cNvSpPr>
          <p:nvPr/>
        </p:nvSpPr>
        <p:spPr bwMode="auto">
          <a:xfrm>
            <a:off x="7425901" y="4104333"/>
            <a:ext cx="148271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pt-BR" sz="2000" b="1" dirty="0">
                <a:latin typeface="Calibri" pitchFamily="34" charset="0"/>
              </a:rPr>
              <a:t>Planejamento</a:t>
            </a:r>
            <a:endParaRPr lang="pt-BR" sz="2000" dirty="0">
              <a:latin typeface="Calibri" pitchFamily="34" charset="0"/>
            </a:endParaRPr>
          </a:p>
        </p:txBody>
      </p:sp>
      <p:sp>
        <p:nvSpPr>
          <p:cNvPr id="56" name="Rectangle 39"/>
          <p:cNvSpPr>
            <a:spLocks noChangeArrowheads="1"/>
          </p:cNvSpPr>
          <p:nvPr/>
        </p:nvSpPr>
        <p:spPr bwMode="auto">
          <a:xfrm>
            <a:off x="6283627" y="6055747"/>
            <a:ext cx="19383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l"/>
            <a:r>
              <a:rPr lang="pt-BR" sz="2000" b="1" dirty="0">
                <a:latin typeface="Calibri" pitchFamily="34" charset="0"/>
              </a:rPr>
              <a:t>Execução</a:t>
            </a:r>
            <a:r>
              <a:rPr lang="en-US" sz="2000" b="1" dirty="0">
                <a:latin typeface="Calibri" pitchFamily="34" charset="0"/>
              </a:rPr>
              <a:t> </a:t>
            </a:r>
            <a:endParaRPr lang="pt-BR" sz="2000" dirty="0">
              <a:latin typeface="Calibri" pitchFamily="34" charset="0"/>
            </a:endParaRPr>
          </a:p>
        </p:txBody>
      </p:sp>
      <p:sp>
        <p:nvSpPr>
          <p:cNvPr id="60" name="Text Box 50"/>
          <p:cNvSpPr txBox="1">
            <a:spLocks noChangeArrowheads="1"/>
          </p:cNvSpPr>
          <p:nvPr/>
        </p:nvSpPr>
        <p:spPr bwMode="auto">
          <a:xfrm>
            <a:off x="2595563" y="3210993"/>
            <a:ext cx="40005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ctr" defTabSz="762000" eaLnBrk="1" hangingPunct="1">
              <a:defRPr/>
            </a:pPr>
            <a:r>
              <a:rPr lang="pt-BR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CICLO </a:t>
            </a:r>
            <a:r>
              <a:rPr lang="pt-BR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DO PROJETO LAI SOCIAL</a:t>
            </a:r>
            <a:endParaRPr lang="pt-BR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graphicFrame>
        <p:nvGraphicFramePr>
          <p:cNvPr id="61" name="Object 6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2385441"/>
              </p:ext>
            </p:extLst>
          </p:nvPr>
        </p:nvGraphicFramePr>
        <p:xfrm>
          <a:off x="6680664" y="478221"/>
          <a:ext cx="903287" cy="111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309" name="CorelDRAW" r:id="rId10" imgW="3457575" imgH="4600575" progId="CorelDRAW.Gráficos.9">
                  <p:embed/>
                </p:oleObj>
              </mc:Choice>
              <mc:Fallback>
                <p:oleObj name="CorelDRAW" r:id="rId10" imgW="3457575" imgH="4600575" progId="CorelDRAW.Gráficos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0664" y="478221"/>
                        <a:ext cx="903287" cy="1111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Text Box 76"/>
          <p:cNvSpPr txBox="1">
            <a:spLocks noChangeArrowheads="1"/>
          </p:cNvSpPr>
          <p:nvPr/>
        </p:nvSpPr>
        <p:spPr bwMode="auto">
          <a:xfrm>
            <a:off x="6283627" y="1745959"/>
            <a:ext cx="187224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rgbClr val="000000"/>
                </a:solidFill>
                <a:latin typeface="Verdana" pitchFamily="34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Verdana" pitchFamily="34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9pPr>
          </a:lstStyle>
          <a:p>
            <a:pPr algn="l"/>
            <a:r>
              <a:rPr lang="pt-BR" sz="2000" b="1" dirty="0" smtClean="0">
                <a:latin typeface="Calibri" pitchFamily="34" charset="0"/>
              </a:rPr>
              <a:t>Levantamentos </a:t>
            </a:r>
          </a:p>
          <a:p>
            <a:pPr algn="l"/>
            <a:r>
              <a:rPr lang="pt-BR" sz="2000" b="1" dirty="0" smtClean="0">
                <a:latin typeface="Calibri" pitchFamily="34" charset="0"/>
              </a:rPr>
              <a:t>Preliminares </a:t>
            </a:r>
            <a:endParaRPr lang="pt-B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7055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51520" y="2060847"/>
            <a:ext cx="871296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/>
              <a:t>A equipe de trabalho </a:t>
            </a:r>
            <a:r>
              <a:rPr lang="pt-BR" sz="3600" dirty="0" smtClean="0"/>
              <a:t>deverá </a:t>
            </a:r>
            <a:r>
              <a:rPr lang="pt-BR" sz="3600" b="1" dirty="0" smtClean="0"/>
              <a:t>avaliar </a:t>
            </a:r>
            <a:r>
              <a:rPr lang="pt-BR" sz="3600" b="1" dirty="0"/>
              <a:t>os elementos qualitativos</a:t>
            </a:r>
            <a:r>
              <a:rPr lang="pt-BR" sz="3600" dirty="0"/>
              <a:t> e </a:t>
            </a:r>
            <a:r>
              <a:rPr lang="pt-BR" sz="3600" b="1" dirty="0"/>
              <a:t>quantitativos</a:t>
            </a:r>
            <a:r>
              <a:rPr lang="pt-BR" sz="3600" dirty="0"/>
              <a:t>, bem como a </a:t>
            </a:r>
            <a:r>
              <a:rPr lang="pt-BR" sz="3600" b="1" dirty="0"/>
              <a:t>verificação da consistência dos dados </a:t>
            </a:r>
            <a:r>
              <a:rPr lang="pt-BR" sz="3600" dirty="0"/>
              <a:t>disponibilizados nos sítios municipais. </a:t>
            </a:r>
            <a:endParaRPr lang="pt-BR" sz="3600" dirty="0" smtClean="0"/>
          </a:p>
          <a:p>
            <a:endParaRPr lang="pt-BR" sz="3600" dirty="0" smtClean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51520" y="1124744"/>
            <a:ext cx="8568952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Transparência Ativa e Requisitos do Site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410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51520" y="1898332"/>
            <a:ext cx="87849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b="1" dirty="0" smtClean="0"/>
              <a:t>Análise Qualitativa:</a:t>
            </a:r>
          </a:p>
          <a:p>
            <a:pPr marL="1028700" lvl="1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dirty="0" smtClean="0"/>
              <a:t>Atualização</a:t>
            </a:r>
            <a:endParaRPr lang="pt-BR" sz="3600" dirty="0"/>
          </a:p>
          <a:p>
            <a:pPr marL="1028700" lvl="1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dirty="0" smtClean="0"/>
              <a:t>Autenticidade e Integridade</a:t>
            </a:r>
          </a:p>
          <a:p>
            <a:pPr marL="1028700" lvl="1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dirty="0" smtClean="0"/>
              <a:t>Navegabilidade e Usabilidade</a:t>
            </a:r>
          </a:p>
          <a:p>
            <a:pPr marL="1028700" lvl="1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dirty="0" smtClean="0"/>
              <a:t>Acessibilidade</a:t>
            </a:r>
          </a:p>
          <a:p>
            <a:pPr marL="1028700" lvl="1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dirty="0" smtClean="0"/>
              <a:t>Consistência dos dados</a:t>
            </a:r>
            <a:endParaRPr lang="pt-BR" sz="3600" dirty="0"/>
          </a:p>
          <a:p>
            <a:r>
              <a:rPr lang="pt-BR" sz="3600" b="1" dirty="0"/>
              <a:t>Análise </a:t>
            </a:r>
            <a:r>
              <a:rPr lang="pt-BR" sz="3600" b="1" dirty="0" smtClean="0"/>
              <a:t>Quantitativa:</a:t>
            </a:r>
            <a:endParaRPr lang="pt-BR" sz="3600" b="1" dirty="0"/>
          </a:p>
          <a:p>
            <a:pPr marL="1028700" lvl="1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dirty="0" smtClean="0"/>
              <a:t>Conteúdo obrigatório da LAI</a:t>
            </a:r>
            <a:endParaRPr lang="pt-BR" sz="3600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51520" y="1052736"/>
            <a:ext cx="8568952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Transparência Ativa e Requisitos do Site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706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51520" y="1988840"/>
            <a:ext cx="87129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>
              <a:buClr>
                <a:srgbClr val="FF0000"/>
              </a:buClr>
              <a:buFont typeface="Wingdings" pitchFamily="2" charset="2"/>
              <a:buChar char="ü"/>
            </a:pPr>
            <a:r>
              <a:rPr lang="pt-BR" sz="3600" dirty="0"/>
              <a:t>As </a:t>
            </a:r>
            <a:r>
              <a:rPr lang="pt-BR" sz="3600" b="1" dirty="0"/>
              <a:t>perguntas</a:t>
            </a:r>
            <a:r>
              <a:rPr lang="pt-BR" sz="3600" dirty="0"/>
              <a:t> constantes </a:t>
            </a:r>
            <a:r>
              <a:rPr lang="pt-BR" sz="3600" b="1" dirty="0"/>
              <a:t>no FAQ </a:t>
            </a:r>
            <a:r>
              <a:rPr lang="pt-BR" sz="3600" dirty="0" smtClean="0"/>
              <a:t>(</a:t>
            </a:r>
            <a:r>
              <a:rPr lang="pt-BR" sz="3600" i="1" dirty="0" err="1" smtClean="0"/>
              <a:t>frequently</a:t>
            </a:r>
            <a:r>
              <a:rPr lang="pt-BR" sz="3600" i="1" dirty="0" smtClean="0"/>
              <a:t> </a:t>
            </a:r>
            <a:r>
              <a:rPr lang="pt-BR" sz="3600" i="1" dirty="0" err="1" smtClean="0"/>
              <a:t>asked</a:t>
            </a:r>
            <a:r>
              <a:rPr lang="pt-BR" sz="3600" i="1" dirty="0" smtClean="0"/>
              <a:t> </a:t>
            </a:r>
            <a:r>
              <a:rPr lang="pt-BR" sz="3600" i="1" dirty="0" err="1" smtClean="0"/>
              <a:t>questions</a:t>
            </a:r>
            <a:r>
              <a:rPr lang="pt-BR" sz="3600" i="1" dirty="0" smtClean="0"/>
              <a:t> </a:t>
            </a:r>
            <a:r>
              <a:rPr lang="pt-BR" sz="3600" dirty="0"/>
              <a:t>/</a:t>
            </a:r>
            <a:r>
              <a:rPr lang="pt-BR" sz="3600" dirty="0" smtClean="0"/>
              <a:t> perguntas mais frequentes) </a:t>
            </a:r>
            <a:r>
              <a:rPr lang="pt-BR" sz="3600" b="1" dirty="0" smtClean="0"/>
              <a:t>são </a:t>
            </a:r>
            <a:r>
              <a:rPr lang="pt-BR" sz="3600" b="1" dirty="0"/>
              <a:t>aderentes às necessidades </a:t>
            </a:r>
            <a:r>
              <a:rPr lang="pt-BR" sz="3600" dirty="0"/>
              <a:t>de informação à população? </a:t>
            </a:r>
          </a:p>
          <a:p>
            <a:pPr marL="571500" lvl="0" indent="-571500">
              <a:buClr>
                <a:srgbClr val="FF0000"/>
              </a:buClr>
              <a:buFont typeface="Wingdings" pitchFamily="2" charset="2"/>
              <a:buChar char="ü"/>
            </a:pPr>
            <a:r>
              <a:rPr lang="pt-BR" sz="3600" b="1" dirty="0"/>
              <a:t>Análise de navegabilidade </a:t>
            </a:r>
            <a:r>
              <a:rPr lang="pt-BR" sz="3600" dirty="0"/>
              <a:t>e das </a:t>
            </a:r>
            <a:r>
              <a:rPr lang="pt-BR" sz="3600" b="1" dirty="0"/>
              <a:t>ferramentas de busca</a:t>
            </a:r>
            <a:r>
              <a:rPr lang="pt-BR" sz="3600" dirty="0"/>
              <a:t>;</a:t>
            </a:r>
          </a:p>
          <a:p>
            <a:pPr marL="571500" lvl="0" indent="-571500">
              <a:buClr>
                <a:srgbClr val="FF0000"/>
              </a:buClr>
              <a:buFont typeface="Wingdings" pitchFamily="2" charset="2"/>
              <a:buChar char="ü"/>
            </a:pPr>
            <a:r>
              <a:rPr lang="pt-BR" sz="3600" b="1" dirty="0"/>
              <a:t>Análise da linguagem </a:t>
            </a:r>
            <a:r>
              <a:rPr lang="pt-BR" sz="3600" dirty="0"/>
              <a:t>e </a:t>
            </a:r>
            <a:r>
              <a:rPr lang="pt-BR" sz="3600" b="1" dirty="0"/>
              <a:t>formato dos relatórios</a:t>
            </a:r>
            <a:r>
              <a:rPr lang="pt-BR" sz="3600" dirty="0"/>
              <a:t> gravados</a:t>
            </a:r>
            <a:r>
              <a:rPr lang="pt-BR" sz="3600" dirty="0" smtClean="0"/>
              <a:t>;</a:t>
            </a:r>
            <a:endParaRPr lang="pt-BR" sz="3600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51520" y="1052736"/>
            <a:ext cx="8568952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Requisitos Qualitativos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92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27847" y="2053197"/>
            <a:ext cx="87129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Clr>
                <a:srgbClr val="FF0000"/>
              </a:buClr>
              <a:buFont typeface="Wingdings" pitchFamily="2" charset="2"/>
              <a:buChar char="ü"/>
            </a:pPr>
            <a:r>
              <a:rPr lang="pt-BR" sz="3600" b="1" dirty="0"/>
              <a:t>Layout do site</a:t>
            </a:r>
            <a:r>
              <a:rPr lang="pt-BR" sz="3600" dirty="0"/>
              <a:t>: a </a:t>
            </a:r>
            <a:r>
              <a:rPr lang="pt-BR" sz="3600" b="1" dirty="0"/>
              <a:t>navegação</a:t>
            </a:r>
            <a:r>
              <a:rPr lang="pt-BR" sz="3600" dirty="0"/>
              <a:t> é amigável, </a:t>
            </a:r>
            <a:r>
              <a:rPr lang="pt-BR" sz="3600" b="1" dirty="0"/>
              <a:t>fácil de usar e de compreender</a:t>
            </a:r>
            <a:r>
              <a:rPr lang="pt-BR" sz="3600" dirty="0" smtClean="0"/>
              <a:t>?</a:t>
            </a:r>
          </a:p>
          <a:p>
            <a:pPr marL="571500" indent="-571500">
              <a:buClr>
                <a:srgbClr val="FF0000"/>
              </a:buClr>
              <a:buFont typeface="Wingdings" pitchFamily="2" charset="2"/>
              <a:buChar char="ü"/>
            </a:pPr>
            <a:endParaRPr lang="pt-BR" sz="3600" dirty="0" smtClean="0"/>
          </a:p>
          <a:p>
            <a:pPr marL="571500" lvl="0" indent="-571500">
              <a:buClr>
                <a:srgbClr val="FF0000"/>
              </a:buClr>
              <a:buFont typeface="Wingdings" pitchFamily="2" charset="2"/>
              <a:buChar char="ü"/>
            </a:pPr>
            <a:r>
              <a:rPr lang="pt-BR" sz="3600" dirty="0" smtClean="0"/>
              <a:t>O </a:t>
            </a:r>
            <a:r>
              <a:rPr lang="pt-BR" sz="3600" b="1" dirty="0"/>
              <a:t>município</a:t>
            </a:r>
            <a:r>
              <a:rPr lang="pt-BR" sz="3600" dirty="0"/>
              <a:t> tem </a:t>
            </a:r>
            <a:r>
              <a:rPr lang="pt-BR" sz="3600" b="1" dirty="0"/>
              <a:t>fornecido informações </a:t>
            </a:r>
            <a:r>
              <a:rPr lang="pt-BR" sz="3600" dirty="0"/>
              <a:t>sobre o </a:t>
            </a:r>
            <a:r>
              <a:rPr lang="pt-BR" sz="3600" b="1" dirty="0"/>
              <a:t>acesso e local </a:t>
            </a:r>
            <a:r>
              <a:rPr lang="pt-BR" sz="3600" dirty="0"/>
              <a:t>onde a </a:t>
            </a:r>
            <a:r>
              <a:rPr lang="pt-BR" sz="3600" b="1" dirty="0"/>
              <a:t>informação</a:t>
            </a:r>
            <a:r>
              <a:rPr lang="pt-BR" sz="3600" dirty="0"/>
              <a:t> pode ser encontrada? 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43631" y="1052736"/>
            <a:ext cx="8568952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Requisitos Qualitativos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2541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71623" y="2276872"/>
            <a:ext cx="871296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>
              <a:buClr>
                <a:srgbClr val="FF0000"/>
              </a:buClr>
              <a:buFont typeface="Wingdings" pitchFamily="2" charset="2"/>
              <a:buChar char="ü"/>
            </a:pPr>
            <a:r>
              <a:rPr lang="pt-BR" sz="3600" dirty="0" smtClean="0"/>
              <a:t>O </a:t>
            </a:r>
            <a:r>
              <a:rPr lang="pt-BR" sz="3600" b="1" dirty="0"/>
              <a:t>município</a:t>
            </a:r>
            <a:r>
              <a:rPr lang="pt-BR" sz="3600" dirty="0"/>
              <a:t> tem </a:t>
            </a:r>
            <a:r>
              <a:rPr lang="pt-BR" sz="3600" b="1" dirty="0"/>
              <a:t>divulgado metas e indicadores</a:t>
            </a:r>
            <a:r>
              <a:rPr lang="pt-BR" sz="3600" dirty="0"/>
              <a:t> esperados para cada </a:t>
            </a:r>
            <a:r>
              <a:rPr lang="pt-BR" sz="3600" b="1" dirty="0"/>
              <a:t>programa</a:t>
            </a:r>
            <a:r>
              <a:rPr lang="pt-BR" sz="3600" dirty="0"/>
              <a:t> e </a:t>
            </a:r>
            <a:r>
              <a:rPr lang="pt-BR" sz="3600" b="1" dirty="0"/>
              <a:t>ação</a:t>
            </a:r>
            <a:r>
              <a:rPr lang="pt-BR" sz="3600" dirty="0" smtClean="0"/>
              <a:t>?</a:t>
            </a:r>
          </a:p>
          <a:p>
            <a:pPr marL="571500" lvl="0" indent="-571500">
              <a:buClr>
                <a:srgbClr val="FF0000"/>
              </a:buClr>
              <a:buFont typeface="Wingdings" pitchFamily="2" charset="2"/>
              <a:buChar char="ü"/>
            </a:pPr>
            <a:endParaRPr lang="pt-BR" sz="3600" dirty="0" smtClean="0"/>
          </a:p>
          <a:p>
            <a:pPr marL="571500" indent="-571500">
              <a:buClr>
                <a:srgbClr val="FF0000"/>
              </a:buClr>
              <a:buFont typeface="Wingdings" pitchFamily="2" charset="2"/>
              <a:buChar char="ü"/>
            </a:pPr>
            <a:r>
              <a:rPr lang="pt-BR" sz="3600" b="1" dirty="0"/>
              <a:t>Verificar as condições e a qualidade </a:t>
            </a:r>
            <a:r>
              <a:rPr lang="pt-BR" sz="3600" dirty="0"/>
              <a:t>do atendimento no </a:t>
            </a:r>
            <a:r>
              <a:rPr lang="pt-BR" sz="3600" b="1" dirty="0" smtClean="0"/>
              <a:t>SIC </a:t>
            </a:r>
            <a:r>
              <a:rPr lang="pt-BR" sz="3600" dirty="0"/>
              <a:t>(Sistema de Informações ao Cidadão);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43631" y="1052736"/>
            <a:ext cx="8568952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Requisitos Qualitativos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081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79512" y="2204864"/>
            <a:ext cx="871296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/>
              <a:t>Esta parte do trabalho será desenvolvida com o </a:t>
            </a:r>
            <a:r>
              <a:rPr lang="pt-BR" sz="3600" b="1" dirty="0"/>
              <a:t>apoio da base de dados municipal </a:t>
            </a:r>
            <a:r>
              <a:rPr lang="pt-BR" sz="3600" dirty="0" smtClean="0"/>
              <a:t>disponível </a:t>
            </a:r>
            <a:r>
              <a:rPr lang="pt-BR" sz="3600" dirty="0"/>
              <a:t>no </a:t>
            </a:r>
            <a:r>
              <a:rPr lang="pt-BR" sz="3600" b="1" dirty="0"/>
              <a:t>TCE/PR</a:t>
            </a:r>
            <a:r>
              <a:rPr lang="pt-BR" sz="3600" dirty="0"/>
              <a:t>. </a:t>
            </a:r>
            <a:endParaRPr lang="pt-BR" sz="3600" dirty="0" smtClean="0"/>
          </a:p>
          <a:p>
            <a:endParaRPr lang="pt-BR" sz="3600" dirty="0"/>
          </a:p>
          <a:p>
            <a:r>
              <a:rPr lang="pt-BR" sz="3600" dirty="0"/>
              <a:t>Todas as </a:t>
            </a:r>
            <a:r>
              <a:rPr lang="pt-BR" sz="3600" b="1" dirty="0"/>
              <a:t>inconsistências serão analisadas e as de maior significância </a:t>
            </a:r>
            <a:r>
              <a:rPr lang="pt-BR" sz="3600" dirty="0"/>
              <a:t>serão apresentadas no </a:t>
            </a:r>
            <a:r>
              <a:rPr lang="pt-BR" sz="3600" b="1" dirty="0"/>
              <a:t>Relatório de Auditoria</a:t>
            </a:r>
            <a:r>
              <a:rPr lang="pt-BR" sz="3600" dirty="0"/>
              <a:t>. 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51520" y="1052736"/>
            <a:ext cx="8568952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Testes de Consistência dos Dados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7295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251520" y="2204864"/>
            <a:ext cx="849694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Clr>
                <a:srgbClr val="C00000"/>
              </a:buClr>
              <a:buSzPct val="120000"/>
              <a:buFont typeface="Wingdings" pitchFamily="2" charset="2"/>
              <a:buChar char="ü"/>
            </a:pPr>
            <a:r>
              <a:rPr lang="pt-BR" sz="3600" dirty="0">
                <a:latin typeface="Calibri" pitchFamily="34" charset="0"/>
              </a:rPr>
              <a:t>A </a:t>
            </a:r>
            <a:r>
              <a:rPr lang="pt-BR" sz="3600" b="1" dirty="0">
                <a:latin typeface="Calibri" pitchFamily="34" charset="0"/>
              </a:rPr>
              <a:t>arrecadação e a restituição </a:t>
            </a:r>
            <a:r>
              <a:rPr lang="pt-BR" sz="3600" dirty="0">
                <a:latin typeface="Calibri" pitchFamily="34" charset="0"/>
              </a:rPr>
              <a:t>de receitas de </a:t>
            </a:r>
            <a:r>
              <a:rPr lang="pt-BR" sz="3600" b="1" dirty="0" smtClean="0">
                <a:latin typeface="Calibri" pitchFamily="34" charset="0"/>
              </a:rPr>
              <a:t>tributos</a:t>
            </a:r>
            <a:r>
              <a:rPr lang="pt-BR" sz="3600" dirty="0" smtClean="0">
                <a:latin typeface="Calibri" pitchFamily="34" charset="0"/>
              </a:rPr>
              <a:t>; </a:t>
            </a:r>
            <a:r>
              <a:rPr lang="pt-BR" sz="3600" dirty="0">
                <a:latin typeface="Calibri" pitchFamily="34" charset="0"/>
              </a:rPr>
              <a:t>e </a:t>
            </a:r>
            <a:endParaRPr lang="pt-BR" sz="3600" dirty="0" smtClean="0">
              <a:latin typeface="Calibri" pitchFamily="34" charset="0"/>
            </a:endParaRPr>
          </a:p>
          <a:p>
            <a:pPr marL="571500" indent="-571500">
              <a:buClr>
                <a:srgbClr val="C00000"/>
              </a:buClr>
              <a:buSzPct val="120000"/>
              <a:buFont typeface="Wingdings" pitchFamily="2" charset="2"/>
              <a:buChar char="ü"/>
            </a:pPr>
            <a:endParaRPr lang="pt-BR" sz="3600" dirty="0">
              <a:latin typeface="Calibri" pitchFamily="34" charset="0"/>
            </a:endParaRPr>
          </a:p>
          <a:p>
            <a:pPr marL="571500" indent="-571500">
              <a:buClr>
                <a:srgbClr val="C00000"/>
              </a:buClr>
              <a:buSzPct val="120000"/>
              <a:buFont typeface="Wingdings" pitchFamily="2" charset="2"/>
              <a:buChar char="ü"/>
            </a:pPr>
            <a:r>
              <a:rPr lang="pt-BR" sz="3600" dirty="0">
                <a:latin typeface="Calibri" pitchFamily="34" charset="0"/>
              </a:rPr>
              <a:t>Os sistemas </a:t>
            </a:r>
            <a:r>
              <a:rPr lang="pt-BR" sz="3600" dirty="0" smtClean="0">
                <a:latin typeface="Calibri" pitchFamily="34" charset="0"/>
              </a:rPr>
              <a:t>corporativos de </a:t>
            </a:r>
            <a:r>
              <a:rPr lang="pt-BR" sz="3600" b="1" dirty="0" smtClean="0">
                <a:latin typeface="Calibri" pitchFamily="34" charset="0"/>
              </a:rPr>
              <a:t>Tecnologia da Informação. </a:t>
            </a:r>
            <a:endParaRPr lang="pt-BR" sz="3600" b="1" dirty="0">
              <a:latin typeface="Calibri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21827" y="1052736"/>
            <a:ext cx="6510413" cy="727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Auditoria - Objeto </a:t>
            </a:r>
            <a:r>
              <a:rPr lang="pt-BR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de </a:t>
            </a:r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exame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999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51520" y="1784501"/>
            <a:ext cx="87129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FF0000"/>
              </a:buClr>
            </a:pPr>
            <a:r>
              <a:rPr lang="pt-BR" sz="3600" b="1" dirty="0" smtClean="0"/>
              <a:t>Estão disponíveis no Portal do município:</a:t>
            </a:r>
          </a:p>
          <a:p>
            <a:pPr marL="571500" lvl="0" indent="-571500">
              <a:buClr>
                <a:srgbClr val="FF0000"/>
              </a:buClr>
              <a:buFont typeface="Wingdings" pitchFamily="2" charset="2"/>
              <a:buChar char="ü"/>
            </a:pPr>
            <a:r>
              <a:rPr lang="pt-BR" sz="3600" dirty="0" smtClean="0"/>
              <a:t>As </a:t>
            </a:r>
            <a:r>
              <a:rPr lang="pt-BR" sz="3600" b="1" dirty="0"/>
              <a:t>atividades</a:t>
            </a:r>
            <a:r>
              <a:rPr lang="pt-BR" sz="3600" dirty="0"/>
              <a:t>, </a:t>
            </a:r>
            <a:r>
              <a:rPr lang="pt-BR" sz="3600" b="1" dirty="0"/>
              <a:t>projetos</a:t>
            </a:r>
            <a:r>
              <a:rPr lang="pt-BR" sz="3600" dirty="0"/>
              <a:t>, </a:t>
            </a:r>
            <a:r>
              <a:rPr lang="pt-BR" sz="3600" b="1" dirty="0"/>
              <a:t>utilizações</a:t>
            </a:r>
            <a:r>
              <a:rPr lang="pt-BR" sz="3600" dirty="0"/>
              <a:t> de </a:t>
            </a:r>
            <a:r>
              <a:rPr lang="pt-BR" sz="3600" b="1" dirty="0"/>
              <a:t>recurso público</a:t>
            </a:r>
            <a:r>
              <a:rPr lang="pt-BR" sz="3600" dirty="0"/>
              <a:t>, </a:t>
            </a:r>
            <a:r>
              <a:rPr lang="pt-BR" sz="3600" b="1" dirty="0"/>
              <a:t>contratos</a:t>
            </a:r>
            <a:r>
              <a:rPr lang="pt-BR" sz="3600" dirty="0"/>
              <a:t> e </a:t>
            </a:r>
            <a:r>
              <a:rPr lang="pt-BR" sz="3600" b="1" dirty="0" smtClean="0"/>
              <a:t>licitações</a:t>
            </a:r>
            <a:r>
              <a:rPr lang="pt-BR" sz="3600" dirty="0" smtClean="0"/>
              <a:t>?</a:t>
            </a:r>
            <a:endParaRPr lang="pt-BR" sz="3600" dirty="0"/>
          </a:p>
          <a:p>
            <a:pPr marL="571500" lvl="0" indent="-571500">
              <a:buClr>
                <a:srgbClr val="FF0000"/>
              </a:buClr>
              <a:buFont typeface="Wingdings" pitchFamily="2" charset="2"/>
              <a:buChar char="ü"/>
            </a:pPr>
            <a:r>
              <a:rPr lang="pt-BR" sz="3600" dirty="0"/>
              <a:t>Os </a:t>
            </a:r>
            <a:r>
              <a:rPr lang="pt-BR" sz="3600" b="1" dirty="0"/>
              <a:t>resultados de inspeções</a:t>
            </a:r>
            <a:r>
              <a:rPr lang="pt-BR" sz="3600" dirty="0"/>
              <a:t>, </a:t>
            </a:r>
            <a:r>
              <a:rPr lang="pt-BR" sz="3600" b="1" dirty="0"/>
              <a:t>auditorias</a:t>
            </a:r>
            <a:r>
              <a:rPr lang="pt-BR" sz="3600" dirty="0"/>
              <a:t>, </a:t>
            </a:r>
            <a:r>
              <a:rPr lang="pt-BR" sz="3600" b="1" dirty="0"/>
              <a:t>prestações e tomadas de </a:t>
            </a:r>
            <a:r>
              <a:rPr lang="pt-BR" sz="3600" b="1" dirty="0" smtClean="0"/>
              <a:t>contas</a:t>
            </a:r>
            <a:r>
              <a:rPr lang="pt-BR" sz="3600" dirty="0" smtClean="0"/>
              <a:t>?</a:t>
            </a:r>
            <a:endParaRPr lang="pt-BR" sz="3600" dirty="0"/>
          </a:p>
          <a:p>
            <a:pPr marL="571500" lvl="0" indent="-571500">
              <a:buClr>
                <a:srgbClr val="FF0000"/>
              </a:buClr>
              <a:buFont typeface="Wingdings" pitchFamily="2" charset="2"/>
              <a:buChar char="ü"/>
            </a:pPr>
            <a:r>
              <a:rPr lang="pt-BR" sz="3600" dirty="0" smtClean="0"/>
              <a:t>Os </a:t>
            </a:r>
            <a:r>
              <a:rPr lang="pt-BR" sz="3600" b="1" dirty="0"/>
              <a:t>contatos</a:t>
            </a:r>
            <a:r>
              <a:rPr lang="pt-BR" sz="3600" dirty="0"/>
              <a:t>, </a:t>
            </a:r>
            <a:r>
              <a:rPr lang="pt-BR" sz="3600" b="1" dirty="0"/>
              <a:t>horários</a:t>
            </a:r>
            <a:r>
              <a:rPr lang="pt-BR" sz="3600" dirty="0"/>
              <a:t> </a:t>
            </a:r>
            <a:r>
              <a:rPr lang="pt-BR" sz="3600" b="1" dirty="0"/>
              <a:t>de atendimento</a:t>
            </a:r>
            <a:r>
              <a:rPr lang="pt-BR" sz="3600" dirty="0"/>
              <a:t>, </a:t>
            </a:r>
            <a:r>
              <a:rPr lang="pt-BR" sz="3600" b="1" dirty="0"/>
              <a:t>endereço</a:t>
            </a:r>
            <a:r>
              <a:rPr lang="pt-BR" sz="3600" dirty="0"/>
              <a:t> e </a:t>
            </a:r>
            <a:r>
              <a:rPr lang="pt-BR" sz="3600" b="1" dirty="0"/>
              <a:t>demais registros </a:t>
            </a:r>
            <a:r>
              <a:rPr lang="pt-BR" sz="3600" dirty="0"/>
              <a:t>organizacionais?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51520" y="980728"/>
            <a:ext cx="8568952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Requisitos Quantitativos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4704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79512" y="2204864"/>
            <a:ext cx="87129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>
              <a:buClr>
                <a:srgbClr val="FF0000"/>
              </a:buClr>
              <a:buFont typeface="Wingdings" pitchFamily="2" charset="2"/>
              <a:buChar char="ü"/>
            </a:pPr>
            <a:r>
              <a:rPr lang="pt-BR" sz="3600" dirty="0"/>
              <a:t>O </a:t>
            </a:r>
            <a:r>
              <a:rPr lang="pt-BR" sz="3600" b="1" dirty="0" smtClean="0"/>
              <a:t>município</a:t>
            </a:r>
            <a:r>
              <a:rPr lang="pt-BR" sz="3600" dirty="0" smtClean="0"/>
              <a:t> já </a:t>
            </a:r>
            <a:r>
              <a:rPr lang="pt-BR" sz="3600" b="1" dirty="0"/>
              <a:t>recebeu pedidos de informação</a:t>
            </a:r>
            <a:r>
              <a:rPr lang="pt-BR" sz="3600" dirty="0" smtClean="0"/>
              <a:t>?</a:t>
            </a:r>
          </a:p>
          <a:p>
            <a:pPr marL="571500" lvl="0" indent="-571500">
              <a:buClr>
                <a:srgbClr val="FF0000"/>
              </a:buClr>
              <a:buFont typeface="Wingdings" pitchFamily="2" charset="2"/>
              <a:buChar char="ü"/>
            </a:pPr>
            <a:r>
              <a:rPr lang="pt-BR" sz="3600" dirty="0" smtClean="0"/>
              <a:t>Tem </a:t>
            </a:r>
            <a:r>
              <a:rPr lang="pt-BR" sz="3600" b="1" dirty="0"/>
              <a:t>atendido</a:t>
            </a:r>
            <a:r>
              <a:rPr lang="pt-BR" sz="3600" dirty="0"/>
              <a:t> </a:t>
            </a:r>
            <a:r>
              <a:rPr lang="pt-BR" sz="3600" b="1" dirty="0"/>
              <a:t>tempestivamente</a:t>
            </a:r>
            <a:r>
              <a:rPr lang="pt-BR" sz="3600" dirty="0" smtClean="0"/>
              <a:t>?</a:t>
            </a:r>
          </a:p>
          <a:p>
            <a:pPr marL="571500" lvl="0" indent="-571500">
              <a:buClr>
                <a:srgbClr val="FF0000"/>
              </a:buClr>
              <a:buFont typeface="Wingdings" pitchFamily="2" charset="2"/>
              <a:buChar char="ü"/>
            </a:pPr>
            <a:r>
              <a:rPr lang="pt-BR" sz="3600" b="1" dirty="0" smtClean="0"/>
              <a:t>Quais </a:t>
            </a:r>
            <a:r>
              <a:rPr lang="pt-BR" sz="3600" b="1" dirty="0"/>
              <a:t>razões de recusa </a:t>
            </a:r>
            <a:r>
              <a:rPr lang="pt-BR" sz="3600" dirty="0"/>
              <a:t>parcial ou total?</a:t>
            </a:r>
          </a:p>
          <a:p>
            <a:pPr marL="571500" indent="-571500">
              <a:buClr>
                <a:srgbClr val="FF0000"/>
              </a:buClr>
              <a:buFont typeface="Wingdings" pitchFamily="2" charset="2"/>
              <a:buChar char="ü"/>
            </a:pPr>
            <a:r>
              <a:rPr lang="pt-BR" sz="3600" b="1" dirty="0"/>
              <a:t>Existe um SIC </a:t>
            </a:r>
            <a:r>
              <a:rPr lang="pt-BR" sz="3600" dirty="0"/>
              <a:t>(Sistema de Informações ao Cidadão)?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51520" y="1052736"/>
            <a:ext cx="8568952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Requisitos Quantitativos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0564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80728"/>
            <a:ext cx="7416824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525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38696" y="1700807"/>
            <a:ext cx="871296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Elaboração do Mapa de Processos:</a:t>
            </a:r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b="1" dirty="0" smtClean="0"/>
              <a:t>Conhecer</a:t>
            </a:r>
            <a:r>
              <a:rPr lang="pt-BR" sz="3600" dirty="0" smtClean="0"/>
              <a:t> a </a:t>
            </a:r>
            <a:r>
              <a:rPr lang="pt-BR" sz="3600" b="1" dirty="0"/>
              <a:t>sequência </a:t>
            </a:r>
            <a:r>
              <a:rPr lang="pt-BR" sz="3600" b="1" dirty="0" smtClean="0"/>
              <a:t>das </a:t>
            </a:r>
            <a:r>
              <a:rPr lang="pt-BR" sz="3600" b="1" dirty="0"/>
              <a:t>atividades</a:t>
            </a:r>
            <a:r>
              <a:rPr lang="pt-BR" sz="3600" dirty="0"/>
              <a:t>, os </a:t>
            </a:r>
            <a:r>
              <a:rPr lang="pt-BR" sz="3600" b="1" dirty="0" smtClean="0"/>
              <a:t>prazos</a:t>
            </a:r>
            <a:r>
              <a:rPr lang="pt-BR" sz="3600" dirty="0" smtClean="0"/>
              <a:t> e </a:t>
            </a:r>
            <a:r>
              <a:rPr lang="pt-BR" sz="3600" dirty="0"/>
              <a:t>o </a:t>
            </a:r>
            <a:r>
              <a:rPr lang="pt-BR" sz="3600" b="1" dirty="0"/>
              <a:t>fluxo de </a:t>
            </a:r>
            <a:r>
              <a:rPr lang="pt-BR" sz="3600" b="1" dirty="0" smtClean="0"/>
              <a:t>documentos </a:t>
            </a:r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b="1" dirty="0" smtClean="0"/>
              <a:t>Identificar</a:t>
            </a:r>
            <a:r>
              <a:rPr lang="pt-BR" sz="3600" dirty="0" smtClean="0"/>
              <a:t> </a:t>
            </a:r>
            <a:r>
              <a:rPr lang="pt-BR" sz="3600" b="1" dirty="0" smtClean="0"/>
              <a:t>boas práticas </a:t>
            </a:r>
            <a:r>
              <a:rPr lang="pt-BR" sz="3600" dirty="0" smtClean="0"/>
              <a:t>e </a:t>
            </a:r>
            <a:r>
              <a:rPr lang="pt-BR" sz="3600" b="1" dirty="0" smtClean="0"/>
              <a:t>oportunidades</a:t>
            </a:r>
            <a:r>
              <a:rPr lang="pt-BR" sz="3600" dirty="0" smtClean="0"/>
              <a:t> para </a:t>
            </a:r>
            <a:r>
              <a:rPr lang="pt-BR" sz="3600" b="1" dirty="0" smtClean="0"/>
              <a:t>racionalizar e aperfeiçoar os processos </a:t>
            </a:r>
            <a:r>
              <a:rPr lang="pt-BR" sz="3600" dirty="0" smtClean="0"/>
              <a:t>de trabalho. </a:t>
            </a:r>
          </a:p>
          <a:p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Monitoramento:</a:t>
            </a:r>
            <a:endParaRPr lang="pt-BR" sz="3600" b="1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dirty="0" smtClean="0"/>
              <a:t> </a:t>
            </a:r>
            <a:r>
              <a:rPr lang="pt-BR" sz="3600" b="1" dirty="0" smtClean="0"/>
              <a:t>Avaliar</a:t>
            </a:r>
            <a:r>
              <a:rPr lang="pt-BR" sz="3600" dirty="0" smtClean="0"/>
              <a:t> durante </a:t>
            </a:r>
            <a:r>
              <a:rPr lang="pt-BR" sz="3600" b="1" dirty="0" smtClean="0"/>
              <a:t>+/- 30 dias </a:t>
            </a:r>
            <a:r>
              <a:rPr lang="pt-BR" sz="3600" dirty="0" smtClean="0"/>
              <a:t>as operações envolvendo a </a:t>
            </a:r>
            <a:r>
              <a:rPr lang="pt-BR" sz="3600" b="1" dirty="0" smtClean="0"/>
              <a:t>transparência passiva</a:t>
            </a:r>
            <a:endParaRPr lang="pt-BR" sz="3600" b="1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38696" y="980728"/>
            <a:ext cx="8892480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Transparência Passiva</a:t>
            </a:r>
            <a:endParaRPr lang="pt-BR" sz="3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3827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51520" y="1865036"/>
            <a:ext cx="87129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/>
              <a:t>A </a:t>
            </a:r>
            <a:r>
              <a:rPr lang="pt-BR" sz="3600" b="1" dirty="0"/>
              <a:t>técnica</a:t>
            </a:r>
            <a:r>
              <a:rPr lang="pt-BR" sz="3600" dirty="0"/>
              <a:t> </a:t>
            </a:r>
            <a:r>
              <a:rPr lang="pt-BR" sz="3600" b="1" dirty="0"/>
              <a:t>de mapeamento </a:t>
            </a:r>
            <a:r>
              <a:rPr lang="pt-BR" sz="3600" dirty="0"/>
              <a:t>de processo </a:t>
            </a:r>
            <a:r>
              <a:rPr lang="pt-BR" sz="3600" b="1" dirty="0"/>
              <a:t>fornece uma representação gráfica das</a:t>
            </a:r>
            <a:r>
              <a:rPr lang="pt-BR" sz="3600" dirty="0"/>
              <a:t> </a:t>
            </a:r>
            <a:r>
              <a:rPr lang="pt-BR" sz="3600" b="1" dirty="0"/>
              <a:t>operações</a:t>
            </a:r>
            <a:r>
              <a:rPr lang="pt-BR" sz="3600" dirty="0"/>
              <a:t> </a:t>
            </a:r>
            <a:r>
              <a:rPr lang="pt-BR" sz="3600" dirty="0" smtClean="0"/>
              <a:t>sob análise</a:t>
            </a:r>
            <a:r>
              <a:rPr lang="pt-BR" sz="3600" dirty="0"/>
              <a:t>, </a:t>
            </a:r>
            <a:r>
              <a:rPr lang="pt-BR" sz="3600" b="1" dirty="0"/>
              <a:t>evidenciando</a:t>
            </a:r>
            <a:r>
              <a:rPr lang="pt-BR" sz="3600" dirty="0"/>
              <a:t> </a:t>
            </a:r>
            <a:r>
              <a:rPr lang="pt-BR" sz="3600" b="1" dirty="0"/>
              <a:t>a</a:t>
            </a:r>
            <a:r>
              <a:rPr lang="pt-BR" sz="3600" dirty="0"/>
              <a:t> </a:t>
            </a:r>
            <a:r>
              <a:rPr lang="pt-BR" sz="3600" b="1" dirty="0" smtClean="0"/>
              <a:t>sequência </a:t>
            </a:r>
            <a:r>
              <a:rPr lang="pt-BR" sz="3600" b="1" dirty="0"/>
              <a:t>de atividades</a:t>
            </a:r>
            <a:r>
              <a:rPr lang="pt-BR" sz="3600" dirty="0"/>
              <a:t>, os </a:t>
            </a:r>
            <a:r>
              <a:rPr lang="pt-BR" sz="3600" b="1" dirty="0"/>
              <a:t>agentes </a:t>
            </a:r>
            <a:r>
              <a:rPr lang="pt-BR" sz="3600" b="1" dirty="0" smtClean="0"/>
              <a:t> envolvidos</a:t>
            </a:r>
            <a:r>
              <a:rPr lang="pt-BR" sz="3600" dirty="0"/>
              <a:t>, os </a:t>
            </a:r>
            <a:r>
              <a:rPr lang="pt-BR" sz="3600" b="1" dirty="0"/>
              <a:t>prazos</a:t>
            </a:r>
            <a:r>
              <a:rPr lang="pt-BR" sz="3600" dirty="0"/>
              <a:t> e o </a:t>
            </a:r>
            <a:r>
              <a:rPr lang="pt-BR" sz="3600" b="1" dirty="0"/>
              <a:t>fluxo </a:t>
            </a:r>
            <a:r>
              <a:rPr lang="pt-BR" sz="3600" b="1" dirty="0" smtClean="0"/>
              <a:t>de documentos</a:t>
            </a:r>
            <a:r>
              <a:rPr lang="pt-BR" sz="3600" dirty="0" smtClean="0"/>
              <a:t> </a:t>
            </a:r>
            <a:r>
              <a:rPr lang="pt-BR" sz="3600" dirty="0"/>
              <a:t>em uma organização ou área.</a:t>
            </a:r>
            <a:endParaRPr lang="pt-BR" sz="3600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51520" y="1124744"/>
            <a:ext cx="8892480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Transparência Passiva – Mapa de Processos</a:t>
            </a:r>
            <a:endParaRPr lang="pt-BR" sz="3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3288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8642467" cy="5472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6467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98750" y="1772816"/>
            <a:ext cx="871296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As equipes deverão:</a:t>
            </a:r>
          </a:p>
          <a:p>
            <a:endParaRPr lang="pt-BR" sz="3600" b="1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Verificar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a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estrutura física 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disponível e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horário de atendimento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;</a:t>
            </a:r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Acompanhar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o cumprimento dos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prazos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das solicitações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;</a:t>
            </a:r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Avaliar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a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formalização e motivação das informações negadas 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e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eventuais recursos;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225878" y="908720"/>
            <a:ext cx="8568952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Transparência </a:t>
            </a:r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Passiva - Monitoramento</a:t>
            </a:r>
            <a:endParaRPr lang="pt-BR" sz="72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pPr algn="just"/>
            <a:endParaRPr lang="pt-BR" sz="40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916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25878" y="2060848"/>
            <a:ext cx="871296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</a:pPr>
            <a:endParaRPr lang="pt-BR" sz="3600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A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valiar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a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atualização do Portais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, conforme rol de itens pré-definidos;</a:t>
            </a:r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Pesquisar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a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existência de estatísticas 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sobre os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acessos</a:t>
            </a:r>
            <a:endParaRPr lang="pt-BR" sz="3600" b="1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225878" y="1344954"/>
            <a:ext cx="8568952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Transparência Passiva - </a:t>
            </a:r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Monitoramento</a:t>
            </a:r>
            <a:endParaRPr lang="pt-BR" sz="72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234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15516" y="2060848"/>
            <a:ext cx="8712968" cy="704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5100"/>
              </a:lnSpc>
            </a:pPr>
            <a:endParaRPr lang="pt-BR" sz="36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241164" y="908721"/>
            <a:ext cx="8496943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Matriz de Achados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852" y="1594522"/>
            <a:ext cx="7236296" cy="521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02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627031"/>
              </p:ext>
            </p:extLst>
          </p:nvPr>
        </p:nvGraphicFramePr>
        <p:xfrm>
          <a:off x="415970" y="3327388"/>
          <a:ext cx="1641475" cy="968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802" name="CorelDRAW" r:id="rId4" imgW="4600575" imgH="2933700" progId="CorelDRAW.Gráficos.9">
                  <p:embed/>
                </p:oleObj>
              </mc:Choice>
              <mc:Fallback>
                <p:oleObj name="CorelDRAW" r:id="rId4" imgW="4600575" imgH="2933700" progId="CorelDRAW.Gráficos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970" y="3327388"/>
                        <a:ext cx="1641475" cy="968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Group 55"/>
          <p:cNvGrpSpPr>
            <a:grpSpLocks/>
          </p:cNvGrpSpPr>
          <p:nvPr/>
        </p:nvGrpSpPr>
        <p:grpSpPr bwMode="auto">
          <a:xfrm>
            <a:off x="6387493" y="4988465"/>
            <a:ext cx="952500" cy="974725"/>
            <a:chOff x="3504" y="3360"/>
            <a:chExt cx="539" cy="600"/>
          </a:xfrm>
        </p:grpSpPr>
        <p:graphicFrame>
          <p:nvGraphicFramePr>
            <p:cNvPr id="9" name="Object 56"/>
            <p:cNvGraphicFramePr>
              <a:graphicFrameLocks noChangeAspect="1"/>
            </p:cNvGraphicFramePr>
            <p:nvPr/>
          </p:nvGraphicFramePr>
          <p:xfrm>
            <a:off x="3504" y="3360"/>
            <a:ext cx="539" cy="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8803" name="CorelDRAW" r:id="rId6" imgW="4171950" imgH="4648200" progId="CorelDRAW.Gráficos.9">
                    <p:embed/>
                  </p:oleObj>
                </mc:Choice>
                <mc:Fallback>
                  <p:oleObj name="CorelDRAW" r:id="rId6" imgW="4171950" imgH="4648200" progId="CorelDRAW.Gráficos.9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04" y="3360"/>
                          <a:ext cx="539" cy="6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" name="Freeform 57"/>
            <p:cNvSpPr>
              <a:spLocks/>
            </p:cNvSpPr>
            <p:nvPr/>
          </p:nvSpPr>
          <p:spPr bwMode="auto">
            <a:xfrm>
              <a:off x="3781" y="3422"/>
              <a:ext cx="192" cy="226"/>
            </a:xfrm>
            <a:custGeom>
              <a:avLst/>
              <a:gdLst>
                <a:gd name="T0" fmla="*/ 0 w 192"/>
                <a:gd name="T1" fmla="*/ 172 h 226"/>
                <a:gd name="T2" fmla="*/ 69 w 192"/>
                <a:gd name="T3" fmla="*/ 226 h 226"/>
                <a:gd name="T4" fmla="*/ 192 w 192"/>
                <a:gd name="T5" fmla="*/ 0 h 226"/>
                <a:gd name="T6" fmla="*/ 0 60000 65536"/>
                <a:gd name="T7" fmla="*/ 0 60000 65536"/>
                <a:gd name="T8" fmla="*/ 0 60000 65536"/>
                <a:gd name="T9" fmla="*/ 0 w 192"/>
                <a:gd name="T10" fmla="*/ 0 h 226"/>
                <a:gd name="T11" fmla="*/ 192 w 192"/>
                <a:gd name="T12" fmla="*/ 226 h 2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2" h="226">
                  <a:moveTo>
                    <a:pt x="0" y="172"/>
                  </a:moveTo>
                  <a:lnTo>
                    <a:pt x="69" y="226"/>
                  </a:lnTo>
                  <a:lnTo>
                    <a:pt x="192" y="0"/>
                  </a:ln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1" name="Group 52"/>
          <p:cNvGrpSpPr>
            <a:grpSpLocks/>
          </p:cNvGrpSpPr>
          <p:nvPr/>
        </p:nvGrpSpPr>
        <p:grpSpPr bwMode="auto">
          <a:xfrm>
            <a:off x="7612895" y="3015897"/>
            <a:ext cx="1125537" cy="974725"/>
            <a:chOff x="4153" y="2632"/>
            <a:chExt cx="636" cy="600"/>
          </a:xfrm>
        </p:grpSpPr>
        <p:graphicFrame>
          <p:nvGraphicFramePr>
            <p:cNvPr id="12" name="Object 53"/>
            <p:cNvGraphicFramePr>
              <a:graphicFrameLocks noChangeAspect="1"/>
            </p:cNvGraphicFramePr>
            <p:nvPr/>
          </p:nvGraphicFramePr>
          <p:xfrm>
            <a:off x="4153" y="2632"/>
            <a:ext cx="510" cy="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8804" name="CorelDRAW" r:id="rId8" imgW="3952875" imgH="4648200" progId="CorelDRAW.Gráficos.9">
                    <p:embed/>
                  </p:oleObj>
                </mc:Choice>
                <mc:Fallback>
                  <p:oleObj name="CorelDRAW" r:id="rId8" imgW="3952875" imgH="4648200" progId="CorelDRAW.Gráficos.9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53" y="2632"/>
                          <a:ext cx="510" cy="6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" name="Object 54"/>
            <p:cNvGraphicFramePr>
              <a:graphicFrameLocks noChangeAspect="1"/>
            </p:cNvGraphicFramePr>
            <p:nvPr/>
          </p:nvGraphicFramePr>
          <p:xfrm>
            <a:off x="4320" y="2832"/>
            <a:ext cx="469" cy="3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8805" name="CorelDRAW" r:id="rId10" imgW="4238625" imgH="2895600" progId="CorelDRAW.Gráficos.9">
                    <p:embed/>
                  </p:oleObj>
                </mc:Choice>
                <mc:Fallback>
                  <p:oleObj name="CorelDRAW" r:id="rId10" imgW="4238625" imgH="2895600" progId="CorelDRAW.Gráficos.9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0" y="2832"/>
                          <a:ext cx="469" cy="32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6" name="Object 5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7259846"/>
              </p:ext>
            </p:extLst>
          </p:nvPr>
        </p:nvGraphicFramePr>
        <p:xfrm>
          <a:off x="2094095" y="5229548"/>
          <a:ext cx="988893" cy="10167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806" name="CorelDRAW" r:id="rId12" imgW="4171950" imgH="4648200" progId="CorelDRAW.Gráficos.9">
                  <p:embed/>
                </p:oleObj>
              </mc:Choice>
              <mc:Fallback>
                <p:oleObj name="CorelDRAW" r:id="rId12" imgW="4171950" imgH="4648200" progId="CorelDRAW.Gráficos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4095" y="5229548"/>
                        <a:ext cx="988893" cy="101674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7" name="Group 7"/>
          <p:cNvGrpSpPr>
            <a:grpSpLocks/>
          </p:cNvGrpSpPr>
          <p:nvPr/>
        </p:nvGrpSpPr>
        <p:grpSpPr bwMode="auto">
          <a:xfrm>
            <a:off x="5238750" y="2428875"/>
            <a:ext cx="1643063" cy="1582738"/>
            <a:chOff x="3130" y="1769"/>
            <a:chExt cx="849" cy="824"/>
          </a:xfrm>
        </p:grpSpPr>
        <p:sp>
          <p:nvSpPr>
            <p:cNvPr id="28" name="Freeform 8"/>
            <p:cNvSpPr>
              <a:spLocks/>
            </p:cNvSpPr>
            <p:nvPr/>
          </p:nvSpPr>
          <p:spPr bwMode="auto">
            <a:xfrm>
              <a:off x="3130" y="1769"/>
              <a:ext cx="794" cy="678"/>
            </a:xfrm>
            <a:custGeom>
              <a:avLst/>
              <a:gdLst>
                <a:gd name="T0" fmla="*/ 0 w 58"/>
                <a:gd name="T1" fmla="*/ 0 h 51"/>
                <a:gd name="T2" fmla="*/ 0 w 58"/>
                <a:gd name="T3" fmla="*/ 0 h 51"/>
                <a:gd name="T4" fmla="*/ 2147483647 w 58"/>
                <a:gd name="T5" fmla="*/ 2147483647 h 51"/>
                <a:gd name="T6" fmla="*/ 0 60000 65536"/>
                <a:gd name="T7" fmla="*/ 0 60000 65536"/>
                <a:gd name="T8" fmla="*/ 0 60000 65536"/>
                <a:gd name="T9" fmla="*/ 0 w 58"/>
                <a:gd name="T10" fmla="*/ 0 h 51"/>
                <a:gd name="T11" fmla="*/ 58 w 58"/>
                <a:gd name="T12" fmla="*/ 51 h 5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" h="5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0"/>
                    <a:pt x="54" y="22"/>
                    <a:pt x="58" y="51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9"/>
            <p:cNvSpPr>
              <a:spLocks/>
            </p:cNvSpPr>
            <p:nvPr/>
          </p:nvSpPr>
          <p:spPr bwMode="auto">
            <a:xfrm>
              <a:off x="3869" y="2420"/>
              <a:ext cx="96" cy="160"/>
            </a:xfrm>
            <a:custGeom>
              <a:avLst/>
              <a:gdLst>
                <a:gd name="T0" fmla="*/ 0 w 96"/>
                <a:gd name="T1" fmla="*/ 13 h 160"/>
                <a:gd name="T2" fmla="*/ 69 w 96"/>
                <a:gd name="T3" fmla="*/ 160 h 160"/>
                <a:gd name="T4" fmla="*/ 96 w 96"/>
                <a:gd name="T5" fmla="*/ 0 h 160"/>
                <a:gd name="T6" fmla="*/ 55 w 96"/>
                <a:gd name="T7" fmla="*/ 53 h 160"/>
                <a:gd name="T8" fmla="*/ 0 w 96"/>
                <a:gd name="T9" fmla="*/ 13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0" y="13"/>
                  </a:moveTo>
                  <a:lnTo>
                    <a:pt x="69" y="160"/>
                  </a:lnTo>
                  <a:lnTo>
                    <a:pt x="96" y="0"/>
                  </a:lnTo>
                  <a:lnTo>
                    <a:pt x="55" y="53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10"/>
            <p:cNvSpPr>
              <a:spLocks/>
            </p:cNvSpPr>
            <p:nvPr/>
          </p:nvSpPr>
          <p:spPr bwMode="auto">
            <a:xfrm>
              <a:off x="3144" y="1782"/>
              <a:ext cx="794" cy="678"/>
            </a:xfrm>
            <a:custGeom>
              <a:avLst/>
              <a:gdLst>
                <a:gd name="T0" fmla="*/ 0 w 58"/>
                <a:gd name="T1" fmla="*/ 0 h 51"/>
                <a:gd name="T2" fmla="*/ 0 w 58"/>
                <a:gd name="T3" fmla="*/ 0 h 51"/>
                <a:gd name="T4" fmla="*/ 2147483647 w 58"/>
                <a:gd name="T5" fmla="*/ 2147483647 h 51"/>
                <a:gd name="T6" fmla="*/ 0 60000 65536"/>
                <a:gd name="T7" fmla="*/ 0 60000 65536"/>
                <a:gd name="T8" fmla="*/ 0 60000 65536"/>
                <a:gd name="T9" fmla="*/ 0 w 58"/>
                <a:gd name="T10" fmla="*/ 0 h 51"/>
                <a:gd name="T11" fmla="*/ 58 w 58"/>
                <a:gd name="T12" fmla="*/ 51 h 5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" h="5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0"/>
                    <a:pt x="54" y="22"/>
                    <a:pt x="58" y="51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11"/>
            <p:cNvSpPr>
              <a:spLocks/>
            </p:cNvSpPr>
            <p:nvPr/>
          </p:nvSpPr>
          <p:spPr bwMode="auto">
            <a:xfrm>
              <a:off x="3883" y="2433"/>
              <a:ext cx="96" cy="160"/>
            </a:xfrm>
            <a:custGeom>
              <a:avLst/>
              <a:gdLst>
                <a:gd name="T0" fmla="*/ 0 w 96"/>
                <a:gd name="T1" fmla="*/ 14 h 160"/>
                <a:gd name="T2" fmla="*/ 69 w 96"/>
                <a:gd name="T3" fmla="*/ 160 h 160"/>
                <a:gd name="T4" fmla="*/ 96 w 96"/>
                <a:gd name="T5" fmla="*/ 0 h 160"/>
                <a:gd name="T6" fmla="*/ 55 w 96"/>
                <a:gd name="T7" fmla="*/ 54 h 160"/>
                <a:gd name="T8" fmla="*/ 0 w 96"/>
                <a:gd name="T9" fmla="*/ 14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0" y="14"/>
                  </a:moveTo>
                  <a:lnTo>
                    <a:pt x="69" y="160"/>
                  </a:lnTo>
                  <a:lnTo>
                    <a:pt x="96" y="0"/>
                  </a:lnTo>
                  <a:lnTo>
                    <a:pt x="55" y="54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12"/>
            <p:cNvSpPr>
              <a:spLocks/>
            </p:cNvSpPr>
            <p:nvPr/>
          </p:nvSpPr>
          <p:spPr bwMode="auto">
            <a:xfrm>
              <a:off x="3144" y="1782"/>
              <a:ext cx="794" cy="665"/>
            </a:xfrm>
            <a:custGeom>
              <a:avLst/>
              <a:gdLst>
                <a:gd name="T0" fmla="*/ 0 w 58"/>
                <a:gd name="T1" fmla="*/ 0 h 50"/>
                <a:gd name="T2" fmla="*/ 0 w 58"/>
                <a:gd name="T3" fmla="*/ 0 h 50"/>
                <a:gd name="T4" fmla="*/ 2147483647 w 58"/>
                <a:gd name="T5" fmla="*/ 2147483647 h 50"/>
                <a:gd name="T6" fmla="*/ 0 60000 65536"/>
                <a:gd name="T7" fmla="*/ 0 60000 65536"/>
                <a:gd name="T8" fmla="*/ 0 60000 65536"/>
                <a:gd name="T9" fmla="*/ 0 w 58"/>
                <a:gd name="T10" fmla="*/ 0 h 50"/>
                <a:gd name="T11" fmla="*/ 58 w 58"/>
                <a:gd name="T12" fmla="*/ 50 h 5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" h="5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0"/>
                    <a:pt x="53" y="22"/>
                    <a:pt x="58" y="5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13"/>
            <p:cNvSpPr>
              <a:spLocks/>
            </p:cNvSpPr>
            <p:nvPr/>
          </p:nvSpPr>
          <p:spPr bwMode="auto">
            <a:xfrm>
              <a:off x="3883" y="2420"/>
              <a:ext cx="96" cy="160"/>
            </a:xfrm>
            <a:custGeom>
              <a:avLst/>
              <a:gdLst>
                <a:gd name="T0" fmla="*/ 0 w 96"/>
                <a:gd name="T1" fmla="*/ 13 h 160"/>
                <a:gd name="T2" fmla="*/ 69 w 96"/>
                <a:gd name="T3" fmla="*/ 160 h 160"/>
                <a:gd name="T4" fmla="*/ 96 w 96"/>
                <a:gd name="T5" fmla="*/ 0 h 160"/>
                <a:gd name="T6" fmla="*/ 55 w 96"/>
                <a:gd name="T7" fmla="*/ 53 h 160"/>
                <a:gd name="T8" fmla="*/ 0 w 96"/>
                <a:gd name="T9" fmla="*/ 13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0" y="13"/>
                  </a:moveTo>
                  <a:lnTo>
                    <a:pt x="69" y="160"/>
                  </a:lnTo>
                  <a:lnTo>
                    <a:pt x="96" y="0"/>
                  </a:lnTo>
                  <a:lnTo>
                    <a:pt x="55" y="53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4" name="Group 14"/>
          <p:cNvGrpSpPr>
            <a:grpSpLocks/>
          </p:cNvGrpSpPr>
          <p:nvPr/>
        </p:nvGrpSpPr>
        <p:grpSpPr bwMode="auto">
          <a:xfrm>
            <a:off x="4238625" y="4071938"/>
            <a:ext cx="2493963" cy="1446212"/>
            <a:chOff x="2664" y="2752"/>
            <a:chExt cx="1288" cy="625"/>
          </a:xfrm>
        </p:grpSpPr>
        <p:sp>
          <p:nvSpPr>
            <p:cNvPr id="35" name="Freeform 15"/>
            <p:cNvSpPr>
              <a:spLocks/>
            </p:cNvSpPr>
            <p:nvPr/>
          </p:nvSpPr>
          <p:spPr bwMode="auto">
            <a:xfrm>
              <a:off x="2787" y="2752"/>
              <a:ext cx="1151" cy="558"/>
            </a:xfrm>
            <a:custGeom>
              <a:avLst/>
              <a:gdLst>
                <a:gd name="T0" fmla="*/ 2147483647 w 84"/>
                <a:gd name="T1" fmla="*/ 0 h 42"/>
                <a:gd name="T2" fmla="*/ 0 w 84"/>
                <a:gd name="T3" fmla="*/ 2147483647 h 42"/>
                <a:gd name="T4" fmla="*/ 0 60000 65536"/>
                <a:gd name="T5" fmla="*/ 0 60000 65536"/>
                <a:gd name="T6" fmla="*/ 0 w 84"/>
                <a:gd name="T7" fmla="*/ 0 h 42"/>
                <a:gd name="T8" fmla="*/ 84 w 84"/>
                <a:gd name="T9" fmla="*/ 42 h 4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4" h="42">
                  <a:moveTo>
                    <a:pt x="84" y="0"/>
                  </a:moveTo>
                  <a:cubicBezTo>
                    <a:pt x="84" y="22"/>
                    <a:pt x="47" y="40"/>
                    <a:pt x="0" y="42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16"/>
            <p:cNvSpPr>
              <a:spLocks/>
            </p:cNvSpPr>
            <p:nvPr/>
          </p:nvSpPr>
          <p:spPr bwMode="auto">
            <a:xfrm>
              <a:off x="2664" y="3270"/>
              <a:ext cx="165" cy="93"/>
            </a:xfrm>
            <a:custGeom>
              <a:avLst/>
              <a:gdLst>
                <a:gd name="T0" fmla="*/ 165 w 165"/>
                <a:gd name="T1" fmla="*/ 0 h 93"/>
                <a:gd name="T2" fmla="*/ 0 w 165"/>
                <a:gd name="T3" fmla="*/ 54 h 93"/>
                <a:gd name="T4" fmla="*/ 165 w 165"/>
                <a:gd name="T5" fmla="*/ 93 h 93"/>
                <a:gd name="T6" fmla="*/ 110 w 165"/>
                <a:gd name="T7" fmla="*/ 54 h 93"/>
                <a:gd name="T8" fmla="*/ 165 w 165"/>
                <a:gd name="T9" fmla="*/ 0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5"/>
                <a:gd name="T16" fmla="*/ 0 h 93"/>
                <a:gd name="T17" fmla="*/ 165 w 165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5" h="93">
                  <a:moveTo>
                    <a:pt x="165" y="0"/>
                  </a:moveTo>
                  <a:lnTo>
                    <a:pt x="0" y="54"/>
                  </a:lnTo>
                  <a:lnTo>
                    <a:pt x="165" y="93"/>
                  </a:lnTo>
                  <a:lnTo>
                    <a:pt x="110" y="54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17"/>
            <p:cNvSpPr>
              <a:spLocks/>
            </p:cNvSpPr>
            <p:nvPr/>
          </p:nvSpPr>
          <p:spPr bwMode="auto">
            <a:xfrm>
              <a:off x="2801" y="2766"/>
              <a:ext cx="1151" cy="558"/>
            </a:xfrm>
            <a:custGeom>
              <a:avLst/>
              <a:gdLst>
                <a:gd name="T0" fmla="*/ 2147483647 w 84"/>
                <a:gd name="T1" fmla="*/ 0 h 42"/>
                <a:gd name="T2" fmla="*/ 0 w 84"/>
                <a:gd name="T3" fmla="*/ 2147483647 h 42"/>
                <a:gd name="T4" fmla="*/ 0 60000 65536"/>
                <a:gd name="T5" fmla="*/ 0 60000 65536"/>
                <a:gd name="T6" fmla="*/ 0 w 84"/>
                <a:gd name="T7" fmla="*/ 0 h 42"/>
                <a:gd name="T8" fmla="*/ 84 w 84"/>
                <a:gd name="T9" fmla="*/ 42 h 4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4" h="42">
                  <a:moveTo>
                    <a:pt x="84" y="0"/>
                  </a:moveTo>
                  <a:cubicBezTo>
                    <a:pt x="84" y="22"/>
                    <a:pt x="47" y="40"/>
                    <a:pt x="0" y="42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18"/>
            <p:cNvSpPr>
              <a:spLocks/>
            </p:cNvSpPr>
            <p:nvPr/>
          </p:nvSpPr>
          <p:spPr bwMode="auto">
            <a:xfrm>
              <a:off x="2678" y="3284"/>
              <a:ext cx="164" cy="93"/>
            </a:xfrm>
            <a:custGeom>
              <a:avLst/>
              <a:gdLst>
                <a:gd name="T0" fmla="*/ 164 w 164"/>
                <a:gd name="T1" fmla="*/ 0 h 93"/>
                <a:gd name="T2" fmla="*/ 0 w 164"/>
                <a:gd name="T3" fmla="*/ 53 h 93"/>
                <a:gd name="T4" fmla="*/ 164 w 164"/>
                <a:gd name="T5" fmla="*/ 93 h 93"/>
                <a:gd name="T6" fmla="*/ 109 w 164"/>
                <a:gd name="T7" fmla="*/ 53 h 93"/>
                <a:gd name="T8" fmla="*/ 164 w 164"/>
                <a:gd name="T9" fmla="*/ 0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164" y="0"/>
                  </a:moveTo>
                  <a:lnTo>
                    <a:pt x="0" y="53"/>
                  </a:lnTo>
                  <a:lnTo>
                    <a:pt x="164" y="93"/>
                  </a:lnTo>
                  <a:lnTo>
                    <a:pt x="109" y="53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19"/>
            <p:cNvSpPr>
              <a:spLocks/>
            </p:cNvSpPr>
            <p:nvPr/>
          </p:nvSpPr>
          <p:spPr bwMode="auto">
            <a:xfrm>
              <a:off x="2760" y="2766"/>
              <a:ext cx="1178" cy="544"/>
            </a:xfrm>
            <a:custGeom>
              <a:avLst/>
              <a:gdLst>
                <a:gd name="T0" fmla="*/ 2147483647 w 86"/>
                <a:gd name="T1" fmla="*/ 0 h 41"/>
                <a:gd name="T2" fmla="*/ 0 w 86"/>
                <a:gd name="T3" fmla="*/ 2147483647 h 41"/>
                <a:gd name="T4" fmla="*/ 0 60000 65536"/>
                <a:gd name="T5" fmla="*/ 0 60000 65536"/>
                <a:gd name="T6" fmla="*/ 0 w 86"/>
                <a:gd name="T7" fmla="*/ 0 h 41"/>
                <a:gd name="T8" fmla="*/ 86 w 86"/>
                <a:gd name="T9" fmla="*/ 41 h 4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6" h="41">
                  <a:moveTo>
                    <a:pt x="86" y="0"/>
                  </a:moveTo>
                  <a:cubicBezTo>
                    <a:pt x="86" y="21"/>
                    <a:pt x="48" y="40"/>
                    <a:pt x="0" y="41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20"/>
            <p:cNvSpPr>
              <a:spLocks/>
            </p:cNvSpPr>
            <p:nvPr/>
          </p:nvSpPr>
          <p:spPr bwMode="auto">
            <a:xfrm>
              <a:off x="2664" y="3270"/>
              <a:ext cx="165" cy="93"/>
            </a:xfrm>
            <a:custGeom>
              <a:avLst/>
              <a:gdLst>
                <a:gd name="T0" fmla="*/ 165 w 165"/>
                <a:gd name="T1" fmla="*/ 0 h 93"/>
                <a:gd name="T2" fmla="*/ 0 w 165"/>
                <a:gd name="T3" fmla="*/ 54 h 93"/>
                <a:gd name="T4" fmla="*/ 165 w 165"/>
                <a:gd name="T5" fmla="*/ 93 h 93"/>
                <a:gd name="T6" fmla="*/ 110 w 165"/>
                <a:gd name="T7" fmla="*/ 54 h 93"/>
                <a:gd name="T8" fmla="*/ 165 w 165"/>
                <a:gd name="T9" fmla="*/ 0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5"/>
                <a:gd name="T16" fmla="*/ 0 h 93"/>
                <a:gd name="T17" fmla="*/ 165 w 165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5" h="93">
                  <a:moveTo>
                    <a:pt x="165" y="0"/>
                  </a:moveTo>
                  <a:lnTo>
                    <a:pt x="0" y="54"/>
                  </a:lnTo>
                  <a:lnTo>
                    <a:pt x="165" y="93"/>
                  </a:lnTo>
                  <a:lnTo>
                    <a:pt x="110" y="54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1" name="Group 21"/>
          <p:cNvGrpSpPr>
            <a:grpSpLocks/>
          </p:cNvGrpSpPr>
          <p:nvPr/>
        </p:nvGrpSpPr>
        <p:grpSpPr bwMode="auto">
          <a:xfrm>
            <a:off x="2452688" y="3786188"/>
            <a:ext cx="1644650" cy="1582737"/>
            <a:chOff x="1610" y="2500"/>
            <a:chExt cx="849" cy="824"/>
          </a:xfrm>
        </p:grpSpPr>
        <p:sp>
          <p:nvSpPr>
            <p:cNvPr id="42" name="Freeform 22"/>
            <p:cNvSpPr>
              <a:spLocks/>
            </p:cNvSpPr>
            <p:nvPr/>
          </p:nvSpPr>
          <p:spPr bwMode="auto">
            <a:xfrm>
              <a:off x="1637" y="2619"/>
              <a:ext cx="808" cy="691"/>
            </a:xfrm>
            <a:custGeom>
              <a:avLst/>
              <a:gdLst>
                <a:gd name="T0" fmla="*/ 2147483647 w 59"/>
                <a:gd name="T1" fmla="*/ 2147483647 h 52"/>
                <a:gd name="T2" fmla="*/ 0 w 59"/>
                <a:gd name="T3" fmla="*/ 0 h 52"/>
                <a:gd name="T4" fmla="*/ 0 60000 65536"/>
                <a:gd name="T5" fmla="*/ 0 60000 65536"/>
                <a:gd name="T6" fmla="*/ 0 w 59"/>
                <a:gd name="T7" fmla="*/ 0 h 52"/>
                <a:gd name="T8" fmla="*/ 59 w 59"/>
                <a:gd name="T9" fmla="*/ 52 h 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9" h="52">
                  <a:moveTo>
                    <a:pt x="59" y="52"/>
                  </a:moveTo>
                  <a:cubicBezTo>
                    <a:pt x="29" y="52"/>
                    <a:pt x="4" y="29"/>
                    <a:pt x="0" y="0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23"/>
            <p:cNvSpPr>
              <a:spLocks/>
            </p:cNvSpPr>
            <p:nvPr/>
          </p:nvSpPr>
          <p:spPr bwMode="auto">
            <a:xfrm>
              <a:off x="1610" y="2500"/>
              <a:ext cx="95" cy="159"/>
            </a:xfrm>
            <a:custGeom>
              <a:avLst/>
              <a:gdLst>
                <a:gd name="T0" fmla="*/ 95 w 95"/>
                <a:gd name="T1" fmla="*/ 146 h 159"/>
                <a:gd name="T2" fmla="*/ 27 w 95"/>
                <a:gd name="T3" fmla="*/ 0 h 159"/>
                <a:gd name="T4" fmla="*/ 0 w 95"/>
                <a:gd name="T5" fmla="*/ 159 h 159"/>
                <a:gd name="T6" fmla="*/ 41 w 95"/>
                <a:gd name="T7" fmla="*/ 106 h 159"/>
                <a:gd name="T8" fmla="*/ 95 w 95"/>
                <a:gd name="T9" fmla="*/ 146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"/>
                <a:gd name="T16" fmla="*/ 0 h 159"/>
                <a:gd name="T17" fmla="*/ 95 w 95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" h="159">
                  <a:moveTo>
                    <a:pt x="95" y="146"/>
                  </a:moveTo>
                  <a:lnTo>
                    <a:pt x="27" y="0"/>
                  </a:lnTo>
                  <a:lnTo>
                    <a:pt x="0" y="159"/>
                  </a:lnTo>
                  <a:lnTo>
                    <a:pt x="41" y="106"/>
                  </a:lnTo>
                  <a:lnTo>
                    <a:pt x="95" y="146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24"/>
            <p:cNvSpPr>
              <a:spLocks/>
            </p:cNvSpPr>
            <p:nvPr/>
          </p:nvSpPr>
          <p:spPr bwMode="auto">
            <a:xfrm>
              <a:off x="1651" y="2633"/>
              <a:ext cx="808" cy="691"/>
            </a:xfrm>
            <a:custGeom>
              <a:avLst/>
              <a:gdLst>
                <a:gd name="T0" fmla="*/ 2147483647 w 59"/>
                <a:gd name="T1" fmla="*/ 2147483647 h 52"/>
                <a:gd name="T2" fmla="*/ 0 w 59"/>
                <a:gd name="T3" fmla="*/ 0 h 52"/>
                <a:gd name="T4" fmla="*/ 0 60000 65536"/>
                <a:gd name="T5" fmla="*/ 0 60000 65536"/>
                <a:gd name="T6" fmla="*/ 0 w 59"/>
                <a:gd name="T7" fmla="*/ 0 h 52"/>
                <a:gd name="T8" fmla="*/ 59 w 59"/>
                <a:gd name="T9" fmla="*/ 52 h 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9" h="52">
                  <a:moveTo>
                    <a:pt x="59" y="52"/>
                  </a:moveTo>
                  <a:cubicBezTo>
                    <a:pt x="29" y="52"/>
                    <a:pt x="4" y="29"/>
                    <a:pt x="0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25"/>
            <p:cNvSpPr>
              <a:spLocks/>
            </p:cNvSpPr>
            <p:nvPr/>
          </p:nvSpPr>
          <p:spPr bwMode="auto">
            <a:xfrm>
              <a:off x="1623" y="2513"/>
              <a:ext cx="96" cy="160"/>
            </a:xfrm>
            <a:custGeom>
              <a:avLst/>
              <a:gdLst>
                <a:gd name="T0" fmla="*/ 96 w 96"/>
                <a:gd name="T1" fmla="*/ 146 h 160"/>
                <a:gd name="T2" fmla="*/ 28 w 96"/>
                <a:gd name="T3" fmla="*/ 0 h 160"/>
                <a:gd name="T4" fmla="*/ 0 w 96"/>
                <a:gd name="T5" fmla="*/ 160 h 160"/>
                <a:gd name="T6" fmla="*/ 41 w 96"/>
                <a:gd name="T7" fmla="*/ 106 h 160"/>
                <a:gd name="T8" fmla="*/ 96 w 96"/>
                <a:gd name="T9" fmla="*/ 146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96" y="146"/>
                  </a:moveTo>
                  <a:lnTo>
                    <a:pt x="28" y="0"/>
                  </a:lnTo>
                  <a:lnTo>
                    <a:pt x="0" y="160"/>
                  </a:lnTo>
                  <a:lnTo>
                    <a:pt x="41" y="106"/>
                  </a:lnTo>
                  <a:lnTo>
                    <a:pt x="96" y="1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26"/>
            <p:cNvSpPr>
              <a:spLocks/>
            </p:cNvSpPr>
            <p:nvPr/>
          </p:nvSpPr>
          <p:spPr bwMode="auto">
            <a:xfrm>
              <a:off x="1637" y="2633"/>
              <a:ext cx="808" cy="691"/>
            </a:xfrm>
            <a:custGeom>
              <a:avLst/>
              <a:gdLst>
                <a:gd name="T0" fmla="*/ 2147483647 w 59"/>
                <a:gd name="T1" fmla="*/ 2147483647 h 52"/>
                <a:gd name="T2" fmla="*/ 0 w 59"/>
                <a:gd name="T3" fmla="*/ 0 h 52"/>
                <a:gd name="T4" fmla="*/ 0 60000 65536"/>
                <a:gd name="T5" fmla="*/ 0 60000 65536"/>
                <a:gd name="T6" fmla="*/ 0 w 59"/>
                <a:gd name="T7" fmla="*/ 0 h 52"/>
                <a:gd name="T8" fmla="*/ 59 w 59"/>
                <a:gd name="T9" fmla="*/ 52 h 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9" h="52">
                  <a:moveTo>
                    <a:pt x="59" y="52"/>
                  </a:moveTo>
                  <a:cubicBezTo>
                    <a:pt x="30" y="52"/>
                    <a:pt x="5" y="29"/>
                    <a:pt x="0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27"/>
            <p:cNvSpPr>
              <a:spLocks/>
            </p:cNvSpPr>
            <p:nvPr/>
          </p:nvSpPr>
          <p:spPr bwMode="auto">
            <a:xfrm>
              <a:off x="1610" y="2513"/>
              <a:ext cx="95" cy="160"/>
            </a:xfrm>
            <a:custGeom>
              <a:avLst/>
              <a:gdLst>
                <a:gd name="T0" fmla="*/ 95 w 95"/>
                <a:gd name="T1" fmla="*/ 146 h 160"/>
                <a:gd name="T2" fmla="*/ 27 w 95"/>
                <a:gd name="T3" fmla="*/ 0 h 160"/>
                <a:gd name="T4" fmla="*/ 0 w 95"/>
                <a:gd name="T5" fmla="*/ 160 h 160"/>
                <a:gd name="T6" fmla="*/ 41 w 95"/>
                <a:gd name="T7" fmla="*/ 106 h 160"/>
                <a:gd name="T8" fmla="*/ 95 w 95"/>
                <a:gd name="T9" fmla="*/ 146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"/>
                <a:gd name="T16" fmla="*/ 0 h 160"/>
                <a:gd name="T17" fmla="*/ 95 w 95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" h="160">
                  <a:moveTo>
                    <a:pt x="95" y="146"/>
                  </a:moveTo>
                  <a:lnTo>
                    <a:pt x="27" y="0"/>
                  </a:lnTo>
                  <a:lnTo>
                    <a:pt x="0" y="160"/>
                  </a:lnTo>
                  <a:lnTo>
                    <a:pt x="41" y="106"/>
                  </a:lnTo>
                  <a:lnTo>
                    <a:pt x="95" y="1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8" name="Group 28"/>
          <p:cNvGrpSpPr>
            <a:grpSpLocks/>
          </p:cNvGrpSpPr>
          <p:nvPr/>
        </p:nvGrpSpPr>
        <p:grpSpPr bwMode="auto">
          <a:xfrm>
            <a:off x="2595563" y="2286000"/>
            <a:ext cx="2278062" cy="1341438"/>
            <a:chOff x="1610" y="1716"/>
            <a:chExt cx="1287" cy="624"/>
          </a:xfrm>
        </p:grpSpPr>
        <p:sp>
          <p:nvSpPr>
            <p:cNvPr id="49" name="Freeform 29"/>
            <p:cNvSpPr>
              <a:spLocks/>
            </p:cNvSpPr>
            <p:nvPr/>
          </p:nvSpPr>
          <p:spPr bwMode="auto">
            <a:xfrm>
              <a:off x="1610" y="1756"/>
              <a:ext cx="1136" cy="571"/>
            </a:xfrm>
            <a:custGeom>
              <a:avLst/>
              <a:gdLst>
                <a:gd name="T0" fmla="*/ 0 w 83"/>
                <a:gd name="T1" fmla="*/ 2147483647 h 43"/>
                <a:gd name="T2" fmla="*/ 2147483647 w 83"/>
                <a:gd name="T3" fmla="*/ 0 h 43"/>
                <a:gd name="T4" fmla="*/ 0 60000 65536"/>
                <a:gd name="T5" fmla="*/ 0 60000 65536"/>
                <a:gd name="T6" fmla="*/ 0 w 83"/>
                <a:gd name="T7" fmla="*/ 0 h 43"/>
                <a:gd name="T8" fmla="*/ 83 w 83"/>
                <a:gd name="T9" fmla="*/ 43 h 4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3" h="43">
                  <a:moveTo>
                    <a:pt x="0" y="43"/>
                  </a:moveTo>
                  <a:cubicBezTo>
                    <a:pt x="0" y="20"/>
                    <a:pt x="36" y="2"/>
                    <a:pt x="83" y="0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30"/>
            <p:cNvSpPr>
              <a:spLocks/>
            </p:cNvSpPr>
            <p:nvPr/>
          </p:nvSpPr>
          <p:spPr bwMode="auto">
            <a:xfrm>
              <a:off x="2719" y="1716"/>
              <a:ext cx="164" cy="93"/>
            </a:xfrm>
            <a:custGeom>
              <a:avLst/>
              <a:gdLst>
                <a:gd name="T0" fmla="*/ 0 w 164"/>
                <a:gd name="T1" fmla="*/ 93 h 93"/>
                <a:gd name="T2" fmla="*/ 164 w 164"/>
                <a:gd name="T3" fmla="*/ 40 h 93"/>
                <a:gd name="T4" fmla="*/ 0 w 164"/>
                <a:gd name="T5" fmla="*/ 0 h 93"/>
                <a:gd name="T6" fmla="*/ 55 w 164"/>
                <a:gd name="T7" fmla="*/ 40 h 93"/>
                <a:gd name="T8" fmla="*/ 0 w 164"/>
                <a:gd name="T9" fmla="*/ 93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0" y="93"/>
                  </a:moveTo>
                  <a:lnTo>
                    <a:pt x="164" y="40"/>
                  </a:lnTo>
                  <a:lnTo>
                    <a:pt x="0" y="0"/>
                  </a:lnTo>
                  <a:lnTo>
                    <a:pt x="55" y="4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31"/>
            <p:cNvSpPr>
              <a:spLocks/>
            </p:cNvSpPr>
            <p:nvPr/>
          </p:nvSpPr>
          <p:spPr bwMode="auto">
            <a:xfrm>
              <a:off x="1623" y="1769"/>
              <a:ext cx="1137" cy="571"/>
            </a:xfrm>
            <a:custGeom>
              <a:avLst/>
              <a:gdLst>
                <a:gd name="T0" fmla="*/ 0 w 83"/>
                <a:gd name="T1" fmla="*/ 2147483647 h 43"/>
                <a:gd name="T2" fmla="*/ 2147483647 w 83"/>
                <a:gd name="T3" fmla="*/ 0 h 43"/>
                <a:gd name="T4" fmla="*/ 0 60000 65536"/>
                <a:gd name="T5" fmla="*/ 0 60000 65536"/>
                <a:gd name="T6" fmla="*/ 0 w 83"/>
                <a:gd name="T7" fmla="*/ 0 h 43"/>
                <a:gd name="T8" fmla="*/ 83 w 83"/>
                <a:gd name="T9" fmla="*/ 43 h 4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3" h="43">
                  <a:moveTo>
                    <a:pt x="0" y="43"/>
                  </a:moveTo>
                  <a:cubicBezTo>
                    <a:pt x="0" y="20"/>
                    <a:pt x="36" y="2"/>
                    <a:pt x="83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2" name="Freeform 32"/>
            <p:cNvSpPr>
              <a:spLocks/>
            </p:cNvSpPr>
            <p:nvPr/>
          </p:nvSpPr>
          <p:spPr bwMode="auto">
            <a:xfrm>
              <a:off x="2733" y="1729"/>
              <a:ext cx="164" cy="93"/>
            </a:xfrm>
            <a:custGeom>
              <a:avLst/>
              <a:gdLst>
                <a:gd name="T0" fmla="*/ 0 w 164"/>
                <a:gd name="T1" fmla="*/ 93 h 93"/>
                <a:gd name="T2" fmla="*/ 164 w 164"/>
                <a:gd name="T3" fmla="*/ 40 h 93"/>
                <a:gd name="T4" fmla="*/ 0 w 164"/>
                <a:gd name="T5" fmla="*/ 0 h 93"/>
                <a:gd name="T6" fmla="*/ 54 w 164"/>
                <a:gd name="T7" fmla="*/ 40 h 93"/>
                <a:gd name="T8" fmla="*/ 0 w 164"/>
                <a:gd name="T9" fmla="*/ 93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0" y="93"/>
                  </a:moveTo>
                  <a:lnTo>
                    <a:pt x="164" y="40"/>
                  </a:lnTo>
                  <a:lnTo>
                    <a:pt x="0" y="0"/>
                  </a:lnTo>
                  <a:lnTo>
                    <a:pt x="54" y="4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3" name="Freeform 33"/>
            <p:cNvSpPr>
              <a:spLocks/>
            </p:cNvSpPr>
            <p:nvPr/>
          </p:nvSpPr>
          <p:spPr bwMode="auto">
            <a:xfrm>
              <a:off x="1623" y="1769"/>
              <a:ext cx="1164" cy="558"/>
            </a:xfrm>
            <a:custGeom>
              <a:avLst/>
              <a:gdLst>
                <a:gd name="T0" fmla="*/ 0 w 85"/>
                <a:gd name="T1" fmla="*/ 2147483647 h 42"/>
                <a:gd name="T2" fmla="*/ 2147483647 w 85"/>
                <a:gd name="T3" fmla="*/ 0 h 42"/>
                <a:gd name="T4" fmla="*/ 0 60000 65536"/>
                <a:gd name="T5" fmla="*/ 0 60000 65536"/>
                <a:gd name="T6" fmla="*/ 0 w 85"/>
                <a:gd name="T7" fmla="*/ 0 h 42"/>
                <a:gd name="T8" fmla="*/ 85 w 85"/>
                <a:gd name="T9" fmla="*/ 42 h 4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5" h="42">
                  <a:moveTo>
                    <a:pt x="0" y="42"/>
                  </a:moveTo>
                  <a:cubicBezTo>
                    <a:pt x="0" y="20"/>
                    <a:pt x="37" y="1"/>
                    <a:pt x="85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4" name="Freeform 34"/>
            <p:cNvSpPr>
              <a:spLocks/>
            </p:cNvSpPr>
            <p:nvPr/>
          </p:nvSpPr>
          <p:spPr bwMode="auto">
            <a:xfrm>
              <a:off x="2733" y="1729"/>
              <a:ext cx="164" cy="93"/>
            </a:xfrm>
            <a:custGeom>
              <a:avLst/>
              <a:gdLst>
                <a:gd name="T0" fmla="*/ 0 w 164"/>
                <a:gd name="T1" fmla="*/ 93 h 93"/>
                <a:gd name="T2" fmla="*/ 164 w 164"/>
                <a:gd name="T3" fmla="*/ 40 h 93"/>
                <a:gd name="T4" fmla="*/ 0 w 164"/>
                <a:gd name="T5" fmla="*/ 0 h 93"/>
                <a:gd name="T6" fmla="*/ 54 w 164"/>
                <a:gd name="T7" fmla="*/ 40 h 93"/>
                <a:gd name="T8" fmla="*/ 0 w 164"/>
                <a:gd name="T9" fmla="*/ 93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0" y="93"/>
                  </a:moveTo>
                  <a:lnTo>
                    <a:pt x="164" y="40"/>
                  </a:lnTo>
                  <a:lnTo>
                    <a:pt x="0" y="0"/>
                  </a:lnTo>
                  <a:lnTo>
                    <a:pt x="54" y="4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5" name="Rectangle 37"/>
          <p:cNvSpPr>
            <a:spLocks noChangeArrowheads="1"/>
          </p:cNvSpPr>
          <p:nvPr/>
        </p:nvSpPr>
        <p:spPr bwMode="auto">
          <a:xfrm>
            <a:off x="7425901" y="4104333"/>
            <a:ext cx="148271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pt-BR" sz="2000" b="1" dirty="0">
                <a:latin typeface="Calibri" pitchFamily="34" charset="0"/>
              </a:rPr>
              <a:t>Planejamento</a:t>
            </a:r>
            <a:endParaRPr lang="pt-BR" sz="2000" dirty="0">
              <a:latin typeface="Calibri" pitchFamily="34" charset="0"/>
            </a:endParaRPr>
          </a:p>
        </p:txBody>
      </p:sp>
      <p:sp>
        <p:nvSpPr>
          <p:cNvPr id="56" name="Rectangle 39"/>
          <p:cNvSpPr>
            <a:spLocks noChangeArrowheads="1"/>
          </p:cNvSpPr>
          <p:nvPr/>
        </p:nvSpPr>
        <p:spPr bwMode="auto">
          <a:xfrm>
            <a:off x="6283627" y="6055747"/>
            <a:ext cx="19383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l"/>
            <a:r>
              <a:rPr lang="pt-BR" sz="2000" b="1" dirty="0">
                <a:latin typeface="Calibri" pitchFamily="34" charset="0"/>
              </a:rPr>
              <a:t>Execução</a:t>
            </a:r>
            <a:r>
              <a:rPr lang="en-US" sz="2000" b="1" dirty="0">
                <a:latin typeface="Calibri" pitchFamily="34" charset="0"/>
              </a:rPr>
              <a:t> </a:t>
            </a:r>
            <a:endParaRPr lang="pt-BR" sz="2000" dirty="0">
              <a:latin typeface="Calibri" pitchFamily="34" charset="0"/>
            </a:endParaRPr>
          </a:p>
        </p:txBody>
      </p:sp>
      <p:sp>
        <p:nvSpPr>
          <p:cNvPr id="57" name="Rectangle 42"/>
          <p:cNvSpPr>
            <a:spLocks noChangeArrowheads="1"/>
          </p:cNvSpPr>
          <p:nvPr/>
        </p:nvSpPr>
        <p:spPr bwMode="auto">
          <a:xfrm>
            <a:off x="420196" y="4412110"/>
            <a:ext cx="1785938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l"/>
            <a:r>
              <a:rPr lang="pt-BR" sz="2000" b="1" dirty="0" smtClean="0">
                <a:latin typeface="Calibri" pitchFamily="34" charset="0"/>
              </a:rPr>
              <a:t>Comentários </a:t>
            </a:r>
            <a:r>
              <a:rPr lang="pt-BR" sz="2000" b="1" dirty="0">
                <a:latin typeface="Calibri" pitchFamily="34" charset="0"/>
              </a:rPr>
              <a:t>do </a:t>
            </a:r>
            <a:r>
              <a:rPr lang="pt-BR" sz="2000" b="1" dirty="0" smtClean="0">
                <a:latin typeface="Calibri" pitchFamily="34" charset="0"/>
              </a:rPr>
              <a:t>Gestor</a:t>
            </a:r>
            <a:endParaRPr lang="pt-BR" sz="2000" dirty="0">
              <a:latin typeface="Calibri" pitchFamily="34" charset="0"/>
            </a:endParaRPr>
          </a:p>
        </p:txBody>
      </p:sp>
      <p:sp>
        <p:nvSpPr>
          <p:cNvPr id="60" name="Text Box 50"/>
          <p:cNvSpPr txBox="1">
            <a:spLocks noChangeArrowheads="1"/>
          </p:cNvSpPr>
          <p:nvPr/>
        </p:nvSpPr>
        <p:spPr bwMode="auto">
          <a:xfrm>
            <a:off x="2728230" y="3211781"/>
            <a:ext cx="40005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ctr" defTabSz="762000" eaLnBrk="1" hangingPunct="1">
              <a:defRPr/>
            </a:pPr>
            <a:r>
              <a:rPr lang="pt-BR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CICLO </a:t>
            </a:r>
            <a:r>
              <a:rPr lang="pt-BR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DO PROJETO LAI SOCIAL</a:t>
            </a:r>
            <a:endParaRPr lang="pt-BR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graphicFrame>
        <p:nvGraphicFramePr>
          <p:cNvPr id="61" name="Object 6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8654870"/>
              </p:ext>
            </p:extLst>
          </p:nvPr>
        </p:nvGraphicFramePr>
        <p:xfrm>
          <a:off x="6680664" y="478221"/>
          <a:ext cx="903287" cy="111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807" name="CorelDRAW" r:id="rId13" imgW="3457575" imgH="4600575" progId="CorelDRAW.Gráficos.9">
                  <p:embed/>
                </p:oleObj>
              </mc:Choice>
              <mc:Fallback>
                <p:oleObj name="CorelDRAW" r:id="rId13" imgW="3457575" imgH="4600575" progId="CorelDRAW.Gráficos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0664" y="478221"/>
                        <a:ext cx="903287" cy="1111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Text Box 76"/>
          <p:cNvSpPr txBox="1">
            <a:spLocks noChangeArrowheads="1"/>
          </p:cNvSpPr>
          <p:nvPr/>
        </p:nvSpPr>
        <p:spPr bwMode="auto">
          <a:xfrm>
            <a:off x="6283627" y="1745959"/>
            <a:ext cx="187224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rgbClr val="000000"/>
                </a:solidFill>
                <a:latin typeface="Verdana" pitchFamily="34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Verdana" pitchFamily="34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9pPr>
          </a:lstStyle>
          <a:p>
            <a:pPr algn="l"/>
            <a:r>
              <a:rPr lang="pt-BR" sz="2000" b="1" dirty="0" smtClean="0">
                <a:latin typeface="Calibri" pitchFamily="34" charset="0"/>
              </a:rPr>
              <a:t>Levantamentos </a:t>
            </a:r>
          </a:p>
          <a:p>
            <a:pPr algn="l"/>
            <a:r>
              <a:rPr lang="pt-BR" sz="2000" b="1" dirty="0" smtClean="0">
                <a:latin typeface="Calibri" pitchFamily="34" charset="0"/>
              </a:rPr>
              <a:t>Preliminares </a:t>
            </a:r>
            <a:endParaRPr lang="pt-BR" sz="2000" b="1" dirty="0">
              <a:latin typeface="Calibri" pitchFamily="34" charset="0"/>
            </a:endParaRPr>
          </a:p>
        </p:txBody>
      </p:sp>
      <p:sp>
        <p:nvSpPr>
          <p:cNvPr id="64" name="Text Box 77"/>
          <p:cNvSpPr txBox="1">
            <a:spLocks noChangeArrowheads="1"/>
          </p:cNvSpPr>
          <p:nvPr/>
        </p:nvSpPr>
        <p:spPr bwMode="auto">
          <a:xfrm>
            <a:off x="2017039" y="6308199"/>
            <a:ext cx="115704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rgbClr val="000000"/>
                </a:solidFill>
                <a:latin typeface="Verdana" pitchFamily="34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Verdana" pitchFamily="34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9pPr>
          </a:lstStyle>
          <a:p>
            <a:pPr algn="l" eaLnBrk="1" hangingPunct="1"/>
            <a:r>
              <a:rPr lang="pt-BR" sz="2000" b="1" dirty="0">
                <a:latin typeface="Calibri" pitchFamily="34" charset="0"/>
              </a:rPr>
              <a:t>Relatório</a:t>
            </a:r>
          </a:p>
        </p:txBody>
      </p:sp>
    </p:spTree>
    <p:extLst>
      <p:ext uri="{BB962C8B-B14F-4D97-AF65-F5344CB8AC3E}">
        <p14:creationId xmlns:p14="http://schemas.microsoft.com/office/powerpoint/2010/main" val="2200728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470508" y="1628800"/>
            <a:ext cx="8280920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3600" b="1" dirty="0">
                <a:latin typeface="Calibri" pitchFamily="34" charset="0"/>
              </a:rPr>
              <a:t>Exame e </a:t>
            </a:r>
            <a:r>
              <a:rPr lang="pt-BR" sz="3600" b="1" dirty="0" smtClean="0">
                <a:latin typeface="Calibri" pitchFamily="34" charset="0"/>
              </a:rPr>
              <a:t>avaliação, </a:t>
            </a:r>
            <a:r>
              <a:rPr 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com o objetivo de expressar uma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opinião</a:t>
            </a:r>
            <a:r>
              <a:rPr lang="pt-BR" sz="3600" b="1" dirty="0" smtClean="0">
                <a:latin typeface="Calibri" pitchFamily="34" charset="0"/>
              </a:rPr>
              <a:t>:</a:t>
            </a:r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  <a:defRPr/>
            </a:pPr>
            <a:r>
              <a:rPr lang="pt-BR" sz="3600" dirty="0" smtClean="0">
                <a:latin typeface="Calibri" pitchFamily="34" charset="0"/>
              </a:rPr>
              <a:t>dos registros e demonstrações </a:t>
            </a:r>
            <a:r>
              <a:rPr lang="pt-BR" sz="3600" dirty="0">
                <a:latin typeface="Calibri" pitchFamily="34" charset="0"/>
              </a:rPr>
              <a:t>contábeis</a:t>
            </a:r>
            <a:r>
              <a:rPr lang="pt-BR" sz="3600" dirty="0" smtClean="0">
                <a:latin typeface="Calibri" pitchFamily="34" charset="0"/>
              </a:rPr>
              <a:t>;</a:t>
            </a:r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  <a:defRPr/>
            </a:pPr>
            <a:r>
              <a:rPr lang="pt-BR" sz="3600" dirty="0" smtClean="0">
                <a:latin typeface="Calibri" pitchFamily="34" charset="0"/>
              </a:rPr>
              <a:t>das </a:t>
            </a:r>
            <a:r>
              <a:rPr lang="pt-BR" sz="3600" dirty="0">
                <a:latin typeface="Calibri" pitchFamily="34" charset="0"/>
              </a:rPr>
              <a:t>operações e </a:t>
            </a:r>
            <a:r>
              <a:rPr lang="pt-BR" sz="3600" dirty="0" smtClean="0">
                <a:latin typeface="Calibri" pitchFamily="34" charset="0"/>
              </a:rPr>
              <a:t>sistemas  </a:t>
            </a:r>
            <a:r>
              <a:rPr lang="pt-BR" sz="3600" dirty="0">
                <a:latin typeface="Calibri" pitchFamily="34" charset="0"/>
              </a:rPr>
              <a:t>financeiros; </a:t>
            </a:r>
            <a:endParaRPr lang="pt-BR" sz="3600" dirty="0" smtClean="0">
              <a:latin typeface="Calibri" pitchFamily="34" charset="0"/>
            </a:endParaRPr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  <a:defRPr/>
            </a:pPr>
            <a:r>
              <a:rPr lang="pt-BR" sz="3600" dirty="0" smtClean="0">
                <a:latin typeface="Calibri" pitchFamily="34" charset="0"/>
              </a:rPr>
              <a:t>do </a:t>
            </a:r>
            <a:r>
              <a:rPr lang="pt-BR" sz="3600" dirty="0">
                <a:latin typeface="Calibri" pitchFamily="34" charset="0"/>
              </a:rPr>
              <a:t>cumprimento das disposições legais e regulamentares; </a:t>
            </a:r>
            <a:endParaRPr lang="pt-BR" sz="3600" dirty="0" smtClean="0">
              <a:latin typeface="Calibri" pitchFamily="34" charset="0"/>
            </a:endParaRPr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  <a:defRPr/>
            </a:pPr>
            <a:r>
              <a:rPr lang="pt-BR" sz="3600" dirty="0" smtClean="0">
                <a:latin typeface="Calibri" pitchFamily="34" charset="0"/>
              </a:rPr>
              <a:t>dos </a:t>
            </a:r>
            <a:r>
              <a:rPr lang="pt-BR" sz="3600" dirty="0">
                <a:latin typeface="Calibri" pitchFamily="34" charset="0"/>
              </a:rPr>
              <a:t>sistemas de controle </a:t>
            </a:r>
            <a:r>
              <a:rPr lang="pt-BR" sz="3600" dirty="0" smtClean="0">
                <a:latin typeface="Calibri" pitchFamily="34" charset="0"/>
              </a:rPr>
              <a:t>interno.</a:t>
            </a:r>
          </a:p>
          <a:p>
            <a:pPr algn="r">
              <a:buClr>
                <a:srgbClr val="FF0000"/>
              </a:buClr>
              <a:defRPr/>
            </a:pPr>
            <a:r>
              <a:rPr lang="pt-BR" sz="2000" dirty="0">
                <a:latin typeface="Calibri" pitchFamily="34" charset="0"/>
                <a:ea typeface="Calibri" pitchFamily="34" charset="0"/>
                <a:cs typeface="Calibri" pitchFamily="34" charset="0"/>
              </a:rPr>
              <a:t>NORMAS DE AUDITORIA GOVERNAMENTAL (</a:t>
            </a:r>
            <a:r>
              <a:rPr lang="pt-BR" sz="2000" dirty="0" err="1">
                <a:latin typeface="Calibri" pitchFamily="34" charset="0"/>
                <a:ea typeface="Calibri" pitchFamily="34" charset="0"/>
                <a:cs typeface="Calibri" pitchFamily="34" charset="0"/>
              </a:rPr>
              <a:t>NAGs</a:t>
            </a:r>
            <a:r>
              <a:rPr lang="pt-BR" sz="2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)</a:t>
            </a:r>
            <a:endParaRPr lang="pt-BR" sz="20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41661" y="836712"/>
            <a:ext cx="6480720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Auditoria de Regularidade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999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15516" y="2276872"/>
            <a:ext cx="87129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As equipes irão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consolidar os resultados alcançados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,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descrevendo os trabalhos e exames 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realizados</a:t>
            </a: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,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apurando os fatos relevantes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tendo como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base as evidências, conclusões, recomendações, experiências e lições aprendidas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.</a:t>
            </a:r>
            <a:endParaRPr lang="pt-BR" sz="36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51520" y="1124744"/>
            <a:ext cx="8568952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Relatório de Auditoria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3496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15516" y="2276872"/>
            <a:ext cx="87129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</a:pP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Comentários dos Gestores:</a:t>
            </a:r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pt-BR" sz="3600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Encaminhamento do Relatório 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de Auditoria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Preliminar</a:t>
            </a:r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Análise dos comentários</a:t>
            </a:r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Revisão das recomendações</a:t>
            </a:r>
            <a:endParaRPr lang="pt-BR" sz="3600" b="1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51520" y="1124744"/>
            <a:ext cx="8568952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Relatório de Auditoria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197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51520" y="2204864"/>
            <a:ext cx="871296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</a:pP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Conclusão:</a:t>
            </a:r>
          </a:p>
          <a:p>
            <a:pPr>
              <a:buClr>
                <a:srgbClr val="FF0000"/>
              </a:buClr>
            </a:pPr>
            <a:endParaRPr lang="pt-BR" sz="3600" b="1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Formular as recomendações</a:t>
            </a:r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Formar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um Ranking 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dos municípios, quando ao cumprimento da LAI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51520" y="1124744"/>
            <a:ext cx="8568952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Relatório de Auditoria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7500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323528" y="1916832"/>
            <a:ext cx="87129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</a:pP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Estruturação:</a:t>
            </a:r>
            <a:endParaRPr lang="pt-BR" sz="36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Redação e Revisão dos capítulos</a:t>
            </a:r>
          </a:p>
          <a:p>
            <a:pPr marL="1028700" lvl="1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Resenhas, fotos</a:t>
            </a:r>
          </a:p>
          <a:p>
            <a:pPr marL="1028700" lvl="1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Informações complementares</a:t>
            </a:r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Montagem do apêndice</a:t>
            </a:r>
          </a:p>
          <a:p>
            <a:pPr marL="1028700" lvl="1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Matriz de Planejamento</a:t>
            </a:r>
          </a:p>
          <a:p>
            <a:pPr marL="1028700" lvl="1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Instrumentos de coleta</a:t>
            </a:r>
          </a:p>
          <a:p>
            <a:pPr marL="1028700" lvl="1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Tabulação dos dados</a:t>
            </a:r>
            <a:endParaRPr lang="pt-BR" sz="36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51520" y="1124744"/>
            <a:ext cx="8568952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Relatório de Auditoria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89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627031"/>
              </p:ext>
            </p:extLst>
          </p:nvPr>
        </p:nvGraphicFramePr>
        <p:xfrm>
          <a:off x="415970" y="3327388"/>
          <a:ext cx="1641475" cy="968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890" name="CorelDRAW" r:id="rId4" imgW="4600575" imgH="2933700" progId="CorelDRAW.Gráficos.9">
                  <p:embed/>
                </p:oleObj>
              </mc:Choice>
              <mc:Fallback>
                <p:oleObj name="CorelDRAW" r:id="rId4" imgW="4600575" imgH="2933700" progId="CorelDRAW.Gráficos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970" y="3327388"/>
                        <a:ext cx="1641475" cy="968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Group 55"/>
          <p:cNvGrpSpPr>
            <a:grpSpLocks/>
          </p:cNvGrpSpPr>
          <p:nvPr/>
        </p:nvGrpSpPr>
        <p:grpSpPr bwMode="auto">
          <a:xfrm>
            <a:off x="6387493" y="4988465"/>
            <a:ext cx="952500" cy="974725"/>
            <a:chOff x="3504" y="3360"/>
            <a:chExt cx="539" cy="600"/>
          </a:xfrm>
        </p:grpSpPr>
        <p:graphicFrame>
          <p:nvGraphicFramePr>
            <p:cNvPr id="9" name="Object 56"/>
            <p:cNvGraphicFramePr>
              <a:graphicFrameLocks noChangeAspect="1"/>
            </p:cNvGraphicFramePr>
            <p:nvPr/>
          </p:nvGraphicFramePr>
          <p:xfrm>
            <a:off x="3504" y="3360"/>
            <a:ext cx="539" cy="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9891" name="CorelDRAW" r:id="rId6" imgW="4171950" imgH="4648200" progId="CorelDRAW.Gráficos.9">
                    <p:embed/>
                  </p:oleObj>
                </mc:Choice>
                <mc:Fallback>
                  <p:oleObj name="CorelDRAW" r:id="rId6" imgW="4171950" imgH="4648200" progId="CorelDRAW.Gráficos.9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04" y="3360"/>
                          <a:ext cx="539" cy="6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" name="Freeform 57"/>
            <p:cNvSpPr>
              <a:spLocks/>
            </p:cNvSpPr>
            <p:nvPr/>
          </p:nvSpPr>
          <p:spPr bwMode="auto">
            <a:xfrm>
              <a:off x="3781" y="3422"/>
              <a:ext cx="192" cy="226"/>
            </a:xfrm>
            <a:custGeom>
              <a:avLst/>
              <a:gdLst>
                <a:gd name="T0" fmla="*/ 0 w 192"/>
                <a:gd name="T1" fmla="*/ 172 h 226"/>
                <a:gd name="T2" fmla="*/ 69 w 192"/>
                <a:gd name="T3" fmla="*/ 226 h 226"/>
                <a:gd name="T4" fmla="*/ 192 w 192"/>
                <a:gd name="T5" fmla="*/ 0 h 226"/>
                <a:gd name="T6" fmla="*/ 0 60000 65536"/>
                <a:gd name="T7" fmla="*/ 0 60000 65536"/>
                <a:gd name="T8" fmla="*/ 0 60000 65536"/>
                <a:gd name="T9" fmla="*/ 0 w 192"/>
                <a:gd name="T10" fmla="*/ 0 h 226"/>
                <a:gd name="T11" fmla="*/ 192 w 192"/>
                <a:gd name="T12" fmla="*/ 226 h 2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2" h="226">
                  <a:moveTo>
                    <a:pt x="0" y="172"/>
                  </a:moveTo>
                  <a:lnTo>
                    <a:pt x="69" y="226"/>
                  </a:lnTo>
                  <a:lnTo>
                    <a:pt x="192" y="0"/>
                  </a:ln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1" name="Group 52"/>
          <p:cNvGrpSpPr>
            <a:grpSpLocks/>
          </p:cNvGrpSpPr>
          <p:nvPr/>
        </p:nvGrpSpPr>
        <p:grpSpPr bwMode="auto">
          <a:xfrm>
            <a:off x="7612895" y="3015897"/>
            <a:ext cx="1125537" cy="974725"/>
            <a:chOff x="4153" y="2632"/>
            <a:chExt cx="636" cy="600"/>
          </a:xfrm>
        </p:grpSpPr>
        <p:graphicFrame>
          <p:nvGraphicFramePr>
            <p:cNvPr id="12" name="Object 53"/>
            <p:cNvGraphicFramePr>
              <a:graphicFrameLocks noChangeAspect="1"/>
            </p:cNvGraphicFramePr>
            <p:nvPr/>
          </p:nvGraphicFramePr>
          <p:xfrm>
            <a:off x="4153" y="2632"/>
            <a:ext cx="510" cy="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9892" name="CorelDRAW" r:id="rId8" imgW="3952875" imgH="4648200" progId="CorelDRAW.Gráficos.9">
                    <p:embed/>
                  </p:oleObj>
                </mc:Choice>
                <mc:Fallback>
                  <p:oleObj name="CorelDRAW" r:id="rId8" imgW="3952875" imgH="4648200" progId="CorelDRAW.Gráficos.9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53" y="2632"/>
                          <a:ext cx="510" cy="6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" name="Object 54"/>
            <p:cNvGraphicFramePr>
              <a:graphicFrameLocks noChangeAspect="1"/>
            </p:cNvGraphicFramePr>
            <p:nvPr/>
          </p:nvGraphicFramePr>
          <p:xfrm>
            <a:off x="4320" y="2832"/>
            <a:ext cx="469" cy="3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9893" name="CorelDRAW" r:id="rId10" imgW="4238625" imgH="2895600" progId="CorelDRAW.Gráficos.9">
                    <p:embed/>
                  </p:oleObj>
                </mc:Choice>
                <mc:Fallback>
                  <p:oleObj name="CorelDRAW" r:id="rId10" imgW="4238625" imgH="2895600" progId="CorelDRAW.Gráficos.9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0" y="2832"/>
                          <a:ext cx="469" cy="32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4" name="Object 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6666028"/>
              </p:ext>
            </p:extLst>
          </p:nvPr>
        </p:nvGraphicFramePr>
        <p:xfrm>
          <a:off x="3742072" y="519868"/>
          <a:ext cx="1138238" cy="1222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894" name="CorelDRAW" r:id="rId12" imgW="3962400" imgH="4600575" progId="CorelDRAW.Gráficos.9">
                  <p:embed/>
                </p:oleObj>
              </mc:Choice>
              <mc:Fallback>
                <p:oleObj name="CorelDRAW" r:id="rId12" imgW="3962400" imgH="4600575" progId="CorelDRAW.Gráficos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2072" y="519868"/>
                        <a:ext cx="1138238" cy="1222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5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7514950"/>
              </p:ext>
            </p:extLst>
          </p:nvPr>
        </p:nvGraphicFramePr>
        <p:xfrm>
          <a:off x="1081081" y="1368186"/>
          <a:ext cx="1103312" cy="928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895" name="CorelDRAW" r:id="rId14" imgW="5048250" imgH="4600575" progId="CorelDRAW.Gráficos.9">
                  <p:embed/>
                </p:oleObj>
              </mc:Choice>
              <mc:Fallback>
                <p:oleObj name="CorelDRAW" r:id="rId14" imgW="5048250" imgH="4600575" progId="CorelDRAW.Gráficos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1081" y="1368186"/>
                        <a:ext cx="1103312" cy="928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5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7259846"/>
              </p:ext>
            </p:extLst>
          </p:nvPr>
        </p:nvGraphicFramePr>
        <p:xfrm>
          <a:off x="2094095" y="5229548"/>
          <a:ext cx="988893" cy="10167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896" name="CorelDRAW" r:id="rId16" imgW="4171950" imgH="4648200" progId="CorelDRAW.Gráficos.9">
                  <p:embed/>
                </p:oleObj>
              </mc:Choice>
              <mc:Fallback>
                <p:oleObj name="CorelDRAW" r:id="rId16" imgW="4171950" imgH="4648200" progId="CorelDRAW.Gráficos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4095" y="5229548"/>
                        <a:ext cx="988893" cy="101674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7" name="Group 7"/>
          <p:cNvGrpSpPr>
            <a:grpSpLocks/>
          </p:cNvGrpSpPr>
          <p:nvPr/>
        </p:nvGrpSpPr>
        <p:grpSpPr bwMode="auto">
          <a:xfrm>
            <a:off x="5238750" y="2428875"/>
            <a:ext cx="1643063" cy="1582738"/>
            <a:chOff x="3130" y="1769"/>
            <a:chExt cx="849" cy="824"/>
          </a:xfrm>
        </p:grpSpPr>
        <p:sp>
          <p:nvSpPr>
            <p:cNvPr id="28" name="Freeform 8"/>
            <p:cNvSpPr>
              <a:spLocks/>
            </p:cNvSpPr>
            <p:nvPr/>
          </p:nvSpPr>
          <p:spPr bwMode="auto">
            <a:xfrm>
              <a:off x="3130" y="1769"/>
              <a:ext cx="794" cy="678"/>
            </a:xfrm>
            <a:custGeom>
              <a:avLst/>
              <a:gdLst>
                <a:gd name="T0" fmla="*/ 0 w 58"/>
                <a:gd name="T1" fmla="*/ 0 h 51"/>
                <a:gd name="T2" fmla="*/ 0 w 58"/>
                <a:gd name="T3" fmla="*/ 0 h 51"/>
                <a:gd name="T4" fmla="*/ 2147483647 w 58"/>
                <a:gd name="T5" fmla="*/ 2147483647 h 51"/>
                <a:gd name="T6" fmla="*/ 0 60000 65536"/>
                <a:gd name="T7" fmla="*/ 0 60000 65536"/>
                <a:gd name="T8" fmla="*/ 0 60000 65536"/>
                <a:gd name="T9" fmla="*/ 0 w 58"/>
                <a:gd name="T10" fmla="*/ 0 h 51"/>
                <a:gd name="T11" fmla="*/ 58 w 58"/>
                <a:gd name="T12" fmla="*/ 51 h 5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" h="5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0"/>
                    <a:pt x="54" y="22"/>
                    <a:pt x="58" y="51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9"/>
            <p:cNvSpPr>
              <a:spLocks/>
            </p:cNvSpPr>
            <p:nvPr/>
          </p:nvSpPr>
          <p:spPr bwMode="auto">
            <a:xfrm>
              <a:off x="3869" y="2420"/>
              <a:ext cx="96" cy="160"/>
            </a:xfrm>
            <a:custGeom>
              <a:avLst/>
              <a:gdLst>
                <a:gd name="T0" fmla="*/ 0 w 96"/>
                <a:gd name="T1" fmla="*/ 13 h 160"/>
                <a:gd name="T2" fmla="*/ 69 w 96"/>
                <a:gd name="T3" fmla="*/ 160 h 160"/>
                <a:gd name="T4" fmla="*/ 96 w 96"/>
                <a:gd name="T5" fmla="*/ 0 h 160"/>
                <a:gd name="T6" fmla="*/ 55 w 96"/>
                <a:gd name="T7" fmla="*/ 53 h 160"/>
                <a:gd name="T8" fmla="*/ 0 w 96"/>
                <a:gd name="T9" fmla="*/ 13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0" y="13"/>
                  </a:moveTo>
                  <a:lnTo>
                    <a:pt x="69" y="160"/>
                  </a:lnTo>
                  <a:lnTo>
                    <a:pt x="96" y="0"/>
                  </a:lnTo>
                  <a:lnTo>
                    <a:pt x="55" y="53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10"/>
            <p:cNvSpPr>
              <a:spLocks/>
            </p:cNvSpPr>
            <p:nvPr/>
          </p:nvSpPr>
          <p:spPr bwMode="auto">
            <a:xfrm>
              <a:off x="3144" y="1782"/>
              <a:ext cx="794" cy="678"/>
            </a:xfrm>
            <a:custGeom>
              <a:avLst/>
              <a:gdLst>
                <a:gd name="T0" fmla="*/ 0 w 58"/>
                <a:gd name="T1" fmla="*/ 0 h 51"/>
                <a:gd name="T2" fmla="*/ 0 w 58"/>
                <a:gd name="T3" fmla="*/ 0 h 51"/>
                <a:gd name="T4" fmla="*/ 2147483647 w 58"/>
                <a:gd name="T5" fmla="*/ 2147483647 h 51"/>
                <a:gd name="T6" fmla="*/ 0 60000 65536"/>
                <a:gd name="T7" fmla="*/ 0 60000 65536"/>
                <a:gd name="T8" fmla="*/ 0 60000 65536"/>
                <a:gd name="T9" fmla="*/ 0 w 58"/>
                <a:gd name="T10" fmla="*/ 0 h 51"/>
                <a:gd name="T11" fmla="*/ 58 w 58"/>
                <a:gd name="T12" fmla="*/ 51 h 5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" h="5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0"/>
                    <a:pt x="54" y="22"/>
                    <a:pt x="58" y="51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11"/>
            <p:cNvSpPr>
              <a:spLocks/>
            </p:cNvSpPr>
            <p:nvPr/>
          </p:nvSpPr>
          <p:spPr bwMode="auto">
            <a:xfrm>
              <a:off x="3883" y="2433"/>
              <a:ext cx="96" cy="160"/>
            </a:xfrm>
            <a:custGeom>
              <a:avLst/>
              <a:gdLst>
                <a:gd name="T0" fmla="*/ 0 w 96"/>
                <a:gd name="T1" fmla="*/ 14 h 160"/>
                <a:gd name="T2" fmla="*/ 69 w 96"/>
                <a:gd name="T3" fmla="*/ 160 h 160"/>
                <a:gd name="T4" fmla="*/ 96 w 96"/>
                <a:gd name="T5" fmla="*/ 0 h 160"/>
                <a:gd name="T6" fmla="*/ 55 w 96"/>
                <a:gd name="T7" fmla="*/ 54 h 160"/>
                <a:gd name="T8" fmla="*/ 0 w 96"/>
                <a:gd name="T9" fmla="*/ 14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0" y="14"/>
                  </a:moveTo>
                  <a:lnTo>
                    <a:pt x="69" y="160"/>
                  </a:lnTo>
                  <a:lnTo>
                    <a:pt x="96" y="0"/>
                  </a:lnTo>
                  <a:lnTo>
                    <a:pt x="55" y="54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12"/>
            <p:cNvSpPr>
              <a:spLocks/>
            </p:cNvSpPr>
            <p:nvPr/>
          </p:nvSpPr>
          <p:spPr bwMode="auto">
            <a:xfrm>
              <a:off x="3144" y="1782"/>
              <a:ext cx="794" cy="665"/>
            </a:xfrm>
            <a:custGeom>
              <a:avLst/>
              <a:gdLst>
                <a:gd name="T0" fmla="*/ 0 w 58"/>
                <a:gd name="T1" fmla="*/ 0 h 50"/>
                <a:gd name="T2" fmla="*/ 0 w 58"/>
                <a:gd name="T3" fmla="*/ 0 h 50"/>
                <a:gd name="T4" fmla="*/ 2147483647 w 58"/>
                <a:gd name="T5" fmla="*/ 2147483647 h 50"/>
                <a:gd name="T6" fmla="*/ 0 60000 65536"/>
                <a:gd name="T7" fmla="*/ 0 60000 65536"/>
                <a:gd name="T8" fmla="*/ 0 60000 65536"/>
                <a:gd name="T9" fmla="*/ 0 w 58"/>
                <a:gd name="T10" fmla="*/ 0 h 50"/>
                <a:gd name="T11" fmla="*/ 58 w 58"/>
                <a:gd name="T12" fmla="*/ 50 h 5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" h="5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0"/>
                    <a:pt x="53" y="22"/>
                    <a:pt x="58" y="5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13"/>
            <p:cNvSpPr>
              <a:spLocks/>
            </p:cNvSpPr>
            <p:nvPr/>
          </p:nvSpPr>
          <p:spPr bwMode="auto">
            <a:xfrm>
              <a:off x="3883" y="2420"/>
              <a:ext cx="96" cy="160"/>
            </a:xfrm>
            <a:custGeom>
              <a:avLst/>
              <a:gdLst>
                <a:gd name="T0" fmla="*/ 0 w 96"/>
                <a:gd name="T1" fmla="*/ 13 h 160"/>
                <a:gd name="T2" fmla="*/ 69 w 96"/>
                <a:gd name="T3" fmla="*/ 160 h 160"/>
                <a:gd name="T4" fmla="*/ 96 w 96"/>
                <a:gd name="T5" fmla="*/ 0 h 160"/>
                <a:gd name="T6" fmla="*/ 55 w 96"/>
                <a:gd name="T7" fmla="*/ 53 h 160"/>
                <a:gd name="T8" fmla="*/ 0 w 96"/>
                <a:gd name="T9" fmla="*/ 13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0" y="13"/>
                  </a:moveTo>
                  <a:lnTo>
                    <a:pt x="69" y="160"/>
                  </a:lnTo>
                  <a:lnTo>
                    <a:pt x="96" y="0"/>
                  </a:lnTo>
                  <a:lnTo>
                    <a:pt x="55" y="53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4" name="Group 14"/>
          <p:cNvGrpSpPr>
            <a:grpSpLocks/>
          </p:cNvGrpSpPr>
          <p:nvPr/>
        </p:nvGrpSpPr>
        <p:grpSpPr bwMode="auto">
          <a:xfrm>
            <a:off x="4238625" y="4071938"/>
            <a:ext cx="2493963" cy="1446212"/>
            <a:chOff x="2664" y="2752"/>
            <a:chExt cx="1288" cy="625"/>
          </a:xfrm>
        </p:grpSpPr>
        <p:sp>
          <p:nvSpPr>
            <p:cNvPr id="35" name="Freeform 15"/>
            <p:cNvSpPr>
              <a:spLocks/>
            </p:cNvSpPr>
            <p:nvPr/>
          </p:nvSpPr>
          <p:spPr bwMode="auto">
            <a:xfrm>
              <a:off x="2787" y="2752"/>
              <a:ext cx="1151" cy="558"/>
            </a:xfrm>
            <a:custGeom>
              <a:avLst/>
              <a:gdLst>
                <a:gd name="T0" fmla="*/ 2147483647 w 84"/>
                <a:gd name="T1" fmla="*/ 0 h 42"/>
                <a:gd name="T2" fmla="*/ 0 w 84"/>
                <a:gd name="T3" fmla="*/ 2147483647 h 42"/>
                <a:gd name="T4" fmla="*/ 0 60000 65536"/>
                <a:gd name="T5" fmla="*/ 0 60000 65536"/>
                <a:gd name="T6" fmla="*/ 0 w 84"/>
                <a:gd name="T7" fmla="*/ 0 h 42"/>
                <a:gd name="T8" fmla="*/ 84 w 84"/>
                <a:gd name="T9" fmla="*/ 42 h 4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4" h="42">
                  <a:moveTo>
                    <a:pt x="84" y="0"/>
                  </a:moveTo>
                  <a:cubicBezTo>
                    <a:pt x="84" y="22"/>
                    <a:pt x="47" y="40"/>
                    <a:pt x="0" y="42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16"/>
            <p:cNvSpPr>
              <a:spLocks/>
            </p:cNvSpPr>
            <p:nvPr/>
          </p:nvSpPr>
          <p:spPr bwMode="auto">
            <a:xfrm>
              <a:off x="2664" y="3270"/>
              <a:ext cx="165" cy="93"/>
            </a:xfrm>
            <a:custGeom>
              <a:avLst/>
              <a:gdLst>
                <a:gd name="T0" fmla="*/ 165 w 165"/>
                <a:gd name="T1" fmla="*/ 0 h 93"/>
                <a:gd name="T2" fmla="*/ 0 w 165"/>
                <a:gd name="T3" fmla="*/ 54 h 93"/>
                <a:gd name="T4" fmla="*/ 165 w 165"/>
                <a:gd name="T5" fmla="*/ 93 h 93"/>
                <a:gd name="T6" fmla="*/ 110 w 165"/>
                <a:gd name="T7" fmla="*/ 54 h 93"/>
                <a:gd name="T8" fmla="*/ 165 w 165"/>
                <a:gd name="T9" fmla="*/ 0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5"/>
                <a:gd name="T16" fmla="*/ 0 h 93"/>
                <a:gd name="T17" fmla="*/ 165 w 165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5" h="93">
                  <a:moveTo>
                    <a:pt x="165" y="0"/>
                  </a:moveTo>
                  <a:lnTo>
                    <a:pt x="0" y="54"/>
                  </a:lnTo>
                  <a:lnTo>
                    <a:pt x="165" y="93"/>
                  </a:lnTo>
                  <a:lnTo>
                    <a:pt x="110" y="54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17"/>
            <p:cNvSpPr>
              <a:spLocks/>
            </p:cNvSpPr>
            <p:nvPr/>
          </p:nvSpPr>
          <p:spPr bwMode="auto">
            <a:xfrm>
              <a:off x="2801" y="2766"/>
              <a:ext cx="1151" cy="558"/>
            </a:xfrm>
            <a:custGeom>
              <a:avLst/>
              <a:gdLst>
                <a:gd name="T0" fmla="*/ 2147483647 w 84"/>
                <a:gd name="T1" fmla="*/ 0 h 42"/>
                <a:gd name="T2" fmla="*/ 0 w 84"/>
                <a:gd name="T3" fmla="*/ 2147483647 h 42"/>
                <a:gd name="T4" fmla="*/ 0 60000 65536"/>
                <a:gd name="T5" fmla="*/ 0 60000 65536"/>
                <a:gd name="T6" fmla="*/ 0 w 84"/>
                <a:gd name="T7" fmla="*/ 0 h 42"/>
                <a:gd name="T8" fmla="*/ 84 w 84"/>
                <a:gd name="T9" fmla="*/ 42 h 4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4" h="42">
                  <a:moveTo>
                    <a:pt x="84" y="0"/>
                  </a:moveTo>
                  <a:cubicBezTo>
                    <a:pt x="84" y="22"/>
                    <a:pt x="47" y="40"/>
                    <a:pt x="0" y="42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18"/>
            <p:cNvSpPr>
              <a:spLocks/>
            </p:cNvSpPr>
            <p:nvPr/>
          </p:nvSpPr>
          <p:spPr bwMode="auto">
            <a:xfrm>
              <a:off x="2678" y="3284"/>
              <a:ext cx="164" cy="93"/>
            </a:xfrm>
            <a:custGeom>
              <a:avLst/>
              <a:gdLst>
                <a:gd name="T0" fmla="*/ 164 w 164"/>
                <a:gd name="T1" fmla="*/ 0 h 93"/>
                <a:gd name="T2" fmla="*/ 0 w 164"/>
                <a:gd name="T3" fmla="*/ 53 h 93"/>
                <a:gd name="T4" fmla="*/ 164 w 164"/>
                <a:gd name="T5" fmla="*/ 93 h 93"/>
                <a:gd name="T6" fmla="*/ 109 w 164"/>
                <a:gd name="T7" fmla="*/ 53 h 93"/>
                <a:gd name="T8" fmla="*/ 164 w 164"/>
                <a:gd name="T9" fmla="*/ 0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164" y="0"/>
                  </a:moveTo>
                  <a:lnTo>
                    <a:pt x="0" y="53"/>
                  </a:lnTo>
                  <a:lnTo>
                    <a:pt x="164" y="93"/>
                  </a:lnTo>
                  <a:lnTo>
                    <a:pt x="109" y="53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19"/>
            <p:cNvSpPr>
              <a:spLocks/>
            </p:cNvSpPr>
            <p:nvPr/>
          </p:nvSpPr>
          <p:spPr bwMode="auto">
            <a:xfrm>
              <a:off x="2760" y="2766"/>
              <a:ext cx="1178" cy="544"/>
            </a:xfrm>
            <a:custGeom>
              <a:avLst/>
              <a:gdLst>
                <a:gd name="T0" fmla="*/ 2147483647 w 86"/>
                <a:gd name="T1" fmla="*/ 0 h 41"/>
                <a:gd name="T2" fmla="*/ 0 w 86"/>
                <a:gd name="T3" fmla="*/ 2147483647 h 41"/>
                <a:gd name="T4" fmla="*/ 0 60000 65536"/>
                <a:gd name="T5" fmla="*/ 0 60000 65536"/>
                <a:gd name="T6" fmla="*/ 0 w 86"/>
                <a:gd name="T7" fmla="*/ 0 h 41"/>
                <a:gd name="T8" fmla="*/ 86 w 86"/>
                <a:gd name="T9" fmla="*/ 41 h 4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6" h="41">
                  <a:moveTo>
                    <a:pt x="86" y="0"/>
                  </a:moveTo>
                  <a:cubicBezTo>
                    <a:pt x="86" y="21"/>
                    <a:pt x="48" y="40"/>
                    <a:pt x="0" y="41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20"/>
            <p:cNvSpPr>
              <a:spLocks/>
            </p:cNvSpPr>
            <p:nvPr/>
          </p:nvSpPr>
          <p:spPr bwMode="auto">
            <a:xfrm>
              <a:off x="2664" y="3270"/>
              <a:ext cx="165" cy="93"/>
            </a:xfrm>
            <a:custGeom>
              <a:avLst/>
              <a:gdLst>
                <a:gd name="T0" fmla="*/ 165 w 165"/>
                <a:gd name="T1" fmla="*/ 0 h 93"/>
                <a:gd name="T2" fmla="*/ 0 w 165"/>
                <a:gd name="T3" fmla="*/ 54 h 93"/>
                <a:gd name="T4" fmla="*/ 165 w 165"/>
                <a:gd name="T5" fmla="*/ 93 h 93"/>
                <a:gd name="T6" fmla="*/ 110 w 165"/>
                <a:gd name="T7" fmla="*/ 54 h 93"/>
                <a:gd name="T8" fmla="*/ 165 w 165"/>
                <a:gd name="T9" fmla="*/ 0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5"/>
                <a:gd name="T16" fmla="*/ 0 h 93"/>
                <a:gd name="T17" fmla="*/ 165 w 165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5" h="93">
                  <a:moveTo>
                    <a:pt x="165" y="0"/>
                  </a:moveTo>
                  <a:lnTo>
                    <a:pt x="0" y="54"/>
                  </a:lnTo>
                  <a:lnTo>
                    <a:pt x="165" y="93"/>
                  </a:lnTo>
                  <a:lnTo>
                    <a:pt x="110" y="54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1" name="Group 21"/>
          <p:cNvGrpSpPr>
            <a:grpSpLocks/>
          </p:cNvGrpSpPr>
          <p:nvPr/>
        </p:nvGrpSpPr>
        <p:grpSpPr bwMode="auto">
          <a:xfrm>
            <a:off x="2452688" y="3786188"/>
            <a:ext cx="1644650" cy="1582737"/>
            <a:chOff x="1610" y="2500"/>
            <a:chExt cx="849" cy="824"/>
          </a:xfrm>
        </p:grpSpPr>
        <p:sp>
          <p:nvSpPr>
            <p:cNvPr id="42" name="Freeform 22"/>
            <p:cNvSpPr>
              <a:spLocks/>
            </p:cNvSpPr>
            <p:nvPr/>
          </p:nvSpPr>
          <p:spPr bwMode="auto">
            <a:xfrm>
              <a:off x="1637" y="2619"/>
              <a:ext cx="808" cy="691"/>
            </a:xfrm>
            <a:custGeom>
              <a:avLst/>
              <a:gdLst>
                <a:gd name="T0" fmla="*/ 2147483647 w 59"/>
                <a:gd name="T1" fmla="*/ 2147483647 h 52"/>
                <a:gd name="T2" fmla="*/ 0 w 59"/>
                <a:gd name="T3" fmla="*/ 0 h 52"/>
                <a:gd name="T4" fmla="*/ 0 60000 65536"/>
                <a:gd name="T5" fmla="*/ 0 60000 65536"/>
                <a:gd name="T6" fmla="*/ 0 w 59"/>
                <a:gd name="T7" fmla="*/ 0 h 52"/>
                <a:gd name="T8" fmla="*/ 59 w 59"/>
                <a:gd name="T9" fmla="*/ 52 h 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9" h="52">
                  <a:moveTo>
                    <a:pt x="59" y="52"/>
                  </a:moveTo>
                  <a:cubicBezTo>
                    <a:pt x="29" y="52"/>
                    <a:pt x="4" y="29"/>
                    <a:pt x="0" y="0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23"/>
            <p:cNvSpPr>
              <a:spLocks/>
            </p:cNvSpPr>
            <p:nvPr/>
          </p:nvSpPr>
          <p:spPr bwMode="auto">
            <a:xfrm>
              <a:off x="1610" y="2500"/>
              <a:ext cx="95" cy="159"/>
            </a:xfrm>
            <a:custGeom>
              <a:avLst/>
              <a:gdLst>
                <a:gd name="T0" fmla="*/ 95 w 95"/>
                <a:gd name="T1" fmla="*/ 146 h 159"/>
                <a:gd name="T2" fmla="*/ 27 w 95"/>
                <a:gd name="T3" fmla="*/ 0 h 159"/>
                <a:gd name="T4" fmla="*/ 0 w 95"/>
                <a:gd name="T5" fmla="*/ 159 h 159"/>
                <a:gd name="T6" fmla="*/ 41 w 95"/>
                <a:gd name="T7" fmla="*/ 106 h 159"/>
                <a:gd name="T8" fmla="*/ 95 w 95"/>
                <a:gd name="T9" fmla="*/ 146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"/>
                <a:gd name="T16" fmla="*/ 0 h 159"/>
                <a:gd name="T17" fmla="*/ 95 w 95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" h="159">
                  <a:moveTo>
                    <a:pt x="95" y="146"/>
                  </a:moveTo>
                  <a:lnTo>
                    <a:pt x="27" y="0"/>
                  </a:lnTo>
                  <a:lnTo>
                    <a:pt x="0" y="159"/>
                  </a:lnTo>
                  <a:lnTo>
                    <a:pt x="41" y="106"/>
                  </a:lnTo>
                  <a:lnTo>
                    <a:pt x="95" y="146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24"/>
            <p:cNvSpPr>
              <a:spLocks/>
            </p:cNvSpPr>
            <p:nvPr/>
          </p:nvSpPr>
          <p:spPr bwMode="auto">
            <a:xfrm>
              <a:off x="1651" y="2633"/>
              <a:ext cx="808" cy="691"/>
            </a:xfrm>
            <a:custGeom>
              <a:avLst/>
              <a:gdLst>
                <a:gd name="T0" fmla="*/ 2147483647 w 59"/>
                <a:gd name="T1" fmla="*/ 2147483647 h 52"/>
                <a:gd name="T2" fmla="*/ 0 w 59"/>
                <a:gd name="T3" fmla="*/ 0 h 52"/>
                <a:gd name="T4" fmla="*/ 0 60000 65536"/>
                <a:gd name="T5" fmla="*/ 0 60000 65536"/>
                <a:gd name="T6" fmla="*/ 0 w 59"/>
                <a:gd name="T7" fmla="*/ 0 h 52"/>
                <a:gd name="T8" fmla="*/ 59 w 59"/>
                <a:gd name="T9" fmla="*/ 52 h 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9" h="52">
                  <a:moveTo>
                    <a:pt x="59" y="52"/>
                  </a:moveTo>
                  <a:cubicBezTo>
                    <a:pt x="29" y="52"/>
                    <a:pt x="4" y="29"/>
                    <a:pt x="0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25"/>
            <p:cNvSpPr>
              <a:spLocks/>
            </p:cNvSpPr>
            <p:nvPr/>
          </p:nvSpPr>
          <p:spPr bwMode="auto">
            <a:xfrm>
              <a:off x="1623" y="2513"/>
              <a:ext cx="96" cy="160"/>
            </a:xfrm>
            <a:custGeom>
              <a:avLst/>
              <a:gdLst>
                <a:gd name="T0" fmla="*/ 96 w 96"/>
                <a:gd name="T1" fmla="*/ 146 h 160"/>
                <a:gd name="T2" fmla="*/ 28 w 96"/>
                <a:gd name="T3" fmla="*/ 0 h 160"/>
                <a:gd name="T4" fmla="*/ 0 w 96"/>
                <a:gd name="T5" fmla="*/ 160 h 160"/>
                <a:gd name="T6" fmla="*/ 41 w 96"/>
                <a:gd name="T7" fmla="*/ 106 h 160"/>
                <a:gd name="T8" fmla="*/ 96 w 96"/>
                <a:gd name="T9" fmla="*/ 146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96" y="146"/>
                  </a:moveTo>
                  <a:lnTo>
                    <a:pt x="28" y="0"/>
                  </a:lnTo>
                  <a:lnTo>
                    <a:pt x="0" y="160"/>
                  </a:lnTo>
                  <a:lnTo>
                    <a:pt x="41" y="106"/>
                  </a:lnTo>
                  <a:lnTo>
                    <a:pt x="96" y="1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26"/>
            <p:cNvSpPr>
              <a:spLocks/>
            </p:cNvSpPr>
            <p:nvPr/>
          </p:nvSpPr>
          <p:spPr bwMode="auto">
            <a:xfrm>
              <a:off x="1637" y="2633"/>
              <a:ext cx="808" cy="691"/>
            </a:xfrm>
            <a:custGeom>
              <a:avLst/>
              <a:gdLst>
                <a:gd name="T0" fmla="*/ 2147483647 w 59"/>
                <a:gd name="T1" fmla="*/ 2147483647 h 52"/>
                <a:gd name="T2" fmla="*/ 0 w 59"/>
                <a:gd name="T3" fmla="*/ 0 h 52"/>
                <a:gd name="T4" fmla="*/ 0 60000 65536"/>
                <a:gd name="T5" fmla="*/ 0 60000 65536"/>
                <a:gd name="T6" fmla="*/ 0 w 59"/>
                <a:gd name="T7" fmla="*/ 0 h 52"/>
                <a:gd name="T8" fmla="*/ 59 w 59"/>
                <a:gd name="T9" fmla="*/ 52 h 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9" h="52">
                  <a:moveTo>
                    <a:pt x="59" y="52"/>
                  </a:moveTo>
                  <a:cubicBezTo>
                    <a:pt x="30" y="52"/>
                    <a:pt x="5" y="29"/>
                    <a:pt x="0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27"/>
            <p:cNvSpPr>
              <a:spLocks/>
            </p:cNvSpPr>
            <p:nvPr/>
          </p:nvSpPr>
          <p:spPr bwMode="auto">
            <a:xfrm>
              <a:off x="1610" y="2513"/>
              <a:ext cx="95" cy="160"/>
            </a:xfrm>
            <a:custGeom>
              <a:avLst/>
              <a:gdLst>
                <a:gd name="T0" fmla="*/ 95 w 95"/>
                <a:gd name="T1" fmla="*/ 146 h 160"/>
                <a:gd name="T2" fmla="*/ 27 w 95"/>
                <a:gd name="T3" fmla="*/ 0 h 160"/>
                <a:gd name="T4" fmla="*/ 0 w 95"/>
                <a:gd name="T5" fmla="*/ 160 h 160"/>
                <a:gd name="T6" fmla="*/ 41 w 95"/>
                <a:gd name="T7" fmla="*/ 106 h 160"/>
                <a:gd name="T8" fmla="*/ 95 w 95"/>
                <a:gd name="T9" fmla="*/ 146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"/>
                <a:gd name="T16" fmla="*/ 0 h 160"/>
                <a:gd name="T17" fmla="*/ 95 w 95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" h="160">
                  <a:moveTo>
                    <a:pt x="95" y="146"/>
                  </a:moveTo>
                  <a:lnTo>
                    <a:pt x="27" y="0"/>
                  </a:lnTo>
                  <a:lnTo>
                    <a:pt x="0" y="160"/>
                  </a:lnTo>
                  <a:lnTo>
                    <a:pt x="41" y="106"/>
                  </a:lnTo>
                  <a:lnTo>
                    <a:pt x="95" y="1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8" name="Group 28"/>
          <p:cNvGrpSpPr>
            <a:grpSpLocks/>
          </p:cNvGrpSpPr>
          <p:nvPr/>
        </p:nvGrpSpPr>
        <p:grpSpPr bwMode="auto">
          <a:xfrm>
            <a:off x="2595563" y="2286000"/>
            <a:ext cx="2278062" cy="1341438"/>
            <a:chOff x="1610" y="1716"/>
            <a:chExt cx="1287" cy="624"/>
          </a:xfrm>
        </p:grpSpPr>
        <p:sp>
          <p:nvSpPr>
            <p:cNvPr id="49" name="Freeform 29"/>
            <p:cNvSpPr>
              <a:spLocks/>
            </p:cNvSpPr>
            <p:nvPr/>
          </p:nvSpPr>
          <p:spPr bwMode="auto">
            <a:xfrm>
              <a:off x="1610" y="1756"/>
              <a:ext cx="1136" cy="571"/>
            </a:xfrm>
            <a:custGeom>
              <a:avLst/>
              <a:gdLst>
                <a:gd name="T0" fmla="*/ 0 w 83"/>
                <a:gd name="T1" fmla="*/ 2147483647 h 43"/>
                <a:gd name="T2" fmla="*/ 2147483647 w 83"/>
                <a:gd name="T3" fmla="*/ 0 h 43"/>
                <a:gd name="T4" fmla="*/ 0 60000 65536"/>
                <a:gd name="T5" fmla="*/ 0 60000 65536"/>
                <a:gd name="T6" fmla="*/ 0 w 83"/>
                <a:gd name="T7" fmla="*/ 0 h 43"/>
                <a:gd name="T8" fmla="*/ 83 w 83"/>
                <a:gd name="T9" fmla="*/ 43 h 4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3" h="43">
                  <a:moveTo>
                    <a:pt x="0" y="43"/>
                  </a:moveTo>
                  <a:cubicBezTo>
                    <a:pt x="0" y="20"/>
                    <a:pt x="36" y="2"/>
                    <a:pt x="83" y="0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30"/>
            <p:cNvSpPr>
              <a:spLocks/>
            </p:cNvSpPr>
            <p:nvPr/>
          </p:nvSpPr>
          <p:spPr bwMode="auto">
            <a:xfrm>
              <a:off x="2719" y="1716"/>
              <a:ext cx="164" cy="93"/>
            </a:xfrm>
            <a:custGeom>
              <a:avLst/>
              <a:gdLst>
                <a:gd name="T0" fmla="*/ 0 w 164"/>
                <a:gd name="T1" fmla="*/ 93 h 93"/>
                <a:gd name="T2" fmla="*/ 164 w 164"/>
                <a:gd name="T3" fmla="*/ 40 h 93"/>
                <a:gd name="T4" fmla="*/ 0 w 164"/>
                <a:gd name="T5" fmla="*/ 0 h 93"/>
                <a:gd name="T6" fmla="*/ 55 w 164"/>
                <a:gd name="T7" fmla="*/ 40 h 93"/>
                <a:gd name="T8" fmla="*/ 0 w 164"/>
                <a:gd name="T9" fmla="*/ 93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0" y="93"/>
                  </a:moveTo>
                  <a:lnTo>
                    <a:pt x="164" y="40"/>
                  </a:lnTo>
                  <a:lnTo>
                    <a:pt x="0" y="0"/>
                  </a:lnTo>
                  <a:lnTo>
                    <a:pt x="55" y="4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31"/>
            <p:cNvSpPr>
              <a:spLocks/>
            </p:cNvSpPr>
            <p:nvPr/>
          </p:nvSpPr>
          <p:spPr bwMode="auto">
            <a:xfrm>
              <a:off x="1623" y="1769"/>
              <a:ext cx="1137" cy="571"/>
            </a:xfrm>
            <a:custGeom>
              <a:avLst/>
              <a:gdLst>
                <a:gd name="T0" fmla="*/ 0 w 83"/>
                <a:gd name="T1" fmla="*/ 2147483647 h 43"/>
                <a:gd name="T2" fmla="*/ 2147483647 w 83"/>
                <a:gd name="T3" fmla="*/ 0 h 43"/>
                <a:gd name="T4" fmla="*/ 0 60000 65536"/>
                <a:gd name="T5" fmla="*/ 0 60000 65536"/>
                <a:gd name="T6" fmla="*/ 0 w 83"/>
                <a:gd name="T7" fmla="*/ 0 h 43"/>
                <a:gd name="T8" fmla="*/ 83 w 83"/>
                <a:gd name="T9" fmla="*/ 43 h 4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3" h="43">
                  <a:moveTo>
                    <a:pt x="0" y="43"/>
                  </a:moveTo>
                  <a:cubicBezTo>
                    <a:pt x="0" y="20"/>
                    <a:pt x="36" y="2"/>
                    <a:pt x="83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2" name="Freeform 32"/>
            <p:cNvSpPr>
              <a:spLocks/>
            </p:cNvSpPr>
            <p:nvPr/>
          </p:nvSpPr>
          <p:spPr bwMode="auto">
            <a:xfrm>
              <a:off x="2733" y="1729"/>
              <a:ext cx="164" cy="93"/>
            </a:xfrm>
            <a:custGeom>
              <a:avLst/>
              <a:gdLst>
                <a:gd name="T0" fmla="*/ 0 w 164"/>
                <a:gd name="T1" fmla="*/ 93 h 93"/>
                <a:gd name="T2" fmla="*/ 164 w 164"/>
                <a:gd name="T3" fmla="*/ 40 h 93"/>
                <a:gd name="T4" fmla="*/ 0 w 164"/>
                <a:gd name="T5" fmla="*/ 0 h 93"/>
                <a:gd name="T6" fmla="*/ 54 w 164"/>
                <a:gd name="T7" fmla="*/ 40 h 93"/>
                <a:gd name="T8" fmla="*/ 0 w 164"/>
                <a:gd name="T9" fmla="*/ 93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0" y="93"/>
                  </a:moveTo>
                  <a:lnTo>
                    <a:pt x="164" y="40"/>
                  </a:lnTo>
                  <a:lnTo>
                    <a:pt x="0" y="0"/>
                  </a:lnTo>
                  <a:lnTo>
                    <a:pt x="54" y="4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3" name="Freeform 33"/>
            <p:cNvSpPr>
              <a:spLocks/>
            </p:cNvSpPr>
            <p:nvPr/>
          </p:nvSpPr>
          <p:spPr bwMode="auto">
            <a:xfrm>
              <a:off x="1623" y="1769"/>
              <a:ext cx="1164" cy="558"/>
            </a:xfrm>
            <a:custGeom>
              <a:avLst/>
              <a:gdLst>
                <a:gd name="T0" fmla="*/ 0 w 85"/>
                <a:gd name="T1" fmla="*/ 2147483647 h 42"/>
                <a:gd name="T2" fmla="*/ 2147483647 w 85"/>
                <a:gd name="T3" fmla="*/ 0 h 42"/>
                <a:gd name="T4" fmla="*/ 0 60000 65536"/>
                <a:gd name="T5" fmla="*/ 0 60000 65536"/>
                <a:gd name="T6" fmla="*/ 0 w 85"/>
                <a:gd name="T7" fmla="*/ 0 h 42"/>
                <a:gd name="T8" fmla="*/ 85 w 85"/>
                <a:gd name="T9" fmla="*/ 42 h 4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5" h="42">
                  <a:moveTo>
                    <a:pt x="0" y="42"/>
                  </a:moveTo>
                  <a:cubicBezTo>
                    <a:pt x="0" y="20"/>
                    <a:pt x="37" y="1"/>
                    <a:pt x="85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4" name="Freeform 34"/>
            <p:cNvSpPr>
              <a:spLocks/>
            </p:cNvSpPr>
            <p:nvPr/>
          </p:nvSpPr>
          <p:spPr bwMode="auto">
            <a:xfrm>
              <a:off x="2733" y="1729"/>
              <a:ext cx="164" cy="93"/>
            </a:xfrm>
            <a:custGeom>
              <a:avLst/>
              <a:gdLst>
                <a:gd name="T0" fmla="*/ 0 w 164"/>
                <a:gd name="T1" fmla="*/ 93 h 93"/>
                <a:gd name="T2" fmla="*/ 164 w 164"/>
                <a:gd name="T3" fmla="*/ 40 h 93"/>
                <a:gd name="T4" fmla="*/ 0 w 164"/>
                <a:gd name="T5" fmla="*/ 0 h 93"/>
                <a:gd name="T6" fmla="*/ 54 w 164"/>
                <a:gd name="T7" fmla="*/ 40 h 93"/>
                <a:gd name="T8" fmla="*/ 0 w 164"/>
                <a:gd name="T9" fmla="*/ 93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0" y="93"/>
                  </a:moveTo>
                  <a:lnTo>
                    <a:pt x="164" y="40"/>
                  </a:lnTo>
                  <a:lnTo>
                    <a:pt x="0" y="0"/>
                  </a:lnTo>
                  <a:lnTo>
                    <a:pt x="54" y="4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5" name="Rectangle 37"/>
          <p:cNvSpPr>
            <a:spLocks noChangeArrowheads="1"/>
          </p:cNvSpPr>
          <p:nvPr/>
        </p:nvSpPr>
        <p:spPr bwMode="auto">
          <a:xfrm>
            <a:off x="7425901" y="4104333"/>
            <a:ext cx="148271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pt-BR" sz="2000" b="1" dirty="0">
                <a:latin typeface="Calibri" pitchFamily="34" charset="0"/>
              </a:rPr>
              <a:t>Planejamento</a:t>
            </a:r>
            <a:endParaRPr lang="pt-BR" sz="2000" dirty="0">
              <a:latin typeface="Calibri" pitchFamily="34" charset="0"/>
            </a:endParaRPr>
          </a:p>
        </p:txBody>
      </p:sp>
      <p:sp>
        <p:nvSpPr>
          <p:cNvPr id="56" name="Rectangle 39"/>
          <p:cNvSpPr>
            <a:spLocks noChangeArrowheads="1"/>
          </p:cNvSpPr>
          <p:nvPr/>
        </p:nvSpPr>
        <p:spPr bwMode="auto">
          <a:xfrm>
            <a:off x="6283627" y="6055747"/>
            <a:ext cx="19383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l"/>
            <a:r>
              <a:rPr lang="pt-BR" sz="2000" b="1" dirty="0">
                <a:latin typeface="Calibri" pitchFamily="34" charset="0"/>
              </a:rPr>
              <a:t>Execução</a:t>
            </a:r>
            <a:r>
              <a:rPr lang="en-US" sz="2000" b="1" dirty="0">
                <a:latin typeface="Calibri" pitchFamily="34" charset="0"/>
              </a:rPr>
              <a:t> </a:t>
            </a:r>
            <a:endParaRPr lang="pt-BR" sz="2000" dirty="0">
              <a:latin typeface="Calibri" pitchFamily="34" charset="0"/>
            </a:endParaRPr>
          </a:p>
        </p:txBody>
      </p:sp>
      <p:sp>
        <p:nvSpPr>
          <p:cNvPr id="57" name="Rectangle 42"/>
          <p:cNvSpPr>
            <a:spLocks noChangeArrowheads="1"/>
          </p:cNvSpPr>
          <p:nvPr/>
        </p:nvSpPr>
        <p:spPr bwMode="auto">
          <a:xfrm>
            <a:off x="420196" y="4412110"/>
            <a:ext cx="1785938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l"/>
            <a:r>
              <a:rPr lang="pt-BR" sz="2000" b="1" dirty="0" smtClean="0">
                <a:latin typeface="Calibri" pitchFamily="34" charset="0"/>
              </a:rPr>
              <a:t>Comentários </a:t>
            </a:r>
            <a:r>
              <a:rPr lang="pt-BR" sz="2000" b="1" dirty="0">
                <a:latin typeface="Calibri" pitchFamily="34" charset="0"/>
              </a:rPr>
              <a:t>do </a:t>
            </a:r>
            <a:r>
              <a:rPr lang="pt-BR" sz="2000" b="1" dirty="0" smtClean="0">
                <a:latin typeface="Calibri" pitchFamily="34" charset="0"/>
              </a:rPr>
              <a:t>Gestor</a:t>
            </a:r>
            <a:endParaRPr lang="pt-BR" sz="2000" dirty="0">
              <a:latin typeface="Calibri" pitchFamily="34" charset="0"/>
            </a:endParaRPr>
          </a:p>
        </p:txBody>
      </p:sp>
      <p:sp>
        <p:nvSpPr>
          <p:cNvPr id="58" name="Rectangle 46"/>
          <p:cNvSpPr>
            <a:spLocks noChangeArrowheads="1"/>
          </p:cNvSpPr>
          <p:nvPr/>
        </p:nvSpPr>
        <p:spPr bwMode="auto">
          <a:xfrm>
            <a:off x="1027478" y="2513873"/>
            <a:ext cx="117865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pt-BR" sz="2000" b="1" dirty="0">
                <a:latin typeface="Calibri" pitchFamily="34" charset="0"/>
              </a:rPr>
              <a:t>Apreciação</a:t>
            </a:r>
            <a:endParaRPr lang="pt-BR" sz="2000" dirty="0">
              <a:latin typeface="Calibri" pitchFamily="34" charset="0"/>
            </a:endParaRPr>
          </a:p>
        </p:txBody>
      </p:sp>
      <p:sp>
        <p:nvSpPr>
          <p:cNvPr id="59" name="Rectangle 48"/>
          <p:cNvSpPr>
            <a:spLocks noChangeArrowheads="1"/>
          </p:cNvSpPr>
          <p:nvPr/>
        </p:nvSpPr>
        <p:spPr bwMode="auto">
          <a:xfrm>
            <a:off x="3730615" y="1885230"/>
            <a:ext cx="116115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pt-BR" sz="2000" b="1" dirty="0">
                <a:latin typeface="Calibri" pitchFamily="34" charset="0"/>
              </a:rPr>
              <a:t>Divulgação</a:t>
            </a:r>
            <a:endParaRPr lang="pt-BR" sz="2000" dirty="0">
              <a:latin typeface="Calibri" pitchFamily="34" charset="0"/>
            </a:endParaRPr>
          </a:p>
        </p:txBody>
      </p:sp>
      <p:sp>
        <p:nvSpPr>
          <p:cNvPr id="60" name="Text Box 50"/>
          <p:cNvSpPr txBox="1">
            <a:spLocks noChangeArrowheads="1"/>
          </p:cNvSpPr>
          <p:nvPr/>
        </p:nvSpPr>
        <p:spPr bwMode="auto">
          <a:xfrm>
            <a:off x="2728230" y="3211781"/>
            <a:ext cx="40005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ctr" defTabSz="762000" eaLnBrk="1" hangingPunct="1">
              <a:defRPr/>
            </a:pPr>
            <a:r>
              <a:rPr lang="pt-BR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CICLO </a:t>
            </a:r>
            <a:r>
              <a:rPr lang="pt-BR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DO PROJETO LAI SOCIAL</a:t>
            </a:r>
            <a:endParaRPr lang="pt-BR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graphicFrame>
        <p:nvGraphicFramePr>
          <p:cNvPr id="61" name="Object 6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8654870"/>
              </p:ext>
            </p:extLst>
          </p:nvPr>
        </p:nvGraphicFramePr>
        <p:xfrm>
          <a:off x="6680664" y="478221"/>
          <a:ext cx="903287" cy="111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897" name="CorelDRAW" r:id="rId17" imgW="3457575" imgH="4600575" progId="CorelDRAW.Gráficos.9">
                  <p:embed/>
                </p:oleObj>
              </mc:Choice>
              <mc:Fallback>
                <p:oleObj name="CorelDRAW" r:id="rId17" imgW="3457575" imgH="4600575" progId="CorelDRAW.Gráficos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0664" y="478221"/>
                        <a:ext cx="903287" cy="1111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Text Box 76"/>
          <p:cNvSpPr txBox="1">
            <a:spLocks noChangeArrowheads="1"/>
          </p:cNvSpPr>
          <p:nvPr/>
        </p:nvSpPr>
        <p:spPr bwMode="auto">
          <a:xfrm>
            <a:off x="6283627" y="1745959"/>
            <a:ext cx="187224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rgbClr val="000000"/>
                </a:solidFill>
                <a:latin typeface="Verdana" pitchFamily="34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Verdana" pitchFamily="34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9pPr>
          </a:lstStyle>
          <a:p>
            <a:pPr algn="l"/>
            <a:r>
              <a:rPr lang="pt-BR" sz="2000" b="1" dirty="0" smtClean="0">
                <a:latin typeface="Calibri" pitchFamily="34" charset="0"/>
              </a:rPr>
              <a:t>Levantamentos </a:t>
            </a:r>
          </a:p>
          <a:p>
            <a:pPr algn="l"/>
            <a:r>
              <a:rPr lang="pt-BR" sz="2000" b="1" dirty="0" smtClean="0">
                <a:latin typeface="Calibri" pitchFamily="34" charset="0"/>
              </a:rPr>
              <a:t>Preliminares </a:t>
            </a:r>
            <a:endParaRPr lang="pt-BR" sz="2000" b="1" dirty="0">
              <a:latin typeface="Calibri" pitchFamily="34" charset="0"/>
            </a:endParaRPr>
          </a:p>
        </p:txBody>
      </p:sp>
      <p:sp>
        <p:nvSpPr>
          <p:cNvPr id="64" name="Text Box 77"/>
          <p:cNvSpPr txBox="1">
            <a:spLocks noChangeArrowheads="1"/>
          </p:cNvSpPr>
          <p:nvPr/>
        </p:nvSpPr>
        <p:spPr bwMode="auto">
          <a:xfrm>
            <a:off x="2017039" y="6308199"/>
            <a:ext cx="115704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rgbClr val="000000"/>
                </a:solidFill>
                <a:latin typeface="Verdana" pitchFamily="34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Verdana" pitchFamily="34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9pPr>
          </a:lstStyle>
          <a:p>
            <a:pPr algn="l" eaLnBrk="1" hangingPunct="1"/>
            <a:r>
              <a:rPr lang="pt-BR" sz="2000" b="1" dirty="0">
                <a:latin typeface="Calibri" pitchFamily="34" charset="0"/>
              </a:rPr>
              <a:t>Relatório</a:t>
            </a:r>
          </a:p>
        </p:txBody>
      </p:sp>
    </p:spTree>
    <p:extLst>
      <p:ext uri="{BB962C8B-B14F-4D97-AF65-F5344CB8AC3E}">
        <p14:creationId xmlns:p14="http://schemas.microsoft.com/office/powerpoint/2010/main" val="2200728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79512" y="1916832"/>
            <a:ext cx="871296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O Relatório será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objeto de análise 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pelo Tribunal Pleno do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TCE/PR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, que emitirá um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Acórdão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(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decisão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).</a:t>
            </a:r>
          </a:p>
          <a:p>
            <a:endParaRPr lang="pt-BR" sz="36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O gestor terá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prazo para encaminhar  Plano de Ação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de forma a implementar as recomendações propostas.</a:t>
            </a:r>
            <a:endParaRPr lang="pt-BR" sz="3600" b="1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51520" y="1124744"/>
            <a:ext cx="8568952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Apreciação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2440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15516" y="2276872"/>
            <a:ext cx="87129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</a:pP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Evento de Encerramento:</a:t>
            </a:r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Apresentação dos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resultados preliminares</a:t>
            </a:r>
          </a:p>
          <a:p>
            <a:pPr>
              <a:buClr>
                <a:srgbClr val="FF0000"/>
              </a:buClr>
            </a:pPr>
            <a:endParaRPr lang="pt-BR" sz="3600" b="1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>
              <a:buClr>
                <a:srgbClr val="FF0000"/>
              </a:buClr>
            </a:pP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Audiências Públicas:</a:t>
            </a:r>
            <a:endParaRPr lang="pt-BR" sz="36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Apresentação dos resultados e </a:t>
            </a:r>
            <a:r>
              <a:rPr 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debate entre a sociedade e o poder público</a:t>
            </a:r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pt-BR" sz="36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pt-BR" sz="3600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51520" y="1124744"/>
            <a:ext cx="8568952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Divulgação dos Resultados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0390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0" y="977305"/>
            <a:ext cx="8893175" cy="5880695"/>
          </a:xfrm>
        </p:spPr>
        <p:txBody>
          <a:bodyPr rtlCol="0">
            <a:no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j-ea"/>
                <a:cs typeface="+mj-cs"/>
              </a:rPr>
              <a:t>EQUIPE</a:t>
            </a:r>
            <a:r>
              <a:rPr lang="pt-BR" b="1" dirty="0" smtClean="0">
                <a:solidFill>
                  <a:srgbClr val="002060"/>
                </a:solidFill>
              </a:rPr>
              <a:t> </a:t>
            </a:r>
            <a:r>
              <a:rPr lang="pt-BR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j-ea"/>
                <a:cs typeface="+mj-cs"/>
              </a:rPr>
              <a:t>PROJETO LAI </a:t>
            </a:r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j-ea"/>
                <a:cs typeface="+mj-cs"/>
              </a:rPr>
              <a:t>SOCIAL</a:t>
            </a:r>
            <a:endParaRPr lang="pt-BR" sz="4000" cap="small" dirty="0" smtClean="0"/>
          </a:p>
          <a:p>
            <a:pPr marL="0" indent="0" algn="ctr"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sz="4000" cap="small" dirty="0" smtClean="0"/>
              <a:t>Arnaldo Laporte Jr.</a:t>
            </a:r>
          </a:p>
          <a:p>
            <a:pPr marL="0" indent="0" algn="ctr"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sz="4000" cap="small" dirty="0" smtClean="0"/>
              <a:t>Cíntia Rosa Ferreira</a:t>
            </a:r>
            <a:r>
              <a:rPr lang="pt-BR" sz="4000" dirty="0" smtClean="0"/>
              <a:t/>
            </a:r>
            <a:br>
              <a:rPr lang="pt-BR" sz="4000" dirty="0" smtClean="0"/>
            </a:br>
            <a:r>
              <a:rPr lang="pt-BR" sz="4000" cap="small" dirty="0" smtClean="0"/>
              <a:t>Ricardo Alpendre</a:t>
            </a:r>
          </a:p>
          <a:p>
            <a:pPr marL="0" indent="0" algn="ctr"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sz="4000" cap="small" dirty="0" smtClean="0"/>
              <a:t>Colaboração: Márcio José Assumpção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t-BR" sz="2800" dirty="0" smtClean="0">
              <a:solidFill>
                <a:srgbClr val="002060"/>
              </a:solidFill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e-mail: </a:t>
            </a:r>
            <a:r>
              <a:rPr lang="pt-BR" sz="2800" dirty="0" smtClean="0">
                <a:solidFill>
                  <a:srgbClr val="002060"/>
                </a:solidFill>
                <a:hlinkClick r:id="rId3"/>
              </a:rPr>
              <a:t>auditoriasocial@tce.pr.gov.br</a:t>
            </a:r>
            <a:r>
              <a:rPr lang="pt-BR" sz="2800" dirty="0" smtClean="0">
                <a:solidFill>
                  <a:srgbClr val="002060"/>
                </a:solidFill>
              </a:rPr>
              <a:t/>
            </a:r>
            <a:br>
              <a:rPr lang="pt-BR" sz="2800" dirty="0" smtClean="0">
                <a:solidFill>
                  <a:srgbClr val="002060"/>
                </a:solidFill>
              </a:rPr>
            </a:br>
            <a:r>
              <a:rPr lang="pt-BR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telefone: (41) 3350-1972 / 3350-1805</a:t>
            </a:r>
            <a:endParaRPr lang="pt-BR" sz="2800" b="1" cap="small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t-BR" sz="3000" b="1" cap="small" dirty="0" smtClean="0">
              <a:solidFill>
                <a:srgbClr val="002060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t-BR" sz="3000" b="1" cap="small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259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467544" y="2132856"/>
            <a:ext cx="82296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0" indent="0" algn="ctr" eaLnBrk="1" hangingPunct="1">
              <a:buNone/>
              <a:defRPr/>
            </a:pPr>
            <a:r>
              <a:rPr lang="pt-BR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AUDITORIA OPERACIONAL</a:t>
            </a:r>
          </a:p>
          <a:p>
            <a:pPr marL="0" indent="0" algn="ctr" eaLnBrk="1" hangingPunct="1">
              <a:buNone/>
              <a:defRPr/>
            </a:pPr>
            <a:r>
              <a:rPr lang="pt-BR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endParaRPr lang="pt-BR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218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467544" y="1628800"/>
            <a:ext cx="82809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3600" dirty="0"/>
              <a:t>A auditoria operacional </a:t>
            </a:r>
            <a:r>
              <a:rPr lang="pt-BR" sz="3600" dirty="0" smtClean="0"/>
              <a:t>ou de gestão é </a:t>
            </a:r>
            <a:r>
              <a:rPr lang="pt-BR" sz="3600" dirty="0"/>
              <a:t>um exame independente da </a:t>
            </a:r>
            <a:r>
              <a:rPr lang="pt-BR" sz="3600" b="1" dirty="0" smtClean="0"/>
              <a:t>eficiência e </a:t>
            </a:r>
            <a:r>
              <a:rPr lang="pt-BR" sz="3600" b="1" dirty="0"/>
              <a:t>da eficácia das atividades,</a:t>
            </a:r>
            <a:r>
              <a:rPr lang="pt-BR" sz="3600" dirty="0"/>
              <a:t> dos programas e dos </a:t>
            </a:r>
            <a:r>
              <a:rPr lang="pt-BR" sz="3600" dirty="0" smtClean="0"/>
              <a:t>organismos </a:t>
            </a:r>
            <a:r>
              <a:rPr lang="pt-BR" sz="3600" b="1" dirty="0" smtClean="0"/>
              <a:t>da </a:t>
            </a:r>
            <a:r>
              <a:rPr lang="pt-BR" sz="3600" b="1" dirty="0"/>
              <a:t>Administração Pública</a:t>
            </a:r>
            <a:r>
              <a:rPr lang="pt-BR" sz="3600" dirty="0"/>
              <a:t>, prestando a devida atenção </a:t>
            </a:r>
            <a:r>
              <a:rPr lang="pt-BR" sz="3600" dirty="0" smtClean="0"/>
              <a:t>à economia</a:t>
            </a:r>
            <a:r>
              <a:rPr lang="pt-BR" sz="3600" dirty="0"/>
              <a:t>, </a:t>
            </a:r>
            <a:r>
              <a:rPr lang="pt-BR" sz="3600" b="1" dirty="0"/>
              <a:t>com o objetivo de realizar melhorias</a:t>
            </a:r>
            <a:r>
              <a:rPr lang="pt-BR" sz="3600" dirty="0" smtClean="0"/>
              <a:t>.</a:t>
            </a:r>
          </a:p>
          <a:p>
            <a:pPr algn="just"/>
            <a:endParaRPr lang="pt-BR" sz="3600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algn="r"/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INTOSAI (ISSAI 3000/1.1)</a:t>
            </a:r>
            <a:endParaRPr lang="pt-BR" sz="36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79512" y="922770"/>
            <a:ext cx="8280920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Auditoria Operacional - Conceito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90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323528" y="1765166"/>
            <a:ext cx="82809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3600" dirty="0" smtClean="0"/>
          </a:p>
          <a:p>
            <a:pPr marL="742950" indent="-742950">
              <a:buClr>
                <a:srgbClr val="FF0000"/>
              </a:buClr>
              <a:buFont typeface="+mj-lt"/>
              <a:buAutoNum type="alphaLcParenR"/>
            </a:pPr>
            <a:r>
              <a:rPr lang="pt-BR" sz="3600" dirty="0" smtClean="0"/>
              <a:t>Verificar se </a:t>
            </a:r>
            <a:r>
              <a:rPr lang="pt-BR" sz="3600" dirty="0"/>
              <a:t>a administração </a:t>
            </a:r>
            <a:r>
              <a:rPr lang="pt-BR" sz="3600" b="1" dirty="0"/>
              <a:t>desempenhou suas atividades com </a:t>
            </a:r>
            <a:r>
              <a:rPr lang="pt-BR" sz="3600" b="1" dirty="0" smtClean="0"/>
              <a:t>economia</a:t>
            </a:r>
            <a:r>
              <a:rPr lang="pt-BR" sz="3600" dirty="0" smtClean="0"/>
              <a:t>, de </a:t>
            </a:r>
            <a:r>
              <a:rPr lang="pt-BR" sz="3600" dirty="0"/>
              <a:t>acordo com </a:t>
            </a:r>
            <a:r>
              <a:rPr lang="pt-BR" sz="3600" b="1" dirty="0"/>
              <a:t>princípios</a:t>
            </a:r>
            <a:r>
              <a:rPr lang="pt-BR" sz="3600" dirty="0"/>
              <a:t>, </a:t>
            </a:r>
            <a:r>
              <a:rPr lang="pt-BR" sz="3600" b="1" dirty="0"/>
              <a:t>práticas</a:t>
            </a:r>
            <a:r>
              <a:rPr lang="pt-BR" sz="3600" dirty="0"/>
              <a:t> e </a:t>
            </a:r>
            <a:r>
              <a:rPr lang="pt-BR" sz="3600" b="1" dirty="0" smtClean="0"/>
              <a:t>políticas</a:t>
            </a:r>
            <a:r>
              <a:rPr lang="pt-BR" sz="3600" dirty="0" smtClean="0"/>
              <a:t> </a:t>
            </a:r>
            <a:r>
              <a:rPr lang="pt-BR" sz="3600" b="1" dirty="0" smtClean="0"/>
              <a:t>administrativas</a:t>
            </a:r>
            <a:r>
              <a:rPr lang="pt-BR" sz="3600" dirty="0" smtClean="0"/>
              <a:t> </a:t>
            </a:r>
            <a:r>
              <a:rPr lang="pt-BR" sz="3600" b="1" dirty="0" smtClean="0"/>
              <a:t>corretas</a:t>
            </a:r>
            <a:r>
              <a:rPr lang="pt-BR" sz="3600" dirty="0" smtClean="0"/>
              <a:t>;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79512" y="1052736"/>
            <a:ext cx="8280920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Auditoria Operacional - Objetivos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623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395536" y="2132856"/>
            <a:ext cx="82809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Clr>
                <a:srgbClr val="FF0000"/>
              </a:buClr>
              <a:buFont typeface="+mj-lt"/>
              <a:buAutoNum type="alphaLcParenR" startAt="2"/>
            </a:pPr>
            <a:r>
              <a:rPr lang="pt-BR" sz="3600" dirty="0" smtClean="0"/>
              <a:t>Analisar se </a:t>
            </a:r>
            <a:r>
              <a:rPr lang="pt-BR" sz="3600" dirty="0"/>
              <a:t>os </a:t>
            </a:r>
            <a:r>
              <a:rPr lang="pt-BR" sz="3600" b="1" dirty="0"/>
              <a:t>recursos </a:t>
            </a:r>
            <a:r>
              <a:rPr lang="pt-BR" sz="3600" b="1" dirty="0" smtClean="0"/>
              <a:t>(humanos</a:t>
            </a:r>
            <a:r>
              <a:rPr lang="pt-BR" sz="3600" b="1" dirty="0"/>
              <a:t>, </a:t>
            </a:r>
            <a:r>
              <a:rPr lang="pt-BR" sz="3600" b="1" dirty="0" smtClean="0"/>
              <a:t>financeiros, etc.) </a:t>
            </a:r>
            <a:r>
              <a:rPr lang="pt-BR" sz="3600" dirty="0" smtClean="0"/>
              <a:t>são </a:t>
            </a:r>
            <a:r>
              <a:rPr lang="pt-BR" sz="3600" dirty="0"/>
              <a:t>utilizados com eficiência, incluindo </a:t>
            </a:r>
            <a:r>
              <a:rPr lang="pt-BR" sz="3600" dirty="0" smtClean="0"/>
              <a:t>os </a:t>
            </a:r>
            <a:r>
              <a:rPr lang="pt-BR" sz="3600" b="1" dirty="0" smtClean="0"/>
              <a:t>sistemas de </a:t>
            </a:r>
            <a:r>
              <a:rPr lang="pt-BR" sz="3600" b="1" dirty="0"/>
              <a:t>informação</a:t>
            </a:r>
            <a:r>
              <a:rPr lang="pt-BR" sz="3600" dirty="0"/>
              <a:t>, </a:t>
            </a:r>
            <a:r>
              <a:rPr lang="pt-BR" sz="3600" dirty="0" smtClean="0"/>
              <a:t>os </a:t>
            </a:r>
            <a:r>
              <a:rPr lang="pt-BR" sz="3600" b="1" dirty="0"/>
              <a:t>procedimentos</a:t>
            </a:r>
            <a:r>
              <a:rPr lang="pt-BR" sz="3600" dirty="0"/>
              <a:t> </a:t>
            </a:r>
            <a:r>
              <a:rPr lang="pt-BR" sz="3600" b="1" dirty="0"/>
              <a:t>de </a:t>
            </a:r>
            <a:r>
              <a:rPr lang="pt-BR" sz="3600" b="1" dirty="0" smtClean="0"/>
              <a:t>mensuração</a:t>
            </a:r>
            <a:r>
              <a:rPr lang="pt-BR" sz="3600" dirty="0" smtClean="0"/>
              <a:t> e </a:t>
            </a:r>
            <a:r>
              <a:rPr lang="pt-BR" sz="3600" b="1" dirty="0" smtClean="0"/>
              <a:t>controle </a:t>
            </a:r>
            <a:r>
              <a:rPr lang="pt-BR" sz="3600" b="1" dirty="0"/>
              <a:t>do </a:t>
            </a:r>
            <a:r>
              <a:rPr lang="pt-BR" sz="3600" b="1" dirty="0" smtClean="0"/>
              <a:t>desempenho</a:t>
            </a:r>
            <a:r>
              <a:rPr lang="pt-BR" sz="3600" dirty="0" smtClean="0"/>
              <a:t>; </a:t>
            </a:r>
            <a:endParaRPr lang="pt-BR" sz="3600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79512" y="1052736"/>
            <a:ext cx="8280920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Auditoria Operacional - Objetivos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1254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246589" y="2276872"/>
            <a:ext cx="856895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Clr>
                <a:srgbClr val="FF0000"/>
              </a:buClr>
              <a:buFont typeface="+mj-lt"/>
              <a:buAutoNum type="alphaLcParenR" startAt="3"/>
            </a:pPr>
            <a:r>
              <a:rPr lang="pt-BR" sz="3600" dirty="0"/>
              <a:t>Verificar a </a:t>
            </a:r>
            <a:r>
              <a:rPr lang="pt-BR" sz="3600" b="1" dirty="0"/>
              <a:t>eficácia do desempenho </a:t>
            </a:r>
            <a:r>
              <a:rPr lang="pt-BR" sz="3600" dirty="0"/>
              <a:t>das </a:t>
            </a:r>
            <a:r>
              <a:rPr lang="pt-BR" sz="3600" dirty="0" smtClean="0"/>
              <a:t>entidades </a:t>
            </a:r>
            <a:r>
              <a:rPr lang="pt-BR" sz="3600" dirty="0"/>
              <a:t>auditadas em </a:t>
            </a:r>
            <a:r>
              <a:rPr lang="pt-BR" sz="3600" dirty="0" smtClean="0"/>
              <a:t>relação ao </a:t>
            </a:r>
            <a:r>
              <a:rPr lang="pt-BR" sz="3600" b="1" dirty="0"/>
              <a:t>alcance de seus </a:t>
            </a:r>
            <a:r>
              <a:rPr lang="pt-BR" sz="3600" b="1" dirty="0" smtClean="0"/>
              <a:t>objetivos </a:t>
            </a:r>
            <a:r>
              <a:rPr lang="pt-BR" sz="3600" dirty="0"/>
              <a:t>e avaliar os </a:t>
            </a:r>
            <a:r>
              <a:rPr lang="pt-BR" sz="3600" b="1" dirty="0"/>
              <a:t>resultados </a:t>
            </a:r>
            <a:r>
              <a:rPr lang="pt-BR" sz="3600" b="1" dirty="0" smtClean="0"/>
              <a:t>alcançados </a:t>
            </a:r>
            <a:r>
              <a:rPr lang="pt-BR" sz="3600" dirty="0" smtClean="0"/>
              <a:t>em </a:t>
            </a:r>
            <a:r>
              <a:rPr lang="pt-BR" sz="3600" dirty="0"/>
              <a:t>relação àqueles </a:t>
            </a:r>
            <a:r>
              <a:rPr lang="pt-BR" sz="3600" dirty="0" smtClean="0"/>
              <a:t>pretendidos;</a:t>
            </a:r>
            <a:endParaRPr lang="pt-BR" sz="3600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79512" y="1052736"/>
            <a:ext cx="8280920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Auditoria Operacional - Objetivos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7290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899592" y="1988840"/>
            <a:ext cx="6933207" cy="46207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742950">
              <a:spcBef>
                <a:spcPct val="0"/>
              </a:spcBef>
              <a:buFont typeface="+mj-lt"/>
              <a:buAutoNum type="arabicPeriod"/>
            </a:pP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Conceitos básicos de Auditoria</a:t>
            </a:r>
          </a:p>
          <a:p>
            <a:pPr lvl="1">
              <a:spcBef>
                <a:spcPct val="0"/>
              </a:spcBef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O que é Auditoria;</a:t>
            </a:r>
          </a:p>
          <a:p>
            <a:pPr lvl="1">
              <a:spcBef>
                <a:spcPct val="0"/>
              </a:spcBef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Campo de Aplicação;</a:t>
            </a:r>
          </a:p>
          <a:p>
            <a:pPr lvl="1">
              <a:spcBef>
                <a:spcPct val="0"/>
              </a:spcBef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Objeto;</a:t>
            </a:r>
          </a:p>
          <a:p>
            <a:pPr lvl="1">
              <a:spcBef>
                <a:spcPct val="0"/>
              </a:spcBef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Objetivos.</a:t>
            </a:r>
            <a:endParaRPr lang="pt-BR" sz="3600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742950" indent="-742950">
              <a:spcBef>
                <a:spcPct val="0"/>
              </a:spcBef>
              <a:buFont typeface="+mj-lt"/>
              <a:buAutoNum type="arabicPeriod"/>
            </a:pP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Auditoria Operacional</a:t>
            </a:r>
          </a:p>
          <a:p>
            <a:pPr lvl="1">
              <a:spcBef>
                <a:spcPct val="0"/>
              </a:spcBef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dirty="0">
                <a:latin typeface="Calibri" pitchFamily="34" charset="0"/>
                <a:ea typeface="Calibri" pitchFamily="34" charset="0"/>
                <a:cs typeface="Calibri" pitchFamily="34" charset="0"/>
              </a:rPr>
              <a:t>Conceito</a:t>
            </a:r>
            <a:r>
              <a:rPr lang="pt-BR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;</a:t>
            </a:r>
          </a:p>
          <a:p>
            <a:pPr lvl="1">
              <a:spcBef>
                <a:spcPct val="0"/>
              </a:spcBef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Objetivos</a:t>
            </a:r>
            <a:endParaRPr lang="pt-BR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lvl="1">
              <a:spcBef>
                <a:spcPct val="0"/>
              </a:spcBef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Ciclo e suas fases;</a:t>
            </a:r>
          </a:p>
          <a:p>
            <a:pPr lvl="1">
              <a:spcBef>
                <a:spcPct val="0"/>
              </a:spcBef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Técnicas de Diagnóstico.</a:t>
            </a:r>
            <a:endParaRPr lang="pt-BR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pt-BR" sz="36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51520" y="1305644"/>
            <a:ext cx="5544616" cy="611188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t-BR" sz="6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Programa de Trabalho</a:t>
            </a:r>
            <a:endParaRPr lang="pt-BR" sz="5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211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 autoUpdateAnimBg="0" advAuto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246589" y="2276872"/>
            <a:ext cx="856895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Clr>
                <a:srgbClr val="FF0000"/>
              </a:buClr>
              <a:buFont typeface="+mj-lt"/>
              <a:buAutoNum type="alphaLcParenR" startAt="4"/>
            </a:pPr>
            <a:r>
              <a:rPr lang="pt-BR" sz="3600" dirty="0" smtClean="0"/>
              <a:t>Avaliar as </a:t>
            </a:r>
            <a:r>
              <a:rPr lang="pt-BR" sz="3600" b="1" dirty="0"/>
              <a:t>providências adotadas </a:t>
            </a:r>
            <a:r>
              <a:rPr lang="pt-BR" sz="3600" dirty="0"/>
              <a:t>pelas entidades auditadas para </a:t>
            </a:r>
            <a:r>
              <a:rPr lang="pt-BR" sz="3600" b="1" dirty="0"/>
              <a:t>sanar as deficiências </a:t>
            </a:r>
            <a:r>
              <a:rPr lang="pt-BR" sz="3600" b="1" dirty="0" smtClean="0"/>
              <a:t>detectadas</a:t>
            </a:r>
            <a:r>
              <a:rPr lang="pt-BR" sz="3600" dirty="0" smtClean="0"/>
              <a:t>, em auditorias anteriores.</a:t>
            </a:r>
            <a:endParaRPr lang="pt-BR" sz="3600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79512" y="1052736"/>
            <a:ext cx="8280920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Auditoria Operacional - Objetivos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3261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grpSp>
        <p:nvGrpSpPr>
          <p:cNvPr id="33" name="Grupo 32"/>
          <p:cNvGrpSpPr/>
          <p:nvPr/>
        </p:nvGrpSpPr>
        <p:grpSpPr>
          <a:xfrm>
            <a:off x="334809" y="2204864"/>
            <a:ext cx="4905778" cy="4324262"/>
            <a:chOff x="2989878" y="549218"/>
            <a:chExt cx="5968147" cy="4902355"/>
          </a:xfrm>
        </p:grpSpPr>
        <p:sp>
          <p:nvSpPr>
            <p:cNvPr id="37" name="Elipse 36"/>
            <p:cNvSpPr/>
            <p:nvPr/>
          </p:nvSpPr>
          <p:spPr>
            <a:xfrm>
              <a:off x="2989878" y="549218"/>
              <a:ext cx="5968147" cy="4902355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38" name="Elipse 4"/>
            <p:cNvSpPr/>
            <p:nvPr/>
          </p:nvSpPr>
          <p:spPr>
            <a:xfrm>
              <a:off x="3823268" y="1127311"/>
              <a:ext cx="3441094" cy="37461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sz="6500" kern="1200" dirty="0"/>
            </a:p>
          </p:txBody>
        </p:sp>
      </p:grpSp>
      <p:grpSp>
        <p:nvGrpSpPr>
          <p:cNvPr id="34" name="Grupo 33"/>
          <p:cNvGrpSpPr/>
          <p:nvPr/>
        </p:nvGrpSpPr>
        <p:grpSpPr>
          <a:xfrm>
            <a:off x="3548184" y="2204864"/>
            <a:ext cx="4905778" cy="4324262"/>
            <a:chOff x="6203253" y="549218"/>
            <a:chExt cx="5968147" cy="4902355"/>
          </a:xfrm>
        </p:grpSpPr>
        <p:sp>
          <p:nvSpPr>
            <p:cNvPr id="35" name="Elipse 34"/>
            <p:cNvSpPr/>
            <p:nvPr/>
          </p:nvSpPr>
          <p:spPr>
            <a:xfrm>
              <a:off x="6203253" y="549218"/>
              <a:ext cx="5968147" cy="4902355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alpha val="50000"/>
                <a:hueOff val="-4464770"/>
                <a:satOff val="26899"/>
                <a:lumOff val="2156"/>
                <a:alphaOff val="0"/>
              </a:schemeClr>
            </a:fillRef>
            <a:effectRef idx="0">
              <a:schemeClr val="accent4">
                <a:alpha val="50000"/>
                <a:hueOff val="-4464770"/>
                <a:satOff val="26899"/>
                <a:lumOff val="2156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36" name="Elipse 6"/>
            <p:cNvSpPr/>
            <p:nvPr/>
          </p:nvSpPr>
          <p:spPr>
            <a:xfrm>
              <a:off x="7896916" y="1127311"/>
              <a:ext cx="3441094" cy="37461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sz="6500" kern="1200" dirty="0"/>
            </a:p>
          </p:txBody>
        </p:sp>
      </p:grpSp>
      <p:sp>
        <p:nvSpPr>
          <p:cNvPr id="39" name="Text Box 8"/>
          <p:cNvSpPr txBox="1">
            <a:spLocks noChangeArrowheads="1"/>
          </p:cNvSpPr>
          <p:nvPr/>
        </p:nvSpPr>
        <p:spPr bwMode="auto">
          <a:xfrm>
            <a:off x="3025075" y="3337141"/>
            <a:ext cx="3093845" cy="446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2562" tIns="46038" rIns="182562" bIns="46038">
            <a:spAutoFit/>
          </a:bodyPr>
          <a:lstStyle/>
          <a:p>
            <a:pPr algn="ctr" eaLnBrk="1" hangingPunct="1">
              <a:lnSpc>
                <a:spcPct val="80000"/>
              </a:lnSpc>
              <a:spcBef>
                <a:spcPct val="5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pt-BR" sz="28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LEGALIDADE</a:t>
            </a:r>
          </a:p>
        </p:txBody>
      </p:sp>
      <p:sp>
        <p:nvSpPr>
          <p:cNvPr id="40" name="Text Box 9"/>
          <p:cNvSpPr txBox="1">
            <a:spLocks noChangeArrowheads="1"/>
          </p:cNvSpPr>
          <p:nvPr/>
        </p:nvSpPr>
        <p:spPr bwMode="auto">
          <a:xfrm>
            <a:off x="-244328" y="3867237"/>
            <a:ext cx="3459159" cy="95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2562" tIns="46038" rIns="182562" bIns="46038">
            <a:spAutoFit/>
          </a:bodyPr>
          <a:lstStyle/>
          <a:p>
            <a:pPr algn="ctr" eaLnBrk="1" hangingPunct="1">
              <a:spcBef>
                <a:spcPts val="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pt-BR" sz="28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DESVIOS DE</a:t>
            </a:r>
          </a:p>
          <a:p>
            <a:pPr algn="ctr" eaLnBrk="1" hangingPunct="1">
              <a:spcBef>
                <a:spcPts val="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pt-BR" sz="28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RECURSOS</a:t>
            </a:r>
          </a:p>
        </p:txBody>
      </p:sp>
      <p:sp>
        <p:nvSpPr>
          <p:cNvPr id="41" name="Text Box 10"/>
          <p:cNvSpPr txBox="1">
            <a:spLocks noChangeArrowheads="1"/>
          </p:cNvSpPr>
          <p:nvPr/>
        </p:nvSpPr>
        <p:spPr bwMode="auto">
          <a:xfrm>
            <a:off x="970118" y="5295997"/>
            <a:ext cx="1898650" cy="52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2562" tIns="46038" rIns="182562" bIns="46038">
            <a:spAutoFit/>
          </a:bodyPr>
          <a:lstStyle/>
          <a:p>
            <a:pPr algn="l" eaLnBrk="1" hangingPunct="1">
              <a:spcBef>
                <a:spcPts val="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pt-BR" sz="28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FRAUDE</a:t>
            </a:r>
          </a:p>
        </p:txBody>
      </p:sp>
      <p:sp>
        <p:nvSpPr>
          <p:cNvPr id="42" name="Text Box 11"/>
          <p:cNvSpPr txBox="1">
            <a:spLocks noChangeArrowheads="1"/>
          </p:cNvSpPr>
          <p:nvPr/>
        </p:nvSpPr>
        <p:spPr bwMode="auto">
          <a:xfrm>
            <a:off x="2678893" y="4194329"/>
            <a:ext cx="3786214" cy="446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2562" tIns="46038" rIns="182562" bIns="46038">
            <a:spAutoFit/>
          </a:bodyPr>
          <a:lstStyle/>
          <a:p>
            <a:pPr algn="ctr" eaLnBrk="1" hangingPunct="1">
              <a:lnSpc>
                <a:spcPct val="80000"/>
              </a:lnSpc>
              <a:spcBef>
                <a:spcPct val="5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pt-BR" sz="28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ECONOMICIDADE</a:t>
            </a:r>
          </a:p>
        </p:txBody>
      </p:sp>
      <p:sp>
        <p:nvSpPr>
          <p:cNvPr id="43" name="Text Box 12"/>
          <p:cNvSpPr txBox="1">
            <a:spLocks noChangeArrowheads="1"/>
          </p:cNvSpPr>
          <p:nvPr/>
        </p:nvSpPr>
        <p:spPr bwMode="auto">
          <a:xfrm>
            <a:off x="6685158" y="4224427"/>
            <a:ext cx="2997720" cy="446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2562" tIns="46038" rIns="182562" bIns="46038">
            <a:spAutoFit/>
          </a:bodyPr>
          <a:lstStyle/>
          <a:p>
            <a:pPr algn="l" eaLnBrk="1" hangingPunct="1">
              <a:lnSpc>
                <a:spcPct val="80000"/>
              </a:lnSpc>
              <a:spcBef>
                <a:spcPct val="5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pt-BR" sz="28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EFICÁCIA</a:t>
            </a:r>
          </a:p>
        </p:txBody>
      </p:sp>
      <p:sp>
        <p:nvSpPr>
          <p:cNvPr id="44" name="Text Box 13"/>
          <p:cNvSpPr txBox="1">
            <a:spLocks noChangeArrowheads="1"/>
          </p:cNvSpPr>
          <p:nvPr/>
        </p:nvSpPr>
        <p:spPr bwMode="auto">
          <a:xfrm>
            <a:off x="3348864" y="4983258"/>
            <a:ext cx="3183000" cy="446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2562" tIns="46038" rIns="182562" bIns="46038">
            <a:spAutoFit/>
          </a:bodyPr>
          <a:lstStyle/>
          <a:p>
            <a:pPr algn="l" eaLnBrk="1" hangingPunct="1">
              <a:lnSpc>
                <a:spcPct val="80000"/>
              </a:lnSpc>
              <a:spcBef>
                <a:spcPct val="5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pt-BR" sz="28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DESPERDÍCIO</a:t>
            </a:r>
          </a:p>
        </p:txBody>
      </p:sp>
      <p:sp>
        <p:nvSpPr>
          <p:cNvPr id="45" name="Text Box 14"/>
          <p:cNvSpPr txBox="1">
            <a:spLocks noChangeArrowheads="1"/>
          </p:cNvSpPr>
          <p:nvPr/>
        </p:nvSpPr>
        <p:spPr bwMode="auto">
          <a:xfrm>
            <a:off x="5613588" y="2795667"/>
            <a:ext cx="4088028" cy="446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2562" tIns="46038" rIns="182562" bIns="46038">
            <a:spAutoFit/>
          </a:bodyPr>
          <a:lstStyle/>
          <a:p>
            <a:pPr algn="l" eaLnBrk="1" hangingPunct="1">
              <a:lnSpc>
                <a:spcPct val="80000"/>
              </a:lnSpc>
              <a:spcBef>
                <a:spcPct val="5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pt-BR" sz="28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EFETIVIDADE</a:t>
            </a:r>
          </a:p>
        </p:txBody>
      </p:sp>
      <p:sp>
        <p:nvSpPr>
          <p:cNvPr id="46" name="Text Box 15"/>
          <p:cNvSpPr txBox="1">
            <a:spLocks noChangeArrowheads="1"/>
          </p:cNvSpPr>
          <p:nvPr/>
        </p:nvSpPr>
        <p:spPr bwMode="auto">
          <a:xfrm>
            <a:off x="6256530" y="3510047"/>
            <a:ext cx="3368675" cy="446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2562" tIns="46038" rIns="182562" bIns="46038">
            <a:spAutoFit/>
          </a:bodyPr>
          <a:lstStyle/>
          <a:p>
            <a:pPr algn="l" eaLnBrk="1" hangingPunct="1">
              <a:lnSpc>
                <a:spcPct val="80000"/>
              </a:lnSpc>
              <a:spcBef>
                <a:spcPct val="5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pt-BR" sz="28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EQUIDADE</a:t>
            </a:r>
          </a:p>
        </p:txBody>
      </p:sp>
      <p:sp>
        <p:nvSpPr>
          <p:cNvPr id="47" name="Text Box 16"/>
          <p:cNvSpPr txBox="1">
            <a:spLocks noChangeArrowheads="1"/>
          </p:cNvSpPr>
          <p:nvPr/>
        </p:nvSpPr>
        <p:spPr bwMode="auto">
          <a:xfrm>
            <a:off x="5899340" y="5057887"/>
            <a:ext cx="3661931" cy="446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2562" tIns="46038" rIns="182562" bIns="46038">
            <a:spAutoFit/>
          </a:bodyPr>
          <a:lstStyle/>
          <a:p>
            <a:pPr algn="l" eaLnBrk="1" hangingPunct="1">
              <a:lnSpc>
                <a:spcPct val="80000"/>
              </a:lnSpc>
              <a:spcBef>
                <a:spcPct val="5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pt-BR" sz="28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QUALIDADE</a:t>
            </a:r>
          </a:p>
        </p:txBody>
      </p:sp>
      <p:sp>
        <p:nvSpPr>
          <p:cNvPr id="48" name="Text Box 17"/>
          <p:cNvSpPr txBox="1">
            <a:spLocks noChangeArrowheads="1"/>
          </p:cNvSpPr>
          <p:nvPr/>
        </p:nvSpPr>
        <p:spPr bwMode="auto">
          <a:xfrm>
            <a:off x="5470712" y="5796063"/>
            <a:ext cx="3536608" cy="446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2562" tIns="46038" rIns="182562" bIns="46038">
            <a:spAutoFit/>
          </a:bodyPr>
          <a:lstStyle/>
          <a:p>
            <a:pPr algn="l" eaLnBrk="1" hangingPunct="1">
              <a:lnSpc>
                <a:spcPct val="80000"/>
              </a:lnSpc>
              <a:spcBef>
                <a:spcPct val="5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pt-BR" sz="28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EFICIÊNCIA</a:t>
            </a:r>
          </a:p>
        </p:txBody>
      </p:sp>
      <p:sp>
        <p:nvSpPr>
          <p:cNvPr id="49" name="Text Box 18"/>
          <p:cNvSpPr txBox="1">
            <a:spLocks noChangeArrowheads="1"/>
          </p:cNvSpPr>
          <p:nvPr/>
        </p:nvSpPr>
        <p:spPr bwMode="auto">
          <a:xfrm>
            <a:off x="612928" y="3081419"/>
            <a:ext cx="3143272" cy="52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2562" tIns="46038" rIns="182562" bIns="46038">
            <a:spAutoFit/>
          </a:bodyPr>
          <a:lstStyle/>
          <a:p>
            <a:pPr algn="l" eaLnBrk="1" hangingPunct="1">
              <a:spcBef>
                <a:spcPts val="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pt-BR" sz="28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CONTÁBIL</a:t>
            </a:r>
            <a:endParaRPr lang="pt-BR" sz="32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61" name="Text Box 6"/>
          <p:cNvSpPr txBox="1">
            <a:spLocks noChangeArrowheads="1"/>
          </p:cNvSpPr>
          <p:nvPr/>
        </p:nvSpPr>
        <p:spPr bwMode="auto">
          <a:xfrm>
            <a:off x="-42372" y="1124744"/>
            <a:ext cx="4953000" cy="890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2562" tIns="46038" rIns="182562" bIns="46038">
            <a:spAutoFit/>
          </a:bodyPr>
          <a:lstStyle/>
          <a:p>
            <a:pPr algn="ctr" eaLnBrk="1" hangingPunct="1">
              <a:lnSpc>
                <a:spcPct val="80000"/>
              </a:lnSpc>
              <a:spcBef>
                <a:spcPct val="5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pt-BR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AUDITORIA DE REGULARIDADE</a:t>
            </a:r>
          </a:p>
        </p:txBody>
      </p:sp>
      <p:sp>
        <p:nvSpPr>
          <p:cNvPr id="62" name="Text Box 7"/>
          <p:cNvSpPr txBox="1">
            <a:spLocks noChangeArrowheads="1"/>
          </p:cNvSpPr>
          <p:nvPr/>
        </p:nvSpPr>
        <p:spPr bwMode="auto">
          <a:xfrm>
            <a:off x="3978598" y="1124744"/>
            <a:ext cx="4044950" cy="890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2562" tIns="46038" rIns="182562" bIns="46038">
            <a:spAutoFit/>
          </a:bodyPr>
          <a:lstStyle/>
          <a:p>
            <a:pPr algn="ctr" eaLnBrk="1" hangingPunct="1">
              <a:lnSpc>
                <a:spcPct val="80000"/>
              </a:lnSpc>
              <a:spcBef>
                <a:spcPct val="5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pt-BR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AUDITORIA OPERACIONAL</a:t>
            </a:r>
          </a:p>
        </p:txBody>
      </p:sp>
    </p:spTree>
    <p:extLst>
      <p:ext uri="{BB962C8B-B14F-4D97-AF65-F5344CB8AC3E}">
        <p14:creationId xmlns:p14="http://schemas.microsoft.com/office/powerpoint/2010/main" val="276999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79" y="3295103"/>
            <a:ext cx="8819493" cy="3426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51521" y="908720"/>
            <a:ext cx="6480720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Diagrama de Insumo-produto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51521" y="1566911"/>
            <a:ext cx="8740079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dirty="0">
                <a:latin typeface="+mn-lt"/>
                <a:ea typeface="+mn-ea"/>
                <a:cs typeface="+mn-cs"/>
              </a:rPr>
              <a:t>As auditorias operacionais podem examinar, em um mesmo trabalho, </a:t>
            </a:r>
            <a:r>
              <a:rPr lang="pt-BR" sz="3200" dirty="0" smtClean="0">
                <a:latin typeface="+mn-lt"/>
                <a:ea typeface="+mn-ea"/>
                <a:cs typeface="+mn-cs"/>
              </a:rPr>
              <a:t>uma ou </a:t>
            </a:r>
            <a:r>
              <a:rPr lang="pt-BR" sz="3200" dirty="0">
                <a:latin typeface="+mn-lt"/>
                <a:ea typeface="+mn-ea"/>
                <a:cs typeface="+mn-cs"/>
              </a:rPr>
              <a:t>mais das principais dimensões de análise.</a:t>
            </a:r>
          </a:p>
        </p:txBody>
      </p:sp>
    </p:spTree>
    <p:extLst>
      <p:ext uri="{BB962C8B-B14F-4D97-AF65-F5344CB8AC3E}">
        <p14:creationId xmlns:p14="http://schemas.microsoft.com/office/powerpoint/2010/main" val="276999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1"/>
          <p:cNvGraphicFramePr>
            <a:graphicFrameLocks noChangeAspect="1"/>
          </p:cNvGraphicFramePr>
          <p:nvPr/>
        </p:nvGraphicFramePr>
        <p:xfrm>
          <a:off x="954088" y="5754688"/>
          <a:ext cx="1641475" cy="968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3" name="CorelDRAW" r:id="rId4" imgW="4600575" imgH="2933700" progId="CorelDRAW.Gráficos.9">
                  <p:embed/>
                </p:oleObj>
              </mc:Choice>
              <mc:Fallback>
                <p:oleObj name="CorelDRAW" r:id="rId4" imgW="4600575" imgH="2933700" progId="CorelDRAW.Gráficos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4088" y="5754688"/>
                        <a:ext cx="1641475" cy="968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Group 55"/>
          <p:cNvGrpSpPr>
            <a:grpSpLocks/>
          </p:cNvGrpSpPr>
          <p:nvPr/>
        </p:nvGrpSpPr>
        <p:grpSpPr bwMode="auto">
          <a:xfrm>
            <a:off x="7891888" y="3986643"/>
            <a:ext cx="952500" cy="974725"/>
            <a:chOff x="3504" y="3360"/>
            <a:chExt cx="539" cy="600"/>
          </a:xfrm>
        </p:grpSpPr>
        <p:graphicFrame>
          <p:nvGraphicFramePr>
            <p:cNvPr id="9" name="Object 56"/>
            <p:cNvGraphicFramePr>
              <a:graphicFrameLocks noChangeAspect="1"/>
            </p:cNvGraphicFramePr>
            <p:nvPr/>
          </p:nvGraphicFramePr>
          <p:xfrm>
            <a:off x="3504" y="3360"/>
            <a:ext cx="539" cy="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14" name="CorelDRAW" r:id="rId6" imgW="4171950" imgH="4648200" progId="CorelDRAW.Gráficos.9">
                    <p:embed/>
                  </p:oleObj>
                </mc:Choice>
                <mc:Fallback>
                  <p:oleObj name="CorelDRAW" r:id="rId6" imgW="4171950" imgH="4648200" progId="CorelDRAW.Gráficos.9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04" y="3360"/>
                          <a:ext cx="539" cy="6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" name="Freeform 57"/>
            <p:cNvSpPr>
              <a:spLocks/>
            </p:cNvSpPr>
            <p:nvPr/>
          </p:nvSpPr>
          <p:spPr bwMode="auto">
            <a:xfrm>
              <a:off x="3781" y="3422"/>
              <a:ext cx="192" cy="226"/>
            </a:xfrm>
            <a:custGeom>
              <a:avLst/>
              <a:gdLst>
                <a:gd name="T0" fmla="*/ 0 w 192"/>
                <a:gd name="T1" fmla="*/ 172 h 226"/>
                <a:gd name="T2" fmla="*/ 69 w 192"/>
                <a:gd name="T3" fmla="*/ 226 h 226"/>
                <a:gd name="T4" fmla="*/ 192 w 192"/>
                <a:gd name="T5" fmla="*/ 0 h 226"/>
                <a:gd name="T6" fmla="*/ 0 60000 65536"/>
                <a:gd name="T7" fmla="*/ 0 60000 65536"/>
                <a:gd name="T8" fmla="*/ 0 60000 65536"/>
                <a:gd name="T9" fmla="*/ 0 w 192"/>
                <a:gd name="T10" fmla="*/ 0 h 226"/>
                <a:gd name="T11" fmla="*/ 192 w 192"/>
                <a:gd name="T12" fmla="*/ 226 h 2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2" h="226">
                  <a:moveTo>
                    <a:pt x="0" y="172"/>
                  </a:moveTo>
                  <a:lnTo>
                    <a:pt x="69" y="226"/>
                  </a:lnTo>
                  <a:lnTo>
                    <a:pt x="192" y="0"/>
                  </a:ln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1" name="Group 52"/>
          <p:cNvGrpSpPr>
            <a:grpSpLocks/>
          </p:cNvGrpSpPr>
          <p:nvPr/>
        </p:nvGrpSpPr>
        <p:grpSpPr bwMode="auto">
          <a:xfrm>
            <a:off x="7630913" y="2123428"/>
            <a:ext cx="1125537" cy="974725"/>
            <a:chOff x="4153" y="2632"/>
            <a:chExt cx="636" cy="600"/>
          </a:xfrm>
        </p:grpSpPr>
        <p:graphicFrame>
          <p:nvGraphicFramePr>
            <p:cNvPr id="12" name="Object 53"/>
            <p:cNvGraphicFramePr>
              <a:graphicFrameLocks noChangeAspect="1"/>
            </p:cNvGraphicFramePr>
            <p:nvPr/>
          </p:nvGraphicFramePr>
          <p:xfrm>
            <a:off x="4153" y="2632"/>
            <a:ext cx="510" cy="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15" name="CorelDRAW" r:id="rId8" imgW="3952875" imgH="4648200" progId="CorelDRAW.Gráficos.9">
                    <p:embed/>
                  </p:oleObj>
                </mc:Choice>
                <mc:Fallback>
                  <p:oleObj name="CorelDRAW" r:id="rId8" imgW="3952875" imgH="4648200" progId="CorelDRAW.Gráficos.9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53" y="2632"/>
                          <a:ext cx="510" cy="6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" name="Object 54"/>
            <p:cNvGraphicFramePr>
              <a:graphicFrameLocks noChangeAspect="1"/>
            </p:cNvGraphicFramePr>
            <p:nvPr/>
          </p:nvGraphicFramePr>
          <p:xfrm>
            <a:off x="4320" y="2832"/>
            <a:ext cx="469" cy="3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16" name="CorelDRAW" r:id="rId10" imgW="4238625" imgH="2895600" progId="CorelDRAW.Gráficos.9">
                    <p:embed/>
                  </p:oleObj>
                </mc:Choice>
                <mc:Fallback>
                  <p:oleObj name="CorelDRAW" r:id="rId10" imgW="4238625" imgH="2895600" progId="CorelDRAW.Gráficos.9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0" y="2832"/>
                          <a:ext cx="469" cy="32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4" name="Group 65"/>
          <p:cNvGrpSpPr>
            <a:grpSpLocks/>
          </p:cNvGrpSpPr>
          <p:nvPr/>
        </p:nvGrpSpPr>
        <p:grpSpPr bwMode="auto">
          <a:xfrm>
            <a:off x="3847507" y="493779"/>
            <a:ext cx="1101725" cy="936625"/>
            <a:chOff x="1872" y="1200"/>
            <a:chExt cx="624" cy="576"/>
          </a:xfrm>
        </p:grpSpPr>
        <p:grpSp>
          <p:nvGrpSpPr>
            <p:cNvPr id="15" name="Group 66"/>
            <p:cNvGrpSpPr>
              <a:grpSpLocks/>
            </p:cNvGrpSpPr>
            <p:nvPr/>
          </p:nvGrpSpPr>
          <p:grpSpPr bwMode="auto">
            <a:xfrm>
              <a:off x="1872" y="1200"/>
              <a:ext cx="336" cy="288"/>
              <a:chOff x="3504" y="3360"/>
              <a:chExt cx="539" cy="600"/>
            </a:xfrm>
          </p:grpSpPr>
          <p:graphicFrame>
            <p:nvGraphicFramePr>
              <p:cNvPr id="22" name="Object 67"/>
              <p:cNvGraphicFramePr>
                <a:graphicFrameLocks noChangeAspect="1"/>
              </p:cNvGraphicFramePr>
              <p:nvPr/>
            </p:nvGraphicFramePr>
            <p:xfrm>
              <a:off x="3504" y="3360"/>
              <a:ext cx="539" cy="6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1717" name="CorelDRAW" r:id="rId12" imgW="4171950" imgH="4648200" progId="CorelDRAW.Gráficos.9">
                      <p:embed/>
                    </p:oleObj>
                  </mc:Choice>
                  <mc:Fallback>
                    <p:oleObj name="CorelDRAW" r:id="rId12" imgW="4171950" imgH="4648200" progId="CorelDRAW.Gráficos.9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504" y="3360"/>
                            <a:ext cx="539" cy="6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3" name="Freeform 68"/>
              <p:cNvSpPr>
                <a:spLocks/>
              </p:cNvSpPr>
              <p:nvPr/>
            </p:nvSpPr>
            <p:spPr bwMode="auto">
              <a:xfrm>
                <a:off x="3781" y="3422"/>
                <a:ext cx="192" cy="226"/>
              </a:xfrm>
              <a:custGeom>
                <a:avLst/>
                <a:gdLst>
                  <a:gd name="T0" fmla="*/ 0 w 192"/>
                  <a:gd name="T1" fmla="*/ 172 h 226"/>
                  <a:gd name="T2" fmla="*/ 69 w 192"/>
                  <a:gd name="T3" fmla="*/ 226 h 226"/>
                  <a:gd name="T4" fmla="*/ 192 w 192"/>
                  <a:gd name="T5" fmla="*/ 0 h 226"/>
                  <a:gd name="T6" fmla="*/ 0 60000 65536"/>
                  <a:gd name="T7" fmla="*/ 0 60000 65536"/>
                  <a:gd name="T8" fmla="*/ 0 60000 65536"/>
                  <a:gd name="T9" fmla="*/ 0 w 192"/>
                  <a:gd name="T10" fmla="*/ 0 h 226"/>
                  <a:gd name="T11" fmla="*/ 192 w 192"/>
                  <a:gd name="T12" fmla="*/ 226 h 2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92" h="226">
                    <a:moveTo>
                      <a:pt x="0" y="172"/>
                    </a:moveTo>
                    <a:lnTo>
                      <a:pt x="69" y="226"/>
                    </a:lnTo>
                    <a:lnTo>
                      <a:pt x="192" y="0"/>
                    </a:lnTo>
                  </a:path>
                </a:pathLst>
              </a:custGeom>
              <a:noFill/>
              <a:ln w="428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16" name="Group 69"/>
            <p:cNvGrpSpPr>
              <a:grpSpLocks/>
            </p:cNvGrpSpPr>
            <p:nvPr/>
          </p:nvGrpSpPr>
          <p:grpSpPr bwMode="auto">
            <a:xfrm>
              <a:off x="2016" y="1344"/>
              <a:ext cx="336" cy="288"/>
              <a:chOff x="3504" y="3360"/>
              <a:chExt cx="539" cy="600"/>
            </a:xfrm>
          </p:grpSpPr>
          <p:graphicFrame>
            <p:nvGraphicFramePr>
              <p:cNvPr id="20" name="Object 70"/>
              <p:cNvGraphicFramePr>
                <a:graphicFrameLocks noChangeAspect="1"/>
              </p:cNvGraphicFramePr>
              <p:nvPr/>
            </p:nvGraphicFramePr>
            <p:xfrm>
              <a:off x="3504" y="3360"/>
              <a:ext cx="539" cy="6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1718" name="CorelDRAW" r:id="rId13" imgW="4171950" imgH="4648200" progId="CorelDRAW.Gráficos.9">
                      <p:embed/>
                    </p:oleObj>
                  </mc:Choice>
                  <mc:Fallback>
                    <p:oleObj name="CorelDRAW" r:id="rId13" imgW="4171950" imgH="4648200" progId="CorelDRAW.Gráficos.9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504" y="3360"/>
                            <a:ext cx="539" cy="6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1" name="Freeform 71"/>
              <p:cNvSpPr>
                <a:spLocks/>
              </p:cNvSpPr>
              <p:nvPr/>
            </p:nvSpPr>
            <p:spPr bwMode="auto">
              <a:xfrm>
                <a:off x="3781" y="3422"/>
                <a:ext cx="192" cy="226"/>
              </a:xfrm>
              <a:custGeom>
                <a:avLst/>
                <a:gdLst>
                  <a:gd name="T0" fmla="*/ 0 w 192"/>
                  <a:gd name="T1" fmla="*/ 172 h 226"/>
                  <a:gd name="T2" fmla="*/ 69 w 192"/>
                  <a:gd name="T3" fmla="*/ 226 h 226"/>
                  <a:gd name="T4" fmla="*/ 192 w 192"/>
                  <a:gd name="T5" fmla="*/ 0 h 226"/>
                  <a:gd name="T6" fmla="*/ 0 60000 65536"/>
                  <a:gd name="T7" fmla="*/ 0 60000 65536"/>
                  <a:gd name="T8" fmla="*/ 0 60000 65536"/>
                  <a:gd name="T9" fmla="*/ 0 w 192"/>
                  <a:gd name="T10" fmla="*/ 0 h 226"/>
                  <a:gd name="T11" fmla="*/ 192 w 192"/>
                  <a:gd name="T12" fmla="*/ 226 h 2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92" h="226">
                    <a:moveTo>
                      <a:pt x="0" y="172"/>
                    </a:moveTo>
                    <a:lnTo>
                      <a:pt x="69" y="226"/>
                    </a:lnTo>
                    <a:lnTo>
                      <a:pt x="192" y="0"/>
                    </a:lnTo>
                  </a:path>
                </a:pathLst>
              </a:custGeom>
              <a:noFill/>
              <a:ln w="428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17" name="Group 72"/>
            <p:cNvGrpSpPr>
              <a:grpSpLocks/>
            </p:cNvGrpSpPr>
            <p:nvPr/>
          </p:nvGrpSpPr>
          <p:grpSpPr bwMode="auto">
            <a:xfrm>
              <a:off x="2160" y="1488"/>
              <a:ext cx="336" cy="288"/>
              <a:chOff x="3504" y="3360"/>
              <a:chExt cx="539" cy="600"/>
            </a:xfrm>
          </p:grpSpPr>
          <p:graphicFrame>
            <p:nvGraphicFramePr>
              <p:cNvPr id="18" name="Object 73"/>
              <p:cNvGraphicFramePr>
                <a:graphicFrameLocks noChangeAspect="1"/>
              </p:cNvGraphicFramePr>
              <p:nvPr/>
            </p:nvGraphicFramePr>
            <p:xfrm>
              <a:off x="3504" y="3360"/>
              <a:ext cx="539" cy="6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1719" name="CorelDRAW" r:id="rId14" imgW="4171950" imgH="4648200" progId="CorelDRAW.Gráficos.9">
                      <p:embed/>
                    </p:oleObj>
                  </mc:Choice>
                  <mc:Fallback>
                    <p:oleObj name="CorelDRAW" r:id="rId14" imgW="4171950" imgH="4648200" progId="CorelDRAW.Gráficos.9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504" y="3360"/>
                            <a:ext cx="539" cy="6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9" name="Freeform 74"/>
              <p:cNvSpPr>
                <a:spLocks/>
              </p:cNvSpPr>
              <p:nvPr/>
            </p:nvSpPr>
            <p:spPr bwMode="auto">
              <a:xfrm>
                <a:off x="3781" y="3422"/>
                <a:ext cx="192" cy="226"/>
              </a:xfrm>
              <a:custGeom>
                <a:avLst/>
                <a:gdLst>
                  <a:gd name="T0" fmla="*/ 0 w 192"/>
                  <a:gd name="T1" fmla="*/ 172 h 226"/>
                  <a:gd name="T2" fmla="*/ 69 w 192"/>
                  <a:gd name="T3" fmla="*/ 226 h 226"/>
                  <a:gd name="T4" fmla="*/ 192 w 192"/>
                  <a:gd name="T5" fmla="*/ 0 h 226"/>
                  <a:gd name="T6" fmla="*/ 0 60000 65536"/>
                  <a:gd name="T7" fmla="*/ 0 60000 65536"/>
                  <a:gd name="T8" fmla="*/ 0 60000 65536"/>
                  <a:gd name="T9" fmla="*/ 0 w 192"/>
                  <a:gd name="T10" fmla="*/ 0 h 226"/>
                  <a:gd name="T11" fmla="*/ 192 w 192"/>
                  <a:gd name="T12" fmla="*/ 226 h 2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92" h="226">
                    <a:moveTo>
                      <a:pt x="0" y="172"/>
                    </a:moveTo>
                    <a:lnTo>
                      <a:pt x="69" y="226"/>
                    </a:lnTo>
                    <a:lnTo>
                      <a:pt x="192" y="0"/>
                    </a:lnTo>
                  </a:path>
                </a:pathLst>
              </a:custGeom>
              <a:noFill/>
              <a:ln w="428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</p:grpSp>
      <p:graphicFrame>
        <p:nvGraphicFramePr>
          <p:cNvPr id="24" name="Object 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1077378"/>
              </p:ext>
            </p:extLst>
          </p:nvPr>
        </p:nvGraphicFramePr>
        <p:xfrm>
          <a:off x="749300" y="1287059"/>
          <a:ext cx="1138238" cy="1222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0" name="CorelDRAW" r:id="rId15" imgW="3962400" imgH="4600575" progId="CorelDRAW.Gráficos.9">
                  <p:embed/>
                </p:oleObj>
              </mc:Choice>
              <mc:Fallback>
                <p:oleObj name="CorelDRAW" r:id="rId15" imgW="3962400" imgH="4600575" progId="CorelDRAW.Gráficos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9300" y="1287059"/>
                        <a:ext cx="1138238" cy="1222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5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4385615"/>
              </p:ext>
            </p:extLst>
          </p:nvPr>
        </p:nvGraphicFramePr>
        <p:xfrm>
          <a:off x="514351" y="3577310"/>
          <a:ext cx="1103312" cy="928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1" name="CorelDRAW" r:id="rId17" imgW="5048250" imgH="4600575" progId="CorelDRAW.Gráficos.9">
                  <p:embed/>
                </p:oleObj>
              </mc:Choice>
              <mc:Fallback>
                <p:oleObj name="CorelDRAW" r:id="rId17" imgW="5048250" imgH="4600575" progId="CorelDRAW.Gráficos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351" y="3577310"/>
                        <a:ext cx="1103312" cy="928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51"/>
          <p:cNvGraphicFramePr>
            <a:graphicFrameLocks noChangeAspect="1"/>
          </p:cNvGraphicFramePr>
          <p:nvPr/>
        </p:nvGraphicFramePr>
        <p:xfrm>
          <a:off x="5381625" y="5500688"/>
          <a:ext cx="1127125" cy="1158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2" name="CorelDRAW" r:id="rId19" imgW="4171950" imgH="4648200" progId="CorelDRAW.Gráficos.9">
                  <p:embed/>
                </p:oleObj>
              </mc:Choice>
              <mc:Fallback>
                <p:oleObj name="CorelDRAW" r:id="rId19" imgW="4171950" imgH="4648200" progId="CorelDRAW.Gráficos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81625" y="5500688"/>
                        <a:ext cx="1127125" cy="1158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7" name="Group 7"/>
          <p:cNvGrpSpPr>
            <a:grpSpLocks/>
          </p:cNvGrpSpPr>
          <p:nvPr/>
        </p:nvGrpSpPr>
        <p:grpSpPr bwMode="auto">
          <a:xfrm>
            <a:off x="5238750" y="2428875"/>
            <a:ext cx="1643063" cy="1582738"/>
            <a:chOff x="3130" y="1769"/>
            <a:chExt cx="849" cy="824"/>
          </a:xfrm>
        </p:grpSpPr>
        <p:sp>
          <p:nvSpPr>
            <p:cNvPr id="28" name="Freeform 8"/>
            <p:cNvSpPr>
              <a:spLocks/>
            </p:cNvSpPr>
            <p:nvPr/>
          </p:nvSpPr>
          <p:spPr bwMode="auto">
            <a:xfrm>
              <a:off x="3130" y="1769"/>
              <a:ext cx="794" cy="678"/>
            </a:xfrm>
            <a:custGeom>
              <a:avLst/>
              <a:gdLst>
                <a:gd name="T0" fmla="*/ 0 w 58"/>
                <a:gd name="T1" fmla="*/ 0 h 51"/>
                <a:gd name="T2" fmla="*/ 0 w 58"/>
                <a:gd name="T3" fmla="*/ 0 h 51"/>
                <a:gd name="T4" fmla="*/ 2147483647 w 58"/>
                <a:gd name="T5" fmla="*/ 2147483647 h 51"/>
                <a:gd name="T6" fmla="*/ 0 60000 65536"/>
                <a:gd name="T7" fmla="*/ 0 60000 65536"/>
                <a:gd name="T8" fmla="*/ 0 60000 65536"/>
                <a:gd name="T9" fmla="*/ 0 w 58"/>
                <a:gd name="T10" fmla="*/ 0 h 51"/>
                <a:gd name="T11" fmla="*/ 58 w 58"/>
                <a:gd name="T12" fmla="*/ 51 h 5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" h="5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0"/>
                    <a:pt x="54" y="22"/>
                    <a:pt x="58" y="51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9"/>
            <p:cNvSpPr>
              <a:spLocks/>
            </p:cNvSpPr>
            <p:nvPr/>
          </p:nvSpPr>
          <p:spPr bwMode="auto">
            <a:xfrm>
              <a:off x="3869" y="2420"/>
              <a:ext cx="96" cy="160"/>
            </a:xfrm>
            <a:custGeom>
              <a:avLst/>
              <a:gdLst>
                <a:gd name="T0" fmla="*/ 0 w 96"/>
                <a:gd name="T1" fmla="*/ 13 h 160"/>
                <a:gd name="T2" fmla="*/ 69 w 96"/>
                <a:gd name="T3" fmla="*/ 160 h 160"/>
                <a:gd name="T4" fmla="*/ 96 w 96"/>
                <a:gd name="T5" fmla="*/ 0 h 160"/>
                <a:gd name="T6" fmla="*/ 55 w 96"/>
                <a:gd name="T7" fmla="*/ 53 h 160"/>
                <a:gd name="T8" fmla="*/ 0 w 96"/>
                <a:gd name="T9" fmla="*/ 13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0" y="13"/>
                  </a:moveTo>
                  <a:lnTo>
                    <a:pt x="69" y="160"/>
                  </a:lnTo>
                  <a:lnTo>
                    <a:pt x="96" y="0"/>
                  </a:lnTo>
                  <a:lnTo>
                    <a:pt x="55" y="53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10"/>
            <p:cNvSpPr>
              <a:spLocks/>
            </p:cNvSpPr>
            <p:nvPr/>
          </p:nvSpPr>
          <p:spPr bwMode="auto">
            <a:xfrm>
              <a:off x="3144" y="1782"/>
              <a:ext cx="794" cy="678"/>
            </a:xfrm>
            <a:custGeom>
              <a:avLst/>
              <a:gdLst>
                <a:gd name="T0" fmla="*/ 0 w 58"/>
                <a:gd name="T1" fmla="*/ 0 h 51"/>
                <a:gd name="T2" fmla="*/ 0 w 58"/>
                <a:gd name="T3" fmla="*/ 0 h 51"/>
                <a:gd name="T4" fmla="*/ 2147483647 w 58"/>
                <a:gd name="T5" fmla="*/ 2147483647 h 51"/>
                <a:gd name="T6" fmla="*/ 0 60000 65536"/>
                <a:gd name="T7" fmla="*/ 0 60000 65536"/>
                <a:gd name="T8" fmla="*/ 0 60000 65536"/>
                <a:gd name="T9" fmla="*/ 0 w 58"/>
                <a:gd name="T10" fmla="*/ 0 h 51"/>
                <a:gd name="T11" fmla="*/ 58 w 58"/>
                <a:gd name="T12" fmla="*/ 51 h 5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" h="5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0"/>
                    <a:pt x="54" y="22"/>
                    <a:pt x="58" y="51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11"/>
            <p:cNvSpPr>
              <a:spLocks/>
            </p:cNvSpPr>
            <p:nvPr/>
          </p:nvSpPr>
          <p:spPr bwMode="auto">
            <a:xfrm>
              <a:off x="3883" y="2433"/>
              <a:ext cx="96" cy="160"/>
            </a:xfrm>
            <a:custGeom>
              <a:avLst/>
              <a:gdLst>
                <a:gd name="T0" fmla="*/ 0 w 96"/>
                <a:gd name="T1" fmla="*/ 14 h 160"/>
                <a:gd name="T2" fmla="*/ 69 w 96"/>
                <a:gd name="T3" fmla="*/ 160 h 160"/>
                <a:gd name="T4" fmla="*/ 96 w 96"/>
                <a:gd name="T5" fmla="*/ 0 h 160"/>
                <a:gd name="T6" fmla="*/ 55 w 96"/>
                <a:gd name="T7" fmla="*/ 54 h 160"/>
                <a:gd name="T8" fmla="*/ 0 w 96"/>
                <a:gd name="T9" fmla="*/ 14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0" y="14"/>
                  </a:moveTo>
                  <a:lnTo>
                    <a:pt x="69" y="160"/>
                  </a:lnTo>
                  <a:lnTo>
                    <a:pt x="96" y="0"/>
                  </a:lnTo>
                  <a:lnTo>
                    <a:pt x="55" y="54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12"/>
            <p:cNvSpPr>
              <a:spLocks/>
            </p:cNvSpPr>
            <p:nvPr/>
          </p:nvSpPr>
          <p:spPr bwMode="auto">
            <a:xfrm>
              <a:off x="3144" y="1782"/>
              <a:ext cx="794" cy="665"/>
            </a:xfrm>
            <a:custGeom>
              <a:avLst/>
              <a:gdLst>
                <a:gd name="T0" fmla="*/ 0 w 58"/>
                <a:gd name="T1" fmla="*/ 0 h 50"/>
                <a:gd name="T2" fmla="*/ 0 w 58"/>
                <a:gd name="T3" fmla="*/ 0 h 50"/>
                <a:gd name="T4" fmla="*/ 2147483647 w 58"/>
                <a:gd name="T5" fmla="*/ 2147483647 h 50"/>
                <a:gd name="T6" fmla="*/ 0 60000 65536"/>
                <a:gd name="T7" fmla="*/ 0 60000 65536"/>
                <a:gd name="T8" fmla="*/ 0 60000 65536"/>
                <a:gd name="T9" fmla="*/ 0 w 58"/>
                <a:gd name="T10" fmla="*/ 0 h 50"/>
                <a:gd name="T11" fmla="*/ 58 w 58"/>
                <a:gd name="T12" fmla="*/ 50 h 5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" h="5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0"/>
                    <a:pt x="53" y="22"/>
                    <a:pt x="58" y="5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13"/>
            <p:cNvSpPr>
              <a:spLocks/>
            </p:cNvSpPr>
            <p:nvPr/>
          </p:nvSpPr>
          <p:spPr bwMode="auto">
            <a:xfrm>
              <a:off x="3883" y="2420"/>
              <a:ext cx="96" cy="160"/>
            </a:xfrm>
            <a:custGeom>
              <a:avLst/>
              <a:gdLst>
                <a:gd name="T0" fmla="*/ 0 w 96"/>
                <a:gd name="T1" fmla="*/ 13 h 160"/>
                <a:gd name="T2" fmla="*/ 69 w 96"/>
                <a:gd name="T3" fmla="*/ 160 h 160"/>
                <a:gd name="T4" fmla="*/ 96 w 96"/>
                <a:gd name="T5" fmla="*/ 0 h 160"/>
                <a:gd name="T6" fmla="*/ 55 w 96"/>
                <a:gd name="T7" fmla="*/ 53 h 160"/>
                <a:gd name="T8" fmla="*/ 0 w 96"/>
                <a:gd name="T9" fmla="*/ 13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0" y="13"/>
                  </a:moveTo>
                  <a:lnTo>
                    <a:pt x="69" y="160"/>
                  </a:lnTo>
                  <a:lnTo>
                    <a:pt x="96" y="0"/>
                  </a:lnTo>
                  <a:lnTo>
                    <a:pt x="55" y="53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4" name="Group 14"/>
          <p:cNvGrpSpPr>
            <a:grpSpLocks/>
          </p:cNvGrpSpPr>
          <p:nvPr/>
        </p:nvGrpSpPr>
        <p:grpSpPr bwMode="auto">
          <a:xfrm>
            <a:off x="4238625" y="4071938"/>
            <a:ext cx="2493963" cy="1446212"/>
            <a:chOff x="2664" y="2752"/>
            <a:chExt cx="1288" cy="625"/>
          </a:xfrm>
        </p:grpSpPr>
        <p:sp>
          <p:nvSpPr>
            <p:cNvPr id="35" name="Freeform 15"/>
            <p:cNvSpPr>
              <a:spLocks/>
            </p:cNvSpPr>
            <p:nvPr/>
          </p:nvSpPr>
          <p:spPr bwMode="auto">
            <a:xfrm>
              <a:off x="2787" y="2752"/>
              <a:ext cx="1151" cy="558"/>
            </a:xfrm>
            <a:custGeom>
              <a:avLst/>
              <a:gdLst>
                <a:gd name="T0" fmla="*/ 2147483647 w 84"/>
                <a:gd name="T1" fmla="*/ 0 h 42"/>
                <a:gd name="T2" fmla="*/ 0 w 84"/>
                <a:gd name="T3" fmla="*/ 2147483647 h 42"/>
                <a:gd name="T4" fmla="*/ 0 60000 65536"/>
                <a:gd name="T5" fmla="*/ 0 60000 65536"/>
                <a:gd name="T6" fmla="*/ 0 w 84"/>
                <a:gd name="T7" fmla="*/ 0 h 42"/>
                <a:gd name="T8" fmla="*/ 84 w 84"/>
                <a:gd name="T9" fmla="*/ 42 h 4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4" h="42">
                  <a:moveTo>
                    <a:pt x="84" y="0"/>
                  </a:moveTo>
                  <a:cubicBezTo>
                    <a:pt x="84" y="22"/>
                    <a:pt x="47" y="40"/>
                    <a:pt x="0" y="42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16"/>
            <p:cNvSpPr>
              <a:spLocks/>
            </p:cNvSpPr>
            <p:nvPr/>
          </p:nvSpPr>
          <p:spPr bwMode="auto">
            <a:xfrm>
              <a:off x="2664" y="3270"/>
              <a:ext cx="165" cy="93"/>
            </a:xfrm>
            <a:custGeom>
              <a:avLst/>
              <a:gdLst>
                <a:gd name="T0" fmla="*/ 165 w 165"/>
                <a:gd name="T1" fmla="*/ 0 h 93"/>
                <a:gd name="T2" fmla="*/ 0 w 165"/>
                <a:gd name="T3" fmla="*/ 54 h 93"/>
                <a:gd name="T4" fmla="*/ 165 w 165"/>
                <a:gd name="T5" fmla="*/ 93 h 93"/>
                <a:gd name="T6" fmla="*/ 110 w 165"/>
                <a:gd name="T7" fmla="*/ 54 h 93"/>
                <a:gd name="T8" fmla="*/ 165 w 165"/>
                <a:gd name="T9" fmla="*/ 0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5"/>
                <a:gd name="T16" fmla="*/ 0 h 93"/>
                <a:gd name="T17" fmla="*/ 165 w 165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5" h="93">
                  <a:moveTo>
                    <a:pt x="165" y="0"/>
                  </a:moveTo>
                  <a:lnTo>
                    <a:pt x="0" y="54"/>
                  </a:lnTo>
                  <a:lnTo>
                    <a:pt x="165" y="93"/>
                  </a:lnTo>
                  <a:lnTo>
                    <a:pt x="110" y="54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17"/>
            <p:cNvSpPr>
              <a:spLocks/>
            </p:cNvSpPr>
            <p:nvPr/>
          </p:nvSpPr>
          <p:spPr bwMode="auto">
            <a:xfrm>
              <a:off x="2801" y="2766"/>
              <a:ext cx="1151" cy="558"/>
            </a:xfrm>
            <a:custGeom>
              <a:avLst/>
              <a:gdLst>
                <a:gd name="T0" fmla="*/ 2147483647 w 84"/>
                <a:gd name="T1" fmla="*/ 0 h 42"/>
                <a:gd name="T2" fmla="*/ 0 w 84"/>
                <a:gd name="T3" fmla="*/ 2147483647 h 42"/>
                <a:gd name="T4" fmla="*/ 0 60000 65536"/>
                <a:gd name="T5" fmla="*/ 0 60000 65536"/>
                <a:gd name="T6" fmla="*/ 0 w 84"/>
                <a:gd name="T7" fmla="*/ 0 h 42"/>
                <a:gd name="T8" fmla="*/ 84 w 84"/>
                <a:gd name="T9" fmla="*/ 42 h 4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4" h="42">
                  <a:moveTo>
                    <a:pt x="84" y="0"/>
                  </a:moveTo>
                  <a:cubicBezTo>
                    <a:pt x="84" y="22"/>
                    <a:pt x="47" y="40"/>
                    <a:pt x="0" y="42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18"/>
            <p:cNvSpPr>
              <a:spLocks/>
            </p:cNvSpPr>
            <p:nvPr/>
          </p:nvSpPr>
          <p:spPr bwMode="auto">
            <a:xfrm>
              <a:off x="2678" y="3284"/>
              <a:ext cx="164" cy="93"/>
            </a:xfrm>
            <a:custGeom>
              <a:avLst/>
              <a:gdLst>
                <a:gd name="T0" fmla="*/ 164 w 164"/>
                <a:gd name="T1" fmla="*/ 0 h 93"/>
                <a:gd name="T2" fmla="*/ 0 w 164"/>
                <a:gd name="T3" fmla="*/ 53 h 93"/>
                <a:gd name="T4" fmla="*/ 164 w 164"/>
                <a:gd name="T5" fmla="*/ 93 h 93"/>
                <a:gd name="T6" fmla="*/ 109 w 164"/>
                <a:gd name="T7" fmla="*/ 53 h 93"/>
                <a:gd name="T8" fmla="*/ 164 w 164"/>
                <a:gd name="T9" fmla="*/ 0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164" y="0"/>
                  </a:moveTo>
                  <a:lnTo>
                    <a:pt x="0" y="53"/>
                  </a:lnTo>
                  <a:lnTo>
                    <a:pt x="164" y="93"/>
                  </a:lnTo>
                  <a:lnTo>
                    <a:pt x="109" y="53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19"/>
            <p:cNvSpPr>
              <a:spLocks/>
            </p:cNvSpPr>
            <p:nvPr/>
          </p:nvSpPr>
          <p:spPr bwMode="auto">
            <a:xfrm>
              <a:off x="2760" y="2766"/>
              <a:ext cx="1178" cy="544"/>
            </a:xfrm>
            <a:custGeom>
              <a:avLst/>
              <a:gdLst>
                <a:gd name="T0" fmla="*/ 2147483647 w 86"/>
                <a:gd name="T1" fmla="*/ 0 h 41"/>
                <a:gd name="T2" fmla="*/ 0 w 86"/>
                <a:gd name="T3" fmla="*/ 2147483647 h 41"/>
                <a:gd name="T4" fmla="*/ 0 60000 65536"/>
                <a:gd name="T5" fmla="*/ 0 60000 65536"/>
                <a:gd name="T6" fmla="*/ 0 w 86"/>
                <a:gd name="T7" fmla="*/ 0 h 41"/>
                <a:gd name="T8" fmla="*/ 86 w 86"/>
                <a:gd name="T9" fmla="*/ 41 h 4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6" h="41">
                  <a:moveTo>
                    <a:pt x="86" y="0"/>
                  </a:moveTo>
                  <a:cubicBezTo>
                    <a:pt x="86" y="21"/>
                    <a:pt x="48" y="40"/>
                    <a:pt x="0" y="41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20"/>
            <p:cNvSpPr>
              <a:spLocks/>
            </p:cNvSpPr>
            <p:nvPr/>
          </p:nvSpPr>
          <p:spPr bwMode="auto">
            <a:xfrm>
              <a:off x="2664" y="3270"/>
              <a:ext cx="165" cy="93"/>
            </a:xfrm>
            <a:custGeom>
              <a:avLst/>
              <a:gdLst>
                <a:gd name="T0" fmla="*/ 165 w 165"/>
                <a:gd name="T1" fmla="*/ 0 h 93"/>
                <a:gd name="T2" fmla="*/ 0 w 165"/>
                <a:gd name="T3" fmla="*/ 54 h 93"/>
                <a:gd name="T4" fmla="*/ 165 w 165"/>
                <a:gd name="T5" fmla="*/ 93 h 93"/>
                <a:gd name="T6" fmla="*/ 110 w 165"/>
                <a:gd name="T7" fmla="*/ 54 h 93"/>
                <a:gd name="T8" fmla="*/ 165 w 165"/>
                <a:gd name="T9" fmla="*/ 0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5"/>
                <a:gd name="T16" fmla="*/ 0 h 93"/>
                <a:gd name="T17" fmla="*/ 165 w 165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5" h="93">
                  <a:moveTo>
                    <a:pt x="165" y="0"/>
                  </a:moveTo>
                  <a:lnTo>
                    <a:pt x="0" y="54"/>
                  </a:lnTo>
                  <a:lnTo>
                    <a:pt x="165" y="93"/>
                  </a:lnTo>
                  <a:lnTo>
                    <a:pt x="110" y="54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1" name="Group 21"/>
          <p:cNvGrpSpPr>
            <a:grpSpLocks/>
          </p:cNvGrpSpPr>
          <p:nvPr/>
        </p:nvGrpSpPr>
        <p:grpSpPr bwMode="auto">
          <a:xfrm>
            <a:off x="2452688" y="3786188"/>
            <a:ext cx="1644650" cy="1582737"/>
            <a:chOff x="1610" y="2500"/>
            <a:chExt cx="849" cy="824"/>
          </a:xfrm>
        </p:grpSpPr>
        <p:sp>
          <p:nvSpPr>
            <p:cNvPr id="42" name="Freeform 22"/>
            <p:cNvSpPr>
              <a:spLocks/>
            </p:cNvSpPr>
            <p:nvPr/>
          </p:nvSpPr>
          <p:spPr bwMode="auto">
            <a:xfrm>
              <a:off x="1637" y="2619"/>
              <a:ext cx="808" cy="691"/>
            </a:xfrm>
            <a:custGeom>
              <a:avLst/>
              <a:gdLst>
                <a:gd name="T0" fmla="*/ 2147483647 w 59"/>
                <a:gd name="T1" fmla="*/ 2147483647 h 52"/>
                <a:gd name="T2" fmla="*/ 0 w 59"/>
                <a:gd name="T3" fmla="*/ 0 h 52"/>
                <a:gd name="T4" fmla="*/ 0 60000 65536"/>
                <a:gd name="T5" fmla="*/ 0 60000 65536"/>
                <a:gd name="T6" fmla="*/ 0 w 59"/>
                <a:gd name="T7" fmla="*/ 0 h 52"/>
                <a:gd name="T8" fmla="*/ 59 w 59"/>
                <a:gd name="T9" fmla="*/ 52 h 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9" h="52">
                  <a:moveTo>
                    <a:pt x="59" y="52"/>
                  </a:moveTo>
                  <a:cubicBezTo>
                    <a:pt x="29" y="52"/>
                    <a:pt x="4" y="29"/>
                    <a:pt x="0" y="0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23"/>
            <p:cNvSpPr>
              <a:spLocks/>
            </p:cNvSpPr>
            <p:nvPr/>
          </p:nvSpPr>
          <p:spPr bwMode="auto">
            <a:xfrm>
              <a:off x="1610" y="2500"/>
              <a:ext cx="95" cy="159"/>
            </a:xfrm>
            <a:custGeom>
              <a:avLst/>
              <a:gdLst>
                <a:gd name="T0" fmla="*/ 95 w 95"/>
                <a:gd name="T1" fmla="*/ 146 h 159"/>
                <a:gd name="T2" fmla="*/ 27 w 95"/>
                <a:gd name="T3" fmla="*/ 0 h 159"/>
                <a:gd name="T4" fmla="*/ 0 w 95"/>
                <a:gd name="T5" fmla="*/ 159 h 159"/>
                <a:gd name="T6" fmla="*/ 41 w 95"/>
                <a:gd name="T7" fmla="*/ 106 h 159"/>
                <a:gd name="T8" fmla="*/ 95 w 95"/>
                <a:gd name="T9" fmla="*/ 146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"/>
                <a:gd name="T16" fmla="*/ 0 h 159"/>
                <a:gd name="T17" fmla="*/ 95 w 95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" h="159">
                  <a:moveTo>
                    <a:pt x="95" y="146"/>
                  </a:moveTo>
                  <a:lnTo>
                    <a:pt x="27" y="0"/>
                  </a:lnTo>
                  <a:lnTo>
                    <a:pt x="0" y="159"/>
                  </a:lnTo>
                  <a:lnTo>
                    <a:pt x="41" y="106"/>
                  </a:lnTo>
                  <a:lnTo>
                    <a:pt x="95" y="146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24"/>
            <p:cNvSpPr>
              <a:spLocks/>
            </p:cNvSpPr>
            <p:nvPr/>
          </p:nvSpPr>
          <p:spPr bwMode="auto">
            <a:xfrm>
              <a:off x="1651" y="2633"/>
              <a:ext cx="808" cy="691"/>
            </a:xfrm>
            <a:custGeom>
              <a:avLst/>
              <a:gdLst>
                <a:gd name="T0" fmla="*/ 2147483647 w 59"/>
                <a:gd name="T1" fmla="*/ 2147483647 h 52"/>
                <a:gd name="T2" fmla="*/ 0 w 59"/>
                <a:gd name="T3" fmla="*/ 0 h 52"/>
                <a:gd name="T4" fmla="*/ 0 60000 65536"/>
                <a:gd name="T5" fmla="*/ 0 60000 65536"/>
                <a:gd name="T6" fmla="*/ 0 w 59"/>
                <a:gd name="T7" fmla="*/ 0 h 52"/>
                <a:gd name="T8" fmla="*/ 59 w 59"/>
                <a:gd name="T9" fmla="*/ 52 h 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9" h="52">
                  <a:moveTo>
                    <a:pt x="59" y="52"/>
                  </a:moveTo>
                  <a:cubicBezTo>
                    <a:pt x="29" y="52"/>
                    <a:pt x="4" y="29"/>
                    <a:pt x="0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25"/>
            <p:cNvSpPr>
              <a:spLocks/>
            </p:cNvSpPr>
            <p:nvPr/>
          </p:nvSpPr>
          <p:spPr bwMode="auto">
            <a:xfrm>
              <a:off x="1623" y="2513"/>
              <a:ext cx="96" cy="160"/>
            </a:xfrm>
            <a:custGeom>
              <a:avLst/>
              <a:gdLst>
                <a:gd name="T0" fmla="*/ 96 w 96"/>
                <a:gd name="T1" fmla="*/ 146 h 160"/>
                <a:gd name="T2" fmla="*/ 28 w 96"/>
                <a:gd name="T3" fmla="*/ 0 h 160"/>
                <a:gd name="T4" fmla="*/ 0 w 96"/>
                <a:gd name="T5" fmla="*/ 160 h 160"/>
                <a:gd name="T6" fmla="*/ 41 w 96"/>
                <a:gd name="T7" fmla="*/ 106 h 160"/>
                <a:gd name="T8" fmla="*/ 96 w 96"/>
                <a:gd name="T9" fmla="*/ 146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96" y="146"/>
                  </a:moveTo>
                  <a:lnTo>
                    <a:pt x="28" y="0"/>
                  </a:lnTo>
                  <a:lnTo>
                    <a:pt x="0" y="160"/>
                  </a:lnTo>
                  <a:lnTo>
                    <a:pt x="41" y="106"/>
                  </a:lnTo>
                  <a:lnTo>
                    <a:pt x="96" y="1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26"/>
            <p:cNvSpPr>
              <a:spLocks/>
            </p:cNvSpPr>
            <p:nvPr/>
          </p:nvSpPr>
          <p:spPr bwMode="auto">
            <a:xfrm>
              <a:off x="1637" y="2633"/>
              <a:ext cx="808" cy="691"/>
            </a:xfrm>
            <a:custGeom>
              <a:avLst/>
              <a:gdLst>
                <a:gd name="T0" fmla="*/ 2147483647 w 59"/>
                <a:gd name="T1" fmla="*/ 2147483647 h 52"/>
                <a:gd name="T2" fmla="*/ 0 w 59"/>
                <a:gd name="T3" fmla="*/ 0 h 52"/>
                <a:gd name="T4" fmla="*/ 0 60000 65536"/>
                <a:gd name="T5" fmla="*/ 0 60000 65536"/>
                <a:gd name="T6" fmla="*/ 0 w 59"/>
                <a:gd name="T7" fmla="*/ 0 h 52"/>
                <a:gd name="T8" fmla="*/ 59 w 59"/>
                <a:gd name="T9" fmla="*/ 52 h 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9" h="52">
                  <a:moveTo>
                    <a:pt x="59" y="52"/>
                  </a:moveTo>
                  <a:cubicBezTo>
                    <a:pt x="30" y="52"/>
                    <a:pt x="5" y="29"/>
                    <a:pt x="0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27"/>
            <p:cNvSpPr>
              <a:spLocks/>
            </p:cNvSpPr>
            <p:nvPr/>
          </p:nvSpPr>
          <p:spPr bwMode="auto">
            <a:xfrm>
              <a:off x="1610" y="2513"/>
              <a:ext cx="95" cy="160"/>
            </a:xfrm>
            <a:custGeom>
              <a:avLst/>
              <a:gdLst>
                <a:gd name="T0" fmla="*/ 95 w 95"/>
                <a:gd name="T1" fmla="*/ 146 h 160"/>
                <a:gd name="T2" fmla="*/ 27 w 95"/>
                <a:gd name="T3" fmla="*/ 0 h 160"/>
                <a:gd name="T4" fmla="*/ 0 w 95"/>
                <a:gd name="T5" fmla="*/ 160 h 160"/>
                <a:gd name="T6" fmla="*/ 41 w 95"/>
                <a:gd name="T7" fmla="*/ 106 h 160"/>
                <a:gd name="T8" fmla="*/ 95 w 95"/>
                <a:gd name="T9" fmla="*/ 146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"/>
                <a:gd name="T16" fmla="*/ 0 h 160"/>
                <a:gd name="T17" fmla="*/ 95 w 95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" h="160">
                  <a:moveTo>
                    <a:pt x="95" y="146"/>
                  </a:moveTo>
                  <a:lnTo>
                    <a:pt x="27" y="0"/>
                  </a:lnTo>
                  <a:lnTo>
                    <a:pt x="0" y="160"/>
                  </a:lnTo>
                  <a:lnTo>
                    <a:pt x="41" y="106"/>
                  </a:lnTo>
                  <a:lnTo>
                    <a:pt x="95" y="1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8" name="Group 28"/>
          <p:cNvGrpSpPr>
            <a:grpSpLocks/>
          </p:cNvGrpSpPr>
          <p:nvPr/>
        </p:nvGrpSpPr>
        <p:grpSpPr bwMode="auto">
          <a:xfrm>
            <a:off x="2595563" y="2286000"/>
            <a:ext cx="2278062" cy="1341438"/>
            <a:chOff x="1610" y="1716"/>
            <a:chExt cx="1287" cy="624"/>
          </a:xfrm>
        </p:grpSpPr>
        <p:sp>
          <p:nvSpPr>
            <p:cNvPr id="49" name="Freeform 29"/>
            <p:cNvSpPr>
              <a:spLocks/>
            </p:cNvSpPr>
            <p:nvPr/>
          </p:nvSpPr>
          <p:spPr bwMode="auto">
            <a:xfrm>
              <a:off x="1610" y="1756"/>
              <a:ext cx="1136" cy="571"/>
            </a:xfrm>
            <a:custGeom>
              <a:avLst/>
              <a:gdLst>
                <a:gd name="T0" fmla="*/ 0 w 83"/>
                <a:gd name="T1" fmla="*/ 2147483647 h 43"/>
                <a:gd name="T2" fmla="*/ 2147483647 w 83"/>
                <a:gd name="T3" fmla="*/ 0 h 43"/>
                <a:gd name="T4" fmla="*/ 0 60000 65536"/>
                <a:gd name="T5" fmla="*/ 0 60000 65536"/>
                <a:gd name="T6" fmla="*/ 0 w 83"/>
                <a:gd name="T7" fmla="*/ 0 h 43"/>
                <a:gd name="T8" fmla="*/ 83 w 83"/>
                <a:gd name="T9" fmla="*/ 43 h 4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3" h="43">
                  <a:moveTo>
                    <a:pt x="0" y="43"/>
                  </a:moveTo>
                  <a:cubicBezTo>
                    <a:pt x="0" y="20"/>
                    <a:pt x="36" y="2"/>
                    <a:pt x="83" y="0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30"/>
            <p:cNvSpPr>
              <a:spLocks/>
            </p:cNvSpPr>
            <p:nvPr/>
          </p:nvSpPr>
          <p:spPr bwMode="auto">
            <a:xfrm>
              <a:off x="2719" y="1716"/>
              <a:ext cx="164" cy="93"/>
            </a:xfrm>
            <a:custGeom>
              <a:avLst/>
              <a:gdLst>
                <a:gd name="T0" fmla="*/ 0 w 164"/>
                <a:gd name="T1" fmla="*/ 93 h 93"/>
                <a:gd name="T2" fmla="*/ 164 w 164"/>
                <a:gd name="T3" fmla="*/ 40 h 93"/>
                <a:gd name="T4" fmla="*/ 0 w 164"/>
                <a:gd name="T5" fmla="*/ 0 h 93"/>
                <a:gd name="T6" fmla="*/ 55 w 164"/>
                <a:gd name="T7" fmla="*/ 40 h 93"/>
                <a:gd name="T8" fmla="*/ 0 w 164"/>
                <a:gd name="T9" fmla="*/ 93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0" y="93"/>
                  </a:moveTo>
                  <a:lnTo>
                    <a:pt x="164" y="40"/>
                  </a:lnTo>
                  <a:lnTo>
                    <a:pt x="0" y="0"/>
                  </a:lnTo>
                  <a:lnTo>
                    <a:pt x="55" y="4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31"/>
            <p:cNvSpPr>
              <a:spLocks/>
            </p:cNvSpPr>
            <p:nvPr/>
          </p:nvSpPr>
          <p:spPr bwMode="auto">
            <a:xfrm>
              <a:off x="1623" y="1769"/>
              <a:ext cx="1137" cy="571"/>
            </a:xfrm>
            <a:custGeom>
              <a:avLst/>
              <a:gdLst>
                <a:gd name="T0" fmla="*/ 0 w 83"/>
                <a:gd name="T1" fmla="*/ 2147483647 h 43"/>
                <a:gd name="T2" fmla="*/ 2147483647 w 83"/>
                <a:gd name="T3" fmla="*/ 0 h 43"/>
                <a:gd name="T4" fmla="*/ 0 60000 65536"/>
                <a:gd name="T5" fmla="*/ 0 60000 65536"/>
                <a:gd name="T6" fmla="*/ 0 w 83"/>
                <a:gd name="T7" fmla="*/ 0 h 43"/>
                <a:gd name="T8" fmla="*/ 83 w 83"/>
                <a:gd name="T9" fmla="*/ 43 h 4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3" h="43">
                  <a:moveTo>
                    <a:pt x="0" y="43"/>
                  </a:moveTo>
                  <a:cubicBezTo>
                    <a:pt x="0" y="20"/>
                    <a:pt x="36" y="2"/>
                    <a:pt x="83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2" name="Freeform 32"/>
            <p:cNvSpPr>
              <a:spLocks/>
            </p:cNvSpPr>
            <p:nvPr/>
          </p:nvSpPr>
          <p:spPr bwMode="auto">
            <a:xfrm>
              <a:off x="2733" y="1729"/>
              <a:ext cx="164" cy="93"/>
            </a:xfrm>
            <a:custGeom>
              <a:avLst/>
              <a:gdLst>
                <a:gd name="T0" fmla="*/ 0 w 164"/>
                <a:gd name="T1" fmla="*/ 93 h 93"/>
                <a:gd name="T2" fmla="*/ 164 w 164"/>
                <a:gd name="T3" fmla="*/ 40 h 93"/>
                <a:gd name="T4" fmla="*/ 0 w 164"/>
                <a:gd name="T5" fmla="*/ 0 h 93"/>
                <a:gd name="T6" fmla="*/ 54 w 164"/>
                <a:gd name="T7" fmla="*/ 40 h 93"/>
                <a:gd name="T8" fmla="*/ 0 w 164"/>
                <a:gd name="T9" fmla="*/ 93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0" y="93"/>
                  </a:moveTo>
                  <a:lnTo>
                    <a:pt x="164" y="40"/>
                  </a:lnTo>
                  <a:lnTo>
                    <a:pt x="0" y="0"/>
                  </a:lnTo>
                  <a:lnTo>
                    <a:pt x="54" y="4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3" name="Freeform 33"/>
            <p:cNvSpPr>
              <a:spLocks/>
            </p:cNvSpPr>
            <p:nvPr/>
          </p:nvSpPr>
          <p:spPr bwMode="auto">
            <a:xfrm>
              <a:off x="1623" y="1769"/>
              <a:ext cx="1164" cy="558"/>
            </a:xfrm>
            <a:custGeom>
              <a:avLst/>
              <a:gdLst>
                <a:gd name="T0" fmla="*/ 0 w 85"/>
                <a:gd name="T1" fmla="*/ 2147483647 h 42"/>
                <a:gd name="T2" fmla="*/ 2147483647 w 85"/>
                <a:gd name="T3" fmla="*/ 0 h 42"/>
                <a:gd name="T4" fmla="*/ 0 60000 65536"/>
                <a:gd name="T5" fmla="*/ 0 60000 65536"/>
                <a:gd name="T6" fmla="*/ 0 w 85"/>
                <a:gd name="T7" fmla="*/ 0 h 42"/>
                <a:gd name="T8" fmla="*/ 85 w 85"/>
                <a:gd name="T9" fmla="*/ 42 h 4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5" h="42">
                  <a:moveTo>
                    <a:pt x="0" y="42"/>
                  </a:moveTo>
                  <a:cubicBezTo>
                    <a:pt x="0" y="20"/>
                    <a:pt x="37" y="1"/>
                    <a:pt x="85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4" name="Freeform 34"/>
            <p:cNvSpPr>
              <a:spLocks/>
            </p:cNvSpPr>
            <p:nvPr/>
          </p:nvSpPr>
          <p:spPr bwMode="auto">
            <a:xfrm>
              <a:off x="2733" y="1729"/>
              <a:ext cx="164" cy="93"/>
            </a:xfrm>
            <a:custGeom>
              <a:avLst/>
              <a:gdLst>
                <a:gd name="T0" fmla="*/ 0 w 164"/>
                <a:gd name="T1" fmla="*/ 93 h 93"/>
                <a:gd name="T2" fmla="*/ 164 w 164"/>
                <a:gd name="T3" fmla="*/ 40 h 93"/>
                <a:gd name="T4" fmla="*/ 0 w 164"/>
                <a:gd name="T5" fmla="*/ 0 h 93"/>
                <a:gd name="T6" fmla="*/ 54 w 164"/>
                <a:gd name="T7" fmla="*/ 40 h 93"/>
                <a:gd name="T8" fmla="*/ 0 w 164"/>
                <a:gd name="T9" fmla="*/ 93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0" y="93"/>
                  </a:moveTo>
                  <a:lnTo>
                    <a:pt x="164" y="40"/>
                  </a:lnTo>
                  <a:lnTo>
                    <a:pt x="0" y="0"/>
                  </a:lnTo>
                  <a:lnTo>
                    <a:pt x="54" y="4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5" name="Rectangle 37"/>
          <p:cNvSpPr>
            <a:spLocks noChangeArrowheads="1"/>
          </p:cNvSpPr>
          <p:nvPr/>
        </p:nvSpPr>
        <p:spPr bwMode="auto">
          <a:xfrm>
            <a:off x="7452320" y="3271572"/>
            <a:ext cx="14827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pt-BR" sz="2000" b="1" dirty="0">
                <a:latin typeface="Calibri" pitchFamily="34" charset="0"/>
              </a:rPr>
              <a:t>Planejamento</a:t>
            </a:r>
            <a:endParaRPr lang="pt-BR" sz="2000" dirty="0">
              <a:latin typeface="Calibri" pitchFamily="34" charset="0"/>
            </a:endParaRPr>
          </a:p>
        </p:txBody>
      </p:sp>
      <p:sp>
        <p:nvSpPr>
          <p:cNvPr id="56" name="Rectangle 39"/>
          <p:cNvSpPr>
            <a:spLocks noChangeArrowheads="1"/>
          </p:cNvSpPr>
          <p:nvPr/>
        </p:nvSpPr>
        <p:spPr bwMode="auto">
          <a:xfrm>
            <a:off x="7884368" y="5034059"/>
            <a:ext cx="112454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l"/>
            <a:r>
              <a:rPr lang="pt-BR" sz="2000" b="1" dirty="0">
                <a:latin typeface="Calibri" pitchFamily="34" charset="0"/>
              </a:rPr>
              <a:t>Execução</a:t>
            </a:r>
            <a:r>
              <a:rPr lang="en-US" sz="2000" b="1" dirty="0">
                <a:latin typeface="Calibri" pitchFamily="34" charset="0"/>
              </a:rPr>
              <a:t> </a:t>
            </a:r>
            <a:endParaRPr lang="pt-BR" sz="2000" dirty="0">
              <a:latin typeface="Calibri" pitchFamily="34" charset="0"/>
            </a:endParaRPr>
          </a:p>
        </p:txBody>
      </p:sp>
      <p:sp>
        <p:nvSpPr>
          <p:cNvPr id="57" name="Rectangle 42"/>
          <p:cNvSpPr>
            <a:spLocks noChangeArrowheads="1"/>
          </p:cNvSpPr>
          <p:nvPr/>
        </p:nvSpPr>
        <p:spPr bwMode="auto">
          <a:xfrm>
            <a:off x="2809875" y="5857875"/>
            <a:ext cx="1785938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l"/>
            <a:r>
              <a:rPr lang="pt-BR" sz="2000" b="1">
                <a:latin typeface="Calibri" pitchFamily="34" charset="0"/>
              </a:rPr>
              <a:t>Comentário do gestor</a:t>
            </a:r>
            <a:endParaRPr lang="pt-BR" sz="2000">
              <a:latin typeface="Calibri" pitchFamily="34" charset="0"/>
            </a:endParaRPr>
          </a:p>
        </p:txBody>
      </p:sp>
      <p:sp>
        <p:nvSpPr>
          <p:cNvPr id="58" name="Rectangle 46"/>
          <p:cNvSpPr>
            <a:spLocks noChangeArrowheads="1"/>
          </p:cNvSpPr>
          <p:nvPr/>
        </p:nvSpPr>
        <p:spPr bwMode="auto">
          <a:xfrm>
            <a:off x="438150" y="4714875"/>
            <a:ext cx="11795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pt-BR" sz="2000" b="1">
                <a:latin typeface="Calibri" pitchFamily="34" charset="0"/>
              </a:rPr>
              <a:t>Apreciação</a:t>
            </a:r>
            <a:endParaRPr lang="pt-BR" sz="2000">
              <a:latin typeface="Calibri" pitchFamily="34" charset="0"/>
            </a:endParaRPr>
          </a:p>
        </p:txBody>
      </p:sp>
      <p:sp>
        <p:nvSpPr>
          <p:cNvPr id="59" name="Rectangle 48"/>
          <p:cNvSpPr>
            <a:spLocks noChangeArrowheads="1"/>
          </p:cNvSpPr>
          <p:nvPr/>
        </p:nvSpPr>
        <p:spPr bwMode="auto">
          <a:xfrm>
            <a:off x="738188" y="2709862"/>
            <a:ext cx="11604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pt-BR" sz="2000" b="1" dirty="0">
                <a:latin typeface="Calibri" pitchFamily="34" charset="0"/>
              </a:rPr>
              <a:t>Divulgação</a:t>
            </a:r>
            <a:endParaRPr lang="pt-BR" sz="2000" dirty="0">
              <a:latin typeface="Calibri" pitchFamily="34" charset="0"/>
            </a:endParaRPr>
          </a:p>
        </p:txBody>
      </p:sp>
      <p:sp>
        <p:nvSpPr>
          <p:cNvPr id="60" name="Text Box 50"/>
          <p:cNvSpPr txBox="1">
            <a:spLocks noChangeArrowheads="1"/>
          </p:cNvSpPr>
          <p:nvPr/>
        </p:nvSpPr>
        <p:spPr bwMode="auto">
          <a:xfrm>
            <a:off x="2452688" y="2863850"/>
            <a:ext cx="4000500" cy="17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ctr" defTabSz="762000" eaLnBrk="1" hangingPunct="1">
              <a:defRPr/>
            </a:pPr>
            <a:r>
              <a:rPr lang="pt-BR" sz="3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CICLO DA AUDITORIA  OPERACIONAL</a:t>
            </a:r>
          </a:p>
        </p:txBody>
      </p:sp>
      <p:graphicFrame>
        <p:nvGraphicFramePr>
          <p:cNvPr id="61" name="Object 6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3347284"/>
              </p:ext>
            </p:extLst>
          </p:nvPr>
        </p:nvGraphicFramePr>
        <p:xfrm>
          <a:off x="6366905" y="357188"/>
          <a:ext cx="903287" cy="111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3" name="CorelDRAW" r:id="rId20" imgW="3457575" imgH="4600575" progId="CorelDRAW.Gráficos.9">
                  <p:embed/>
                </p:oleObj>
              </mc:Choice>
              <mc:Fallback>
                <p:oleObj name="CorelDRAW" r:id="rId20" imgW="3457575" imgH="4600575" progId="CorelDRAW.Gráficos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66905" y="357188"/>
                        <a:ext cx="903287" cy="1111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" name="Rectangle 75"/>
          <p:cNvSpPr>
            <a:spLocks noChangeArrowheads="1"/>
          </p:cNvSpPr>
          <p:nvPr/>
        </p:nvSpPr>
        <p:spPr bwMode="auto">
          <a:xfrm>
            <a:off x="3452813" y="1654175"/>
            <a:ext cx="1695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pt-BR" sz="2000" b="1" dirty="0">
                <a:latin typeface="Calibri" pitchFamily="34" charset="0"/>
              </a:rPr>
              <a:t>Monitoramento</a:t>
            </a:r>
            <a:endParaRPr lang="pt-BR" sz="2000" dirty="0">
              <a:latin typeface="Calibri" pitchFamily="34" charset="0"/>
            </a:endParaRPr>
          </a:p>
        </p:txBody>
      </p:sp>
      <p:sp>
        <p:nvSpPr>
          <p:cNvPr id="63" name="Text Box 76"/>
          <p:cNvSpPr txBox="1">
            <a:spLocks noChangeArrowheads="1"/>
          </p:cNvSpPr>
          <p:nvPr/>
        </p:nvSpPr>
        <p:spPr bwMode="auto">
          <a:xfrm>
            <a:off x="6273828" y="1563580"/>
            <a:ext cx="1057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rgbClr val="000000"/>
                </a:solidFill>
                <a:latin typeface="Verdana" pitchFamily="34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Verdana" pitchFamily="34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9pPr>
          </a:lstStyle>
          <a:p>
            <a:pPr algn="l"/>
            <a:r>
              <a:rPr lang="pt-BR" sz="2000" b="1" dirty="0">
                <a:latin typeface="Calibri" pitchFamily="34" charset="0"/>
              </a:rPr>
              <a:t>Seleção </a:t>
            </a:r>
          </a:p>
        </p:txBody>
      </p:sp>
      <p:sp>
        <p:nvSpPr>
          <p:cNvPr id="64" name="Text Box 77"/>
          <p:cNvSpPr txBox="1">
            <a:spLocks noChangeArrowheads="1"/>
          </p:cNvSpPr>
          <p:nvPr/>
        </p:nvSpPr>
        <p:spPr bwMode="auto">
          <a:xfrm>
            <a:off x="6596063" y="5857875"/>
            <a:ext cx="11572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rgbClr val="000000"/>
                </a:solidFill>
                <a:latin typeface="Verdana" pitchFamily="34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Verdana" pitchFamily="34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9pPr>
          </a:lstStyle>
          <a:p>
            <a:pPr algn="l" eaLnBrk="1" hangingPunct="1"/>
            <a:r>
              <a:rPr lang="pt-BR" sz="2000" b="1">
                <a:latin typeface="Calibri" pitchFamily="34" charset="0"/>
              </a:rPr>
              <a:t>Relatório</a:t>
            </a:r>
          </a:p>
        </p:txBody>
      </p:sp>
    </p:spTree>
    <p:extLst>
      <p:ext uri="{BB962C8B-B14F-4D97-AF65-F5344CB8AC3E}">
        <p14:creationId xmlns:p14="http://schemas.microsoft.com/office/powerpoint/2010/main" val="276999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28239" y="2204864"/>
            <a:ext cx="84786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3400" indent="-533400">
              <a:buClr>
                <a:srgbClr val="FF0000"/>
              </a:buClr>
              <a:buSzPct val="100000"/>
              <a:buFontTx/>
              <a:buAutoNum type="arabicPeriod"/>
            </a:pPr>
            <a:r>
              <a:rPr lang="pt-BR" alt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Compartilhar ideias</a:t>
            </a:r>
            <a:r>
              <a:rPr lang="pt-BR" alt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, compará-las e tomar </a:t>
            </a:r>
            <a:r>
              <a:rPr lang="pt-BR" alt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decisão; </a:t>
            </a:r>
            <a:endParaRPr lang="pt-BR" altLang="pt-BR" sz="36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533400" indent="-533400">
              <a:buClr>
                <a:srgbClr val="FF0000"/>
              </a:buClr>
              <a:buSzPct val="100000"/>
              <a:buFontTx/>
              <a:buAutoNum type="arabicPeriod"/>
            </a:pPr>
            <a:r>
              <a:rPr lang="pt-BR" alt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Formar entendimento </a:t>
            </a:r>
            <a:r>
              <a:rPr lang="pt-BR" alt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claro </a:t>
            </a:r>
            <a:r>
              <a:rPr lang="pt-BR" alt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e comum sobre objetivo da </a:t>
            </a:r>
            <a:r>
              <a:rPr lang="pt-BR" alt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auditoria;</a:t>
            </a:r>
          </a:p>
          <a:p>
            <a:pPr marL="533400" indent="-533400">
              <a:buClr>
                <a:srgbClr val="FF0000"/>
              </a:buClr>
              <a:buSzPct val="100000"/>
              <a:buFontTx/>
              <a:buAutoNum type="arabicPeriod"/>
            </a:pPr>
            <a:r>
              <a:rPr lang="pt-BR" alt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Conhecer o </a:t>
            </a:r>
            <a:r>
              <a:rPr lang="pt-BR" alt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objeto de auditoria </a:t>
            </a:r>
            <a:r>
              <a:rPr lang="pt-BR" alt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e o </a:t>
            </a:r>
            <a:r>
              <a:rPr lang="pt-BR" alt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ambiente</a:t>
            </a:r>
            <a:r>
              <a:rPr lang="pt-BR" alt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 em que opera</a:t>
            </a:r>
            <a:r>
              <a:rPr lang="pt-BR" alt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;</a:t>
            </a:r>
            <a:endParaRPr lang="pt-BR" altLang="pt-BR" sz="36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-1" y="1196752"/>
            <a:ext cx="9144001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Por que não partir direto para a auditoria?</a:t>
            </a:r>
          </a:p>
        </p:txBody>
      </p:sp>
    </p:spTree>
    <p:extLst>
      <p:ext uri="{BB962C8B-B14F-4D97-AF65-F5344CB8AC3E}">
        <p14:creationId xmlns:p14="http://schemas.microsoft.com/office/powerpoint/2010/main" val="850990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332655" y="2276872"/>
            <a:ext cx="84786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Clr>
                <a:srgbClr val="FF0000"/>
              </a:buClr>
              <a:buSzPct val="100000"/>
              <a:buFont typeface="+mj-lt"/>
              <a:buAutoNum type="arabicPeriod" startAt="4"/>
            </a:pPr>
            <a:r>
              <a:rPr lang="pt-BR" alt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Problematizar</a:t>
            </a:r>
            <a:r>
              <a:rPr lang="pt-BR" alt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;</a:t>
            </a:r>
            <a:endParaRPr lang="pt-BR" altLang="pt-BR" sz="36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742950" indent="-742950">
              <a:buClr>
                <a:srgbClr val="FF0000"/>
              </a:buClr>
              <a:buSzPct val="100000"/>
              <a:buFont typeface="+mj-lt"/>
              <a:buAutoNum type="arabicPeriod" startAt="4"/>
            </a:pPr>
            <a:r>
              <a:rPr lang="pt-BR" alt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Identificar causas </a:t>
            </a:r>
            <a:r>
              <a:rPr lang="pt-BR" alt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de falhas </a:t>
            </a:r>
            <a:r>
              <a:rPr lang="pt-BR" alt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e de </a:t>
            </a:r>
            <a:r>
              <a:rPr lang="pt-BR" alt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sucessos</a:t>
            </a:r>
            <a:r>
              <a:rPr lang="pt-BR" alt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 para formular </a:t>
            </a:r>
            <a:r>
              <a:rPr lang="pt-BR" alt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recomendações;</a:t>
            </a:r>
            <a:endParaRPr lang="pt-BR" altLang="pt-BR" sz="36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742950" indent="-742950">
              <a:buClr>
                <a:srgbClr val="FF0000"/>
              </a:buClr>
              <a:buSzPct val="100000"/>
              <a:buFont typeface="+mj-lt"/>
              <a:buAutoNum type="arabicPeriod" startAt="4"/>
            </a:pPr>
            <a:r>
              <a:rPr lang="pt-BR" alt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Sistematizar ideias</a:t>
            </a:r>
            <a:r>
              <a:rPr lang="pt-BR" alt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.</a:t>
            </a:r>
            <a:endParaRPr lang="pt-BR" altLang="pt-BR" sz="36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-1" y="1196752"/>
            <a:ext cx="9144001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Por que não partir direto para a auditoria?</a:t>
            </a:r>
          </a:p>
        </p:txBody>
      </p:sp>
    </p:spTree>
    <p:extLst>
      <p:ext uri="{BB962C8B-B14F-4D97-AF65-F5344CB8AC3E}">
        <p14:creationId xmlns:p14="http://schemas.microsoft.com/office/powerpoint/2010/main" val="385778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7"/>
          <p:cNvGrpSpPr>
            <a:grpSpLocks/>
          </p:cNvGrpSpPr>
          <p:nvPr/>
        </p:nvGrpSpPr>
        <p:grpSpPr bwMode="auto">
          <a:xfrm>
            <a:off x="5238750" y="2428875"/>
            <a:ext cx="1643063" cy="1582738"/>
            <a:chOff x="3130" y="1769"/>
            <a:chExt cx="849" cy="824"/>
          </a:xfrm>
        </p:grpSpPr>
        <p:sp>
          <p:nvSpPr>
            <p:cNvPr id="28" name="Freeform 8"/>
            <p:cNvSpPr>
              <a:spLocks/>
            </p:cNvSpPr>
            <p:nvPr/>
          </p:nvSpPr>
          <p:spPr bwMode="auto">
            <a:xfrm>
              <a:off x="3130" y="1769"/>
              <a:ext cx="794" cy="678"/>
            </a:xfrm>
            <a:custGeom>
              <a:avLst/>
              <a:gdLst>
                <a:gd name="T0" fmla="*/ 0 w 58"/>
                <a:gd name="T1" fmla="*/ 0 h 51"/>
                <a:gd name="T2" fmla="*/ 0 w 58"/>
                <a:gd name="T3" fmla="*/ 0 h 51"/>
                <a:gd name="T4" fmla="*/ 2147483647 w 58"/>
                <a:gd name="T5" fmla="*/ 2147483647 h 51"/>
                <a:gd name="T6" fmla="*/ 0 60000 65536"/>
                <a:gd name="T7" fmla="*/ 0 60000 65536"/>
                <a:gd name="T8" fmla="*/ 0 60000 65536"/>
                <a:gd name="T9" fmla="*/ 0 w 58"/>
                <a:gd name="T10" fmla="*/ 0 h 51"/>
                <a:gd name="T11" fmla="*/ 58 w 58"/>
                <a:gd name="T12" fmla="*/ 51 h 5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" h="5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0"/>
                    <a:pt x="54" y="22"/>
                    <a:pt x="58" y="51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9"/>
            <p:cNvSpPr>
              <a:spLocks/>
            </p:cNvSpPr>
            <p:nvPr/>
          </p:nvSpPr>
          <p:spPr bwMode="auto">
            <a:xfrm>
              <a:off x="3869" y="2420"/>
              <a:ext cx="96" cy="160"/>
            </a:xfrm>
            <a:custGeom>
              <a:avLst/>
              <a:gdLst>
                <a:gd name="T0" fmla="*/ 0 w 96"/>
                <a:gd name="T1" fmla="*/ 13 h 160"/>
                <a:gd name="T2" fmla="*/ 69 w 96"/>
                <a:gd name="T3" fmla="*/ 160 h 160"/>
                <a:gd name="T4" fmla="*/ 96 w 96"/>
                <a:gd name="T5" fmla="*/ 0 h 160"/>
                <a:gd name="T6" fmla="*/ 55 w 96"/>
                <a:gd name="T7" fmla="*/ 53 h 160"/>
                <a:gd name="T8" fmla="*/ 0 w 96"/>
                <a:gd name="T9" fmla="*/ 13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0" y="13"/>
                  </a:moveTo>
                  <a:lnTo>
                    <a:pt x="69" y="160"/>
                  </a:lnTo>
                  <a:lnTo>
                    <a:pt x="96" y="0"/>
                  </a:lnTo>
                  <a:lnTo>
                    <a:pt x="55" y="53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10"/>
            <p:cNvSpPr>
              <a:spLocks/>
            </p:cNvSpPr>
            <p:nvPr/>
          </p:nvSpPr>
          <p:spPr bwMode="auto">
            <a:xfrm>
              <a:off x="3144" y="1782"/>
              <a:ext cx="794" cy="678"/>
            </a:xfrm>
            <a:custGeom>
              <a:avLst/>
              <a:gdLst>
                <a:gd name="T0" fmla="*/ 0 w 58"/>
                <a:gd name="T1" fmla="*/ 0 h 51"/>
                <a:gd name="T2" fmla="*/ 0 w 58"/>
                <a:gd name="T3" fmla="*/ 0 h 51"/>
                <a:gd name="T4" fmla="*/ 2147483647 w 58"/>
                <a:gd name="T5" fmla="*/ 2147483647 h 51"/>
                <a:gd name="T6" fmla="*/ 0 60000 65536"/>
                <a:gd name="T7" fmla="*/ 0 60000 65536"/>
                <a:gd name="T8" fmla="*/ 0 60000 65536"/>
                <a:gd name="T9" fmla="*/ 0 w 58"/>
                <a:gd name="T10" fmla="*/ 0 h 51"/>
                <a:gd name="T11" fmla="*/ 58 w 58"/>
                <a:gd name="T12" fmla="*/ 51 h 5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" h="5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0"/>
                    <a:pt x="54" y="22"/>
                    <a:pt x="58" y="51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11"/>
            <p:cNvSpPr>
              <a:spLocks/>
            </p:cNvSpPr>
            <p:nvPr/>
          </p:nvSpPr>
          <p:spPr bwMode="auto">
            <a:xfrm>
              <a:off x="3883" y="2433"/>
              <a:ext cx="96" cy="160"/>
            </a:xfrm>
            <a:custGeom>
              <a:avLst/>
              <a:gdLst>
                <a:gd name="T0" fmla="*/ 0 w 96"/>
                <a:gd name="T1" fmla="*/ 14 h 160"/>
                <a:gd name="T2" fmla="*/ 69 w 96"/>
                <a:gd name="T3" fmla="*/ 160 h 160"/>
                <a:gd name="T4" fmla="*/ 96 w 96"/>
                <a:gd name="T5" fmla="*/ 0 h 160"/>
                <a:gd name="T6" fmla="*/ 55 w 96"/>
                <a:gd name="T7" fmla="*/ 54 h 160"/>
                <a:gd name="T8" fmla="*/ 0 w 96"/>
                <a:gd name="T9" fmla="*/ 14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0" y="14"/>
                  </a:moveTo>
                  <a:lnTo>
                    <a:pt x="69" y="160"/>
                  </a:lnTo>
                  <a:lnTo>
                    <a:pt x="96" y="0"/>
                  </a:lnTo>
                  <a:lnTo>
                    <a:pt x="55" y="54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12"/>
            <p:cNvSpPr>
              <a:spLocks/>
            </p:cNvSpPr>
            <p:nvPr/>
          </p:nvSpPr>
          <p:spPr bwMode="auto">
            <a:xfrm>
              <a:off x="3144" y="1782"/>
              <a:ext cx="794" cy="665"/>
            </a:xfrm>
            <a:custGeom>
              <a:avLst/>
              <a:gdLst>
                <a:gd name="T0" fmla="*/ 0 w 58"/>
                <a:gd name="T1" fmla="*/ 0 h 50"/>
                <a:gd name="T2" fmla="*/ 0 w 58"/>
                <a:gd name="T3" fmla="*/ 0 h 50"/>
                <a:gd name="T4" fmla="*/ 2147483647 w 58"/>
                <a:gd name="T5" fmla="*/ 2147483647 h 50"/>
                <a:gd name="T6" fmla="*/ 0 60000 65536"/>
                <a:gd name="T7" fmla="*/ 0 60000 65536"/>
                <a:gd name="T8" fmla="*/ 0 60000 65536"/>
                <a:gd name="T9" fmla="*/ 0 w 58"/>
                <a:gd name="T10" fmla="*/ 0 h 50"/>
                <a:gd name="T11" fmla="*/ 58 w 58"/>
                <a:gd name="T12" fmla="*/ 50 h 5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" h="5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0"/>
                    <a:pt x="53" y="22"/>
                    <a:pt x="58" y="5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13"/>
            <p:cNvSpPr>
              <a:spLocks/>
            </p:cNvSpPr>
            <p:nvPr/>
          </p:nvSpPr>
          <p:spPr bwMode="auto">
            <a:xfrm>
              <a:off x="3883" y="2420"/>
              <a:ext cx="96" cy="160"/>
            </a:xfrm>
            <a:custGeom>
              <a:avLst/>
              <a:gdLst>
                <a:gd name="T0" fmla="*/ 0 w 96"/>
                <a:gd name="T1" fmla="*/ 13 h 160"/>
                <a:gd name="T2" fmla="*/ 69 w 96"/>
                <a:gd name="T3" fmla="*/ 160 h 160"/>
                <a:gd name="T4" fmla="*/ 96 w 96"/>
                <a:gd name="T5" fmla="*/ 0 h 160"/>
                <a:gd name="T6" fmla="*/ 55 w 96"/>
                <a:gd name="T7" fmla="*/ 53 h 160"/>
                <a:gd name="T8" fmla="*/ 0 w 96"/>
                <a:gd name="T9" fmla="*/ 13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0" y="13"/>
                  </a:moveTo>
                  <a:lnTo>
                    <a:pt x="69" y="160"/>
                  </a:lnTo>
                  <a:lnTo>
                    <a:pt x="96" y="0"/>
                  </a:lnTo>
                  <a:lnTo>
                    <a:pt x="55" y="53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4" name="Group 14"/>
          <p:cNvGrpSpPr>
            <a:grpSpLocks/>
          </p:cNvGrpSpPr>
          <p:nvPr/>
        </p:nvGrpSpPr>
        <p:grpSpPr bwMode="auto">
          <a:xfrm>
            <a:off x="4238625" y="4071938"/>
            <a:ext cx="2493963" cy="1446212"/>
            <a:chOff x="2664" y="2752"/>
            <a:chExt cx="1288" cy="625"/>
          </a:xfrm>
        </p:grpSpPr>
        <p:sp>
          <p:nvSpPr>
            <p:cNvPr id="35" name="Freeform 15"/>
            <p:cNvSpPr>
              <a:spLocks/>
            </p:cNvSpPr>
            <p:nvPr/>
          </p:nvSpPr>
          <p:spPr bwMode="auto">
            <a:xfrm>
              <a:off x="2787" y="2752"/>
              <a:ext cx="1151" cy="558"/>
            </a:xfrm>
            <a:custGeom>
              <a:avLst/>
              <a:gdLst>
                <a:gd name="T0" fmla="*/ 2147483647 w 84"/>
                <a:gd name="T1" fmla="*/ 0 h 42"/>
                <a:gd name="T2" fmla="*/ 0 w 84"/>
                <a:gd name="T3" fmla="*/ 2147483647 h 42"/>
                <a:gd name="T4" fmla="*/ 0 60000 65536"/>
                <a:gd name="T5" fmla="*/ 0 60000 65536"/>
                <a:gd name="T6" fmla="*/ 0 w 84"/>
                <a:gd name="T7" fmla="*/ 0 h 42"/>
                <a:gd name="T8" fmla="*/ 84 w 84"/>
                <a:gd name="T9" fmla="*/ 42 h 4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4" h="42">
                  <a:moveTo>
                    <a:pt x="84" y="0"/>
                  </a:moveTo>
                  <a:cubicBezTo>
                    <a:pt x="84" y="22"/>
                    <a:pt x="47" y="40"/>
                    <a:pt x="0" y="42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16"/>
            <p:cNvSpPr>
              <a:spLocks/>
            </p:cNvSpPr>
            <p:nvPr/>
          </p:nvSpPr>
          <p:spPr bwMode="auto">
            <a:xfrm>
              <a:off x="2664" y="3270"/>
              <a:ext cx="165" cy="93"/>
            </a:xfrm>
            <a:custGeom>
              <a:avLst/>
              <a:gdLst>
                <a:gd name="T0" fmla="*/ 165 w 165"/>
                <a:gd name="T1" fmla="*/ 0 h 93"/>
                <a:gd name="T2" fmla="*/ 0 w 165"/>
                <a:gd name="T3" fmla="*/ 54 h 93"/>
                <a:gd name="T4" fmla="*/ 165 w 165"/>
                <a:gd name="T5" fmla="*/ 93 h 93"/>
                <a:gd name="T6" fmla="*/ 110 w 165"/>
                <a:gd name="T7" fmla="*/ 54 h 93"/>
                <a:gd name="T8" fmla="*/ 165 w 165"/>
                <a:gd name="T9" fmla="*/ 0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5"/>
                <a:gd name="T16" fmla="*/ 0 h 93"/>
                <a:gd name="T17" fmla="*/ 165 w 165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5" h="93">
                  <a:moveTo>
                    <a:pt x="165" y="0"/>
                  </a:moveTo>
                  <a:lnTo>
                    <a:pt x="0" y="54"/>
                  </a:lnTo>
                  <a:lnTo>
                    <a:pt x="165" y="93"/>
                  </a:lnTo>
                  <a:lnTo>
                    <a:pt x="110" y="54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17"/>
            <p:cNvSpPr>
              <a:spLocks/>
            </p:cNvSpPr>
            <p:nvPr/>
          </p:nvSpPr>
          <p:spPr bwMode="auto">
            <a:xfrm>
              <a:off x="2801" y="2766"/>
              <a:ext cx="1151" cy="558"/>
            </a:xfrm>
            <a:custGeom>
              <a:avLst/>
              <a:gdLst>
                <a:gd name="T0" fmla="*/ 2147483647 w 84"/>
                <a:gd name="T1" fmla="*/ 0 h 42"/>
                <a:gd name="T2" fmla="*/ 0 w 84"/>
                <a:gd name="T3" fmla="*/ 2147483647 h 42"/>
                <a:gd name="T4" fmla="*/ 0 60000 65536"/>
                <a:gd name="T5" fmla="*/ 0 60000 65536"/>
                <a:gd name="T6" fmla="*/ 0 w 84"/>
                <a:gd name="T7" fmla="*/ 0 h 42"/>
                <a:gd name="T8" fmla="*/ 84 w 84"/>
                <a:gd name="T9" fmla="*/ 42 h 4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4" h="42">
                  <a:moveTo>
                    <a:pt x="84" y="0"/>
                  </a:moveTo>
                  <a:cubicBezTo>
                    <a:pt x="84" y="22"/>
                    <a:pt x="47" y="40"/>
                    <a:pt x="0" y="42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18"/>
            <p:cNvSpPr>
              <a:spLocks/>
            </p:cNvSpPr>
            <p:nvPr/>
          </p:nvSpPr>
          <p:spPr bwMode="auto">
            <a:xfrm>
              <a:off x="2678" y="3284"/>
              <a:ext cx="164" cy="93"/>
            </a:xfrm>
            <a:custGeom>
              <a:avLst/>
              <a:gdLst>
                <a:gd name="T0" fmla="*/ 164 w 164"/>
                <a:gd name="T1" fmla="*/ 0 h 93"/>
                <a:gd name="T2" fmla="*/ 0 w 164"/>
                <a:gd name="T3" fmla="*/ 53 h 93"/>
                <a:gd name="T4" fmla="*/ 164 w 164"/>
                <a:gd name="T5" fmla="*/ 93 h 93"/>
                <a:gd name="T6" fmla="*/ 109 w 164"/>
                <a:gd name="T7" fmla="*/ 53 h 93"/>
                <a:gd name="T8" fmla="*/ 164 w 164"/>
                <a:gd name="T9" fmla="*/ 0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164" y="0"/>
                  </a:moveTo>
                  <a:lnTo>
                    <a:pt x="0" y="53"/>
                  </a:lnTo>
                  <a:lnTo>
                    <a:pt x="164" y="93"/>
                  </a:lnTo>
                  <a:lnTo>
                    <a:pt x="109" y="53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19"/>
            <p:cNvSpPr>
              <a:spLocks/>
            </p:cNvSpPr>
            <p:nvPr/>
          </p:nvSpPr>
          <p:spPr bwMode="auto">
            <a:xfrm>
              <a:off x="2760" y="2766"/>
              <a:ext cx="1178" cy="544"/>
            </a:xfrm>
            <a:custGeom>
              <a:avLst/>
              <a:gdLst>
                <a:gd name="T0" fmla="*/ 2147483647 w 86"/>
                <a:gd name="T1" fmla="*/ 0 h 41"/>
                <a:gd name="T2" fmla="*/ 0 w 86"/>
                <a:gd name="T3" fmla="*/ 2147483647 h 41"/>
                <a:gd name="T4" fmla="*/ 0 60000 65536"/>
                <a:gd name="T5" fmla="*/ 0 60000 65536"/>
                <a:gd name="T6" fmla="*/ 0 w 86"/>
                <a:gd name="T7" fmla="*/ 0 h 41"/>
                <a:gd name="T8" fmla="*/ 86 w 86"/>
                <a:gd name="T9" fmla="*/ 41 h 4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6" h="41">
                  <a:moveTo>
                    <a:pt x="86" y="0"/>
                  </a:moveTo>
                  <a:cubicBezTo>
                    <a:pt x="86" y="21"/>
                    <a:pt x="48" y="40"/>
                    <a:pt x="0" y="41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20"/>
            <p:cNvSpPr>
              <a:spLocks/>
            </p:cNvSpPr>
            <p:nvPr/>
          </p:nvSpPr>
          <p:spPr bwMode="auto">
            <a:xfrm>
              <a:off x="2664" y="3270"/>
              <a:ext cx="165" cy="93"/>
            </a:xfrm>
            <a:custGeom>
              <a:avLst/>
              <a:gdLst>
                <a:gd name="T0" fmla="*/ 165 w 165"/>
                <a:gd name="T1" fmla="*/ 0 h 93"/>
                <a:gd name="T2" fmla="*/ 0 w 165"/>
                <a:gd name="T3" fmla="*/ 54 h 93"/>
                <a:gd name="T4" fmla="*/ 165 w 165"/>
                <a:gd name="T5" fmla="*/ 93 h 93"/>
                <a:gd name="T6" fmla="*/ 110 w 165"/>
                <a:gd name="T7" fmla="*/ 54 h 93"/>
                <a:gd name="T8" fmla="*/ 165 w 165"/>
                <a:gd name="T9" fmla="*/ 0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5"/>
                <a:gd name="T16" fmla="*/ 0 h 93"/>
                <a:gd name="T17" fmla="*/ 165 w 165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5" h="93">
                  <a:moveTo>
                    <a:pt x="165" y="0"/>
                  </a:moveTo>
                  <a:lnTo>
                    <a:pt x="0" y="54"/>
                  </a:lnTo>
                  <a:lnTo>
                    <a:pt x="165" y="93"/>
                  </a:lnTo>
                  <a:lnTo>
                    <a:pt x="110" y="54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1" name="Group 21"/>
          <p:cNvGrpSpPr>
            <a:grpSpLocks/>
          </p:cNvGrpSpPr>
          <p:nvPr/>
        </p:nvGrpSpPr>
        <p:grpSpPr bwMode="auto">
          <a:xfrm>
            <a:off x="2452688" y="3786188"/>
            <a:ext cx="1644650" cy="1582737"/>
            <a:chOff x="1610" y="2500"/>
            <a:chExt cx="849" cy="824"/>
          </a:xfrm>
        </p:grpSpPr>
        <p:sp>
          <p:nvSpPr>
            <p:cNvPr id="42" name="Freeform 22"/>
            <p:cNvSpPr>
              <a:spLocks/>
            </p:cNvSpPr>
            <p:nvPr/>
          </p:nvSpPr>
          <p:spPr bwMode="auto">
            <a:xfrm>
              <a:off x="1637" y="2619"/>
              <a:ext cx="808" cy="691"/>
            </a:xfrm>
            <a:custGeom>
              <a:avLst/>
              <a:gdLst>
                <a:gd name="T0" fmla="*/ 2147483647 w 59"/>
                <a:gd name="T1" fmla="*/ 2147483647 h 52"/>
                <a:gd name="T2" fmla="*/ 0 w 59"/>
                <a:gd name="T3" fmla="*/ 0 h 52"/>
                <a:gd name="T4" fmla="*/ 0 60000 65536"/>
                <a:gd name="T5" fmla="*/ 0 60000 65536"/>
                <a:gd name="T6" fmla="*/ 0 w 59"/>
                <a:gd name="T7" fmla="*/ 0 h 52"/>
                <a:gd name="T8" fmla="*/ 59 w 59"/>
                <a:gd name="T9" fmla="*/ 52 h 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9" h="52">
                  <a:moveTo>
                    <a:pt x="59" y="52"/>
                  </a:moveTo>
                  <a:cubicBezTo>
                    <a:pt x="29" y="52"/>
                    <a:pt x="4" y="29"/>
                    <a:pt x="0" y="0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23"/>
            <p:cNvSpPr>
              <a:spLocks/>
            </p:cNvSpPr>
            <p:nvPr/>
          </p:nvSpPr>
          <p:spPr bwMode="auto">
            <a:xfrm>
              <a:off x="1610" y="2500"/>
              <a:ext cx="95" cy="159"/>
            </a:xfrm>
            <a:custGeom>
              <a:avLst/>
              <a:gdLst>
                <a:gd name="T0" fmla="*/ 95 w 95"/>
                <a:gd name="T1" fmla="*/ 146 h 159"/>
                <a:gd name="T2" fmla="*/ 27 w 95"/>
                <a:gd name="T3" fmla="*/ 0 h 159"/>
                <a:gd name="T4" fmla="*/ 0 w 95"/>
                <a:gd name="T5" fmla="*/ 159 h 159"/>
                <a:gd name="T6" fmla="*/ 41 w 95"/>
                <a:gd name="T7" fmla="*/ 106 h 159"/>
                <a:gd name="T8" fmla="*/ 95 w 95"/>
                <a:gd name="T9" fmla="*/ 146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"/>
                <a:gd name="T16" fmla="*/ 0 h 159"/>
                <a:gd name="T17" fmla="*/ 95 w 95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" h="159">
                  <a:moveTo>
                    <a:pt x="95" y="146"/>
                  </a:moveTo>
                  <a:lnTo>
                    <a:pt x="27" y="0"/>
                  </a:lnTo>
                  <a:lnTo>
                    <a:pt x="0" y="159"/>
                  </a:lnTo>
                  <a:lnTo>
                    <a:pt x="41" y="106"/>
                  </a:lnTo>
                  <a:lnTo>
                    <a:pt x="95" y="146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24"/>
            <p:cNvSpPr>
              <a:spLocks/>
            </p:cNvSpPr>
            <p:nvPr/>
          </p:nvSpPr>
          <p:spPr bwMode="auto">
            <a:xfrm>
              <a:off x="1651" y="2633"/>
              <a:ext cx="808" cy="691"/>
            </a:xfrm>
            <a:custGeom>
              <a:avLst/>
              <a:gdLst>
                <a:gd name="T0" fmla="*/ 2147483647 w 59"/>
                <a:gd name="T1" fmla="*/ 2147483647 h 52"/>
                <a:gd name="T2" fmla="*/ 0 w 59"/>
                <a:gd name="T3" fmla="*/ 0 h 52"/>
                <a:gd name="T4" fmla="*/ 0 60000 65536"/>
                <a:gd name="T5" fmla="*/ 0 60000 65536"/>
                <a:gd name="T6" fmla="*/ 0 w 59"/>
                <a:gd name="T7" fmla="*/ 0 h 52"/>
                <a:gd name="T8" fmla="*/ 59 w 59"/>
                <a:gd name="T9" fmla="*/ 52 h 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9" h="52">
                  <a:moveTo>
                    <a:pt x="59" y="52"/>
                  </a:moveTo>
                  <a:cubicBezTo>
                    <a:pt x="29" y="52"/>
                    <a:pt x="4" y="29"/>
                    <a:pt x="0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25"/>
            <p:cNvSpPr>
              <a:spLocks/>
            </p:cNvSpPr>
            <p:nvPr/>
          </p:nvSpPr>
          <p:spPr bwMode="auto">
            <a:xfrm>
              <a:off x="1623" y="2513"/>
              <a:ext cx="96" cy="160"/>
            </a:xfrm>
            <a:custGeom>
              <a:avLst/>
              <a:gdLst>
                <a:gd name="T0" fmla="*/ 96 w 96"/>
                <a:gd name="T1" fmla="*/ 146 h 160"/>
                <a:gd name="T2" fmla="*/ 28 w 96"/>
                <a:gd name="T3" fmla="*/ 0 h 160"/>
                <a:gd name="T4" fmla="*/ 0 w 96"/>
                <a:gd name="T5" fmla="*/ 160 h 160"/>
                <a:gd name="T6" fmla="*/ 41 w 96"/>
                <a:gd name="T7" fmla="*/ 106 h 160"/>
                <a:gd name="T8" fmla="*/ 96 w 96"/>
                <a:gd name="T9" fmla="*/ 146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96" y="146"/>
                  </a:moveTo>
                  <a:lnTo>
                    <a:pt x="28" y="0"/>
                  </a:lnTo>
                  <a:lnTo>
                    <a:pt x="0" y="160"/>
                  </a:lnTo>
                  <a:lnTo>
                    <a:pt x="41" y="106"/>
                  </a:lnTo>
                  <a:lnTo>
                    <a:pt x="96" y="1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26"/>
            <p:cNvSpPr>
              <a:spLocks/>
            </p:cNvSpPr>
            <p:nvPr/>
          </p:nvSpPr>
          <p:spPr bwMode="auto">
            <a:xfrm>
              <a:off x="1637" y="2633"/>
              <a:ext cx="808" cy="691"/>
            </a:xfrm>
            <a:custGeom>
              <a:avLst/>
              <a:gdLst>
                <a:gd name="T0" fmla="*/ 2147483647 w 59"/>
                <a:gd name="T1" fmla="*/ 2147483647 h 52"/>
                <a:gd name="T2" fmla="*/ 0 w 59"/>
                <a:gd name="T3" fmla="*/ 0 h 52"/>
                <a:gd name="T4" fmla="*/ 0 60000 65536"/>
                <a:gd name="T5" fmla="*/ 0 60000 65536"/>
                <a:gd name="T6" fmla="*/ 0 w 59"/>
                <a:gd name="T7" fmla="*/ 0 h 52"/>
                <a:gd name="T8" fmla="*/ 59 w 59"/>
                <a:gd name="T9" fmla="*/ 52 h 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9" h="52">
                  <a:moveTo>
                    <a:pt x="59" y="52"/>
                  </a:moveTo>
                  <a:cubicBezTo>
                    <a:pt x="30" y="52"/>
                    <a:pt x="5" y="29"/>
                    <a:pt x="0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27"/>
            <p:cNvSpPr>
              <a:spLocks/>
            </p:cNvSpPr>
            <p:nvPr/>
          </p:nvSpPr>
          <p:spPr bwMode="auto">
            <a:xfrm>
              <a:off x="1610" y="2513"/>
              <a:ext cx="95" cy="160"/>
            </a:xfrm>
            <a:custGeom>
              <a:avLst/>
              <a:gdLst>
                <a:gd name="T0" fmla="*/ 95 w 95"/>
                <a:gd name="T1" fmla="*/ 146 h 160"/>
                <a:gd name="T2" fmla="*/ 27 w 95"/>
                <a:gd name="T3" fmla="*/ 0 h 160"/>
                <a:gd name="T4" fmla="*/ 0 w 95"/>
                <a:gd name="T5" fmla="*/ 160 h 160"/>
                <a:gd name="T6" fmla="*/ 41 w 95"/>
                <a:gd name="T7" fmla="*/ 106 h 160"/>
                <a:gd name="T8" fmla="*/ 95 w 95"/>
                <a:gd name="T9" fmla="*/ 146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"/>
                <a:gd name="T16" fmla="*/ 0 h 160"/>
                <a:gd name="T17" fmla="*/ 95 w 95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" h="160">
                  <a:moveTo>
                    <a:pt x="95" y="146"/>
                  </a:moveTo>
                  <a:lnTo>
                    <a:pt x="27" y="0"/>
                  </a:lnTo>
                  <a:lnTo>
                    <a:pt x="0" y="160"/>
                  </a:lnTo>
                  <a:lnTo>
                    <a:pt x="41" y="106"/>
                  </a:lnTo>
                  <a:lnTo>
                    <a:pt x="95" y="1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8" name="Group 28"/>
          <p:cNvGrpSpPr>
            <a:grpSpLocks/>
          </p:cNvGrpSpPr>
          <p:nvPr/>
        </p:nvGrpSpPr>
        <p:grpSpPr bwMode="auto">
          <a:xfrm>
            <a:off x="2595563" y="2286000"/>
            <a:ext cx="2278062" cy="1341438"/>
            <a:chOff x="1610" y="1716"/>
            <a:chExt cx="1287" cy="624"/>
          </a:xfrm>
        </p:grpSpPr>
        <p:sp>
          <p:nvSpPr>
            <p:cNvPr id="49" name="Freeform 29"/>
            <p:cNvSpPr>
              <a:spLocks/>
            </p:cNvSpPr>
            <p:nvPr/>
          </p:nvSpPr>
          <p:spPr bwMode="auto">
            <a:xfrm>
              <a:off x="1610" y="1756"/>
              <a:ext cx="1136" cy="571"/>
            </a:xfrm>
            <a:custGeom>
              <a:avLst/>
              <a:gdLst>
                <a:gd name="T0" fmla="*/ 0 w 83"/>
                <a:gd name="T1" fmla="*/ 2147483647 h 43"/>
                <a:gd name="T2" fmla="*/ 2147483647 w 83"/>
                <a:gd name="T3" fmla="*/ 0 h 43"/>
                <a:gd name="T4" fmla="*/ 0 60000 65536"/>
                <a:gd name="T5" fmla="*/ 0 60000 65536"/>
                <a:gd name="T6" fmla="*/ 0 w 83"/>
                <a:gd name="T7" fmla="*/ 0 h 43"/>
                <a:gd name="T8" fmla="*/ 83 w 83"/>
                <a:gd name="T9" fmla="*/ 43 h 4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3" h="43">
                  <a:moveTo>
                    <a:pt x="0" y="43"/>
                  </a:moveTo>
                  <a:cubicBezTo>
                    <a:pt x="0" y="20"/>
                    <a:pt x="36" y="2"/>
                    <a:pt x="83" y="0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30"/>
            <p:cNvSpPr>
              <a:spLocks/>
            </p:cNvSpPr>
            <p:nvPr/>
          </p:nvSpPr>
          <p:spPr bwMode="auto">
            <a:xfrm>
              <a:off x="2719" y="1716"/>
              <a:ext cx="164" cy="93"/>
            </a:xfrm>
            <a:custGeom>
              <a:avLst/>
              <a:gdLst>
                <a:gd name="T0" fmla="*/ 0 w 164"/>
                <a:gd name="T1" fmla="*/ 93 h 93"/>
                <a:gd name="T2" fmla="*/ 164 w 164"/>
                <a:gd name="T3" fmla="*/ 40 h 93"/>
                <a:gd name="T4" fmla="*/ 0 w 164"/>
                <a:gd name="T5" fmla="*/ 0 h 93"/>
                <a:gd name="T6" fmla="*/ 55 w 164"/>
                <a:gd name="T7" fmla="*/ 40 h 93"/>
                <a:gd name="T8" fmla="*/ 0 w 164"/>
                <a:gd name="T9" fmla="*/ 93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0" y="93"/>
                  </a:moveTo>
                  <a:lnTo>
                    <a:pt x="164" y="40"/>
                  </a:lnTo>
                  <a:lnTo>
                    <a:pt x="0" y="0"/>
                  </a:lnTo>
                  <a:lnTo>
                    <a:pt x="55" y="4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31"/>
            <p:cNvSpPr>
              <a:spLocks/>
            </p:cNvSpPr>
            <p:nvPr/>
          </p:nvSpPr>
          <p:spPr bwMode="auto">
            <a:xfrm>
              <a:off x="1623" y="1769"/>
              <a:ext cx="1137" cy="571"/>
            </a:xfrm>
            <a:custGeom>
              <a:avLst/>
              <a:gdLst>
                <a:gd name="T0" fmla="*/ 0 w 83"/>
                <a:gd name="T1" fmla="*/ 2147483647 h 43"/>
                <a:gd name="T2" fmla="*/ 2147483647 w 83"/>
                <a:gd name="T3" fmla="*/ 0 h 43"/>
                <a:gd name="T4" fmla="*/ 0 60000 65536"/>
                <a:gd name="T5" fmla="*/ 0 60000 65536"/>
                <a:gd name="T6" fmla="*/ 0 w 83"/>
                <a:gd name="T7" fmla="*/ 0 h 43"/>
                <a:gd name="T8" fmla="*/ 83 w 83"/>
                <a:gd name="T9" fmla="*/ 43 h 4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3" h="43">
                  <a:moveTo>
                    <a:pt x="0" y="43"/>
                  </a:moveTo>
                  <a:cubicBezTo>
                    <a:pt x="0" y="20"/>
                    <a:pt x="36" y="2"/>
                    <a:pt x="83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2" name="Freeform 32"/>
            <p:cNvSpPr>
              <a:spLocks/>
            </p:cNvSpPr>
            <p:nvPr/>
          </p:nvSpPr>
          <p:spPr bwMode="auto">
            <a:xfrm>
              <a:off x="2733" y="1729"/>
              <a:ext cx="164" cy="93"/>
            </a:xfrm>
            <a:custGeom>
              <a:avLst/>
              <a:gdLst>
                <a:gd name="T0" fmla="*/ 0 w 164"/>
                <a:gd name="T1" fmla="*/ 93 h 93"/>
                <a:gd name="T2" fmla="*/ 164 w 164"/>
                <a:gd name="T3" fmla="*/ 40 h 93"/>
                <a:gd name="T4" fmla="*/ 0 w 164"/>
                <a:gd name="T5" fmla="*/ 0 h 93"/>
                <a:gd name="T6" fmla="*/ 54 w 164"/>
                <a:gd name="T7" fmla="*/ 40 h 93"/>
                <a:gd name="T8" fmla="*/ 0 w 164"/>
                <a:gd name="T9" fmla="*/ 93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0" y="93"/>
                  </a:moveTo>
                  <a:lnTo>
                    <a:pt x="164" y="40"/>
                  </a:lnTo>
                  <a:lnTo>
                    <a:pt x="0" y="0"/>
                  </a:lnTo>
                  <a:lnTo>
                    <a:pt x="54" y="4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3" name="Freeform 33"/>
            <p:cNvSpPr>
              <a:spLocks/>
            </p:cNvSpPr>
            <p:nvPr/>
          </p:nvSpPr>
          <p:spPr bwMode="auto">
            <a:xfrm>
              <a:off x="1623" y="1769"/>
              <a:ext cx="1164" cy="558"/>
            </a:xfrm>
            <a:custGeom>
              <a:avLst/>
              <a:gdLst>
                <a:gd name="T0" fmla="*/ 0 w 85"/>
                <a:gd name="T1" fmla="*/ 2147483647 h 42"/>
                <a:gd name="T2" fmla="*/ 2147483647 w 85"/>
                <a:gd name="T3" fmla="*/ 0 h 42"/>
                <a:gd name="T4" fmla="*/ 0 60000 65536"/>
                <a:gd name="T5" fmla="*/ 0 60000 65536"/>
                <a:gd name="T6" fmla="*/ 0 w 85"/>
                <a:gd name="T7" fmla="*/ 0 h 42"/>
                <a:gd name="T8" fmla="*/ 85 w 85"/>
                <a:gd name="T9" fmla="*/ 42 h 4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5" h="42">
                  <a:moveTo>
                    <a:pt x="0" y="42"/>
                  </a:moveTo>
                  <a:cubicBezTo>
                    <a:pt x="0" y="20"/>
                    <a:pt x="37" y="1"/>
                    <a:pt x="85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4" name="Freeform 34"/>
            <p:cNvSpPr>
              <a:spLocks/>
            </p:cNvSpPr>
            <p:nvPr/>
          </p:nvSpPr>
          <p:spPr bwMode="auto">
            <a:xfrm>
              <a:off x="2733" y="1729"/>
              <a:ext cx="164" cy="93"/>
            </a:xfrm>
            <a:custGeom>
              <a:avLst/>
              <a:gdLst>
                <a:gd name="T0" fmla="*/ 0 w 164"/>
                <a:gd name="T1" fmla="*/ 93 h 93"/>
                <a:gd name="T2" fmla="*/ 164 w 164"/>
                <a:gd name="T3" fmla="*/ 40 h 93"/>
                <a:gd name="T4" fmla="*/ 0 w 164"/>
                <a:gd name="T5" fmla="*/ 0 h 93"/>
                <a:gd name="T6" fmla="*/ 54 w 164"/>
                <a:gd name="T7" fmla="*/ 40 h 93"/>
                <a:gd name="T8" fmla="*/ 0 w 164"/>
                <a:gd name="T9" fmla="*/ 93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0" y="93"/>
                  </a:moveTo>
                  <a:lnTo>
                    <a:pt x="164" y="40"/>
                  </a:lnTo>
                  <a:lnTo>
                    <a:pt x="0" y="0"/>
                  </a:lnTo>
                  <a:lnTo>
                    <a:pt x="54" y="4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60" name="Text Box 50"/>
          <p:cNvSpPr txBox="1">
            <a:spLocks noChangeArrowheads="1"/>
          </p:cNvSpPr>
          <p:nvPr/>
        </p:nvSpPr>
        <p:spPr bwMode="auto">
          <a:xfrm>
            <a:off x="2452688" y="2863850"/>
            <a:ext cx="4000500" cy="17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ctr" defTabSz="762000" eaLnBrk="1" hangingPunct="1">
              <a:defRPr/>
            </a:pPr>
            <a:r>
              <a:rPr lang="pt-BR" sz="3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CICLO DA AUDITORIA  OPERACIONAL</a:t>
            </a:r>
          </a:p>
        </p:txBody>
      </p:sp>
      <p:graphicFrame>
        <p:nvGraphicFramePr>
          <p:cNvPr id="61" name="Object 6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8710981"/>
              </p:ext>
            </p:extLst>
          </p:nvPr>
        </p:nvGraphicFramePr>
        <p:xfrm>
          <a:off x="6366905" y="357188"/>
          <a:ext cx="903287" cy="111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94" name="CorelDRAW" r:id="rId4" imgW="3457575" imgH="4600575" progId="CorelDRAW.Gráficos.9">
                  <p:embed/>
                </p:oleObj>
              </mc:Choice>
              <mc:Fallback>
                <p:oleObj name="CorelDRAW" r:id="rId4" imgW="3457575" imgH="4600575" progId="CorelDRAW.Gráficos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66905" y="357188"/>
                        <a:ext cx="903287" cy="1111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Text Box 76"/>
          <p:cNvSpPr txBox="1">
            <a:spLocks noChangeArrowheads="1"/>
          </p:cNvSpPr>
          <p:nvPr/>
        </p:nvSpPr>
        <p:spPr bwMode="auto">
          <a:xfrm>
            <a:off x="6273828" y="1563580"/>
            <a:ext cx="1057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rgbClr val="000000"/>
                </a:solidFill>
                <a:latin typeface="Verdana" pitchFamily="34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Verdana" pitchFamily="34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9pPr>
          </a:lstStyle>
          <a:p>
            <a:pPr algn="l"/>
            <a:r>
              <a:rPr lang="pt-BR" sz="2000" b="1" dirty="0">
                <a:latin typeface="Calibri" pitchFamily="34" charset="0"/>
              </a:rPr>
              <a:t>Seleção </a:t>
            </a:r>
          </a:p>
        </p:txBody>
      </p:sp>
    </p:spTree>
    <p:extLst>
      <p:ext uri="{BB962C8B-B14F-4D97-AF65-F5344CB8AC3E}">
        <p14:creationId xmlns:p14="http://schemas.microsoft.com/office/powerpoint/2010/main" val="1573413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323528" y="1844824"/>
            <a:ext cx="84786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/>
              <a:t>A análise preliminar consiste no </a:t>
            </a:r>
            <a:r>
              <a:rPr lang="pt-BR" sz="3600" b="1" dirty="0" smtClean="0"/>
              <a:t>levantamento de </a:t>
            </a:r>
            <a:r>
              <a:rPr lang="pt-BR" sz="3600" b="1" dirty="0"/>
              <a:t>informações relevantes </a:t>
            </a:r>
            <a:r>
              <a:rPr lang="pt-BR" sz="3600" dirty="0"/>
              <a:t>sobre o objeto auditado </a:t>
            </a:r>
            <a:r>
              <a:rPr lang="pt-BR" sz="3600" dirty="0" smtClean="0"/>
              <a:t>para adquirir-se </a:t>
            </a:r>
            <a:r>
              <a:rPr lang="pt-BR" sz="3600" dirty="0"/>
              <a:t>o conhecimento </a:t>
            </a:r>
            <a:r>
              <a:rPr lang="pt-BR" sz="3600" b="1" dirty="0"/>
              <a:t>necessário à formulação</a:t>
            </a:r>
          </a:p>
          <a:p>
            <a:r>
              <a:rPr lang="pt-BR" sz="3600" b="1" dirty="0"/>
              <a:t>das questões</a:t>
            </a:r>
            <a:r>
              <a:rPr lang="pt-BR" sz="3600" dirty="0"/>
              <a:t> que serão examinadas pela auditoria.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51520" y="935534"/>
            <a:ext cx="7488831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Seleção - Levantamento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638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323528" y="1916832"/>
            <a:ext cx="84786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/>
              <a:t>A </a:t>
            </a:r>
            <a:r>
              <a:rPr lang="pt-BR" sz="3600" b="1" dirty="0"/>
              <a:t>extensão e o nível de detalhamento dos </a:t>
            </a:r>
            <a:r>
              <a:rPr lang="pt-BR" sz="3600" b="1" dirty="0" smtClean="0"/>
              <a:t>dados </a:t>
            </a:r>
            <a:r>
              <a:rPr lang="pt-BR" sz="3600" dirty="0" smtClean="0"/>
              <a:t>que </a:t>
            </a:r>
            <a:r>
              <a:rPr lang="pt-BR" sz="3600" dirty="0"/>
              <a:t>serão coletados devem levar em </a:t>
            </a:r>
            <a:r>
              <a:rPr lang="pt-BR" sz="3600" b="1" dirty="0" smtClean="0"/>
              <a:t>consideração a</a:t>
            </a:r>
            <a:r>
              <a:rPr lang="pt-BR" sz="3600" dirty="0" smtClean="0"/>
              <a:t> </a:t>
            </a:r>
            <a:r>
              <a:rPr lang="pt-BR" sz="3600" b="1" dirty="0"/>
              <a:t>natureza do objeto </a:t>
            </a:r>
            <a:r>
              <a:rPr lang="pt-BR" sz="3600" dirty="0" smtClean="0"/>
              <a:t>investigado</a:t>
            </a:r>
            <a:r>
              <a:rPr lang="pt-BR" sz="3600" dirty="0"/>
              <a:t>, o </a:t>
            </a:r>
            <a:r>
              <a:rPr lang="pt-BR" sz="3600" b="1" dirty="0"/>
              <a:t>tempo</a:t>
            </a:r>
            <a:r>
              <a:rPr lang="pt-BR" sz="3600" dirty="0"/>
              <a:t> e </a:t>
            </a:r>
            <a:r>
              <a:rPr lang="pt-BR" sz="3600" dirty="0" smtClean="0"/>
              <a:t>os </a:t>
            </a:r>
            <a:r>
              <a:rPr lang="pt-BR" sz="3600" b="1" dirty="0" smtClean="0"/>
              <a:t>recursos</a:t>
            </a:r>
            <a:r>
              <a:rPr lang="pt-BR" sz="3600" dirty="0" smtClean="0"/>
              <a:t> </a:t>
            </a:r>
            <a:r>
              <a:rPr lang="pt-BR" sz="3600" b="1" dirty="0"/>
              <a:t>disponíveis</a:t>
            </a:r>
            <a:r>
              <a:rPr lang="pt-BR" sz="3600" dirty="0"/>
              <a:t> pela equipe.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51520" y="935534"/>
            <a:ext cx="7488831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Seleção - Levantamento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987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323528" y="1988840"/>
            <a:ext cx="84786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/>
              <a:t>A equipe deve realizar </a:t>
            </a:r>
            <a:r>
              <a:rPr lang="pt-BR" sz="3600" b="1" dirty="0"/>
              <a:t>investigação </a:t>
            </a:r>
            <a:r>
              <a:rPr lang="pt-BR" sz="3600" b="1" dirty="0" smtClean="0"/>
              <a:t>preliminar </a:t>
            </a:r>
            <a:r>
              <a:rPr lang="pt-BR" sz="3600" dirty="0" smtClean="0"/>
              <a:t>dos </a:t>
            </a:r>
            <a:r>
              <a:rPr lang="pt-BR" sz="3600" b="1" dirty="0"/>
              <a:t>controles internos </a:t>
            </a:r>
            <a:r>
              <a:rPr lang="pt-BR" sz="3600" dirty="0"/>
              <a:t>e dos </a:t>
            </a:r>
            <a:r>
              <a:rPr lang="pt-BR" sz="3600" b="1" dirty="0"/>
              <a:t>sistemas de </a:t>
            </a:r>
            <a:r>
              <a:rPr lang="pt-BR" sz="3600" b="1" dirty="0" smtClean="0"/>
              <a:t>informação</a:t>
            </a:r>
            <a:r>
              <a:rPr lang="pt-BR" sz="3600" dirty="0" smtClean="0"/>
              <a:t>, assim </a:t>
            </a:r>
            <a:r>
              <a:rPr lang="pt-BR" sz="3600" dirty="0"/>
              <a:t>como dos </a:t>
            </a:r>
            <a:r>
              <a:rPr lang="pt-BR" sz="3600" b="1" dirty="0"/>
              <a:t>aspectos legais </a:t>
            </a:r>
            <a:r>
              <a:rPr lang="pt-BR" sz="3600" dirty="0"/>
              <a:t>considerados significativos</a:t>
            </a:r>
          </a:p>
          <a:p>
            <a:r>
              <a:rPr lang="pt-BR" sz="3600" dirty="0"/>
              <a:t>no contexto da auditoria.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51520" y="935534"/>
            <a:ext cx="7488831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Seleção - Levantamento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71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467543" y="2276872"/>
            <a:ext cx="7632849" cy="32525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742950">
              <a:spcBef>
                <a:spcPct val="0"/>
              </a:spcBef>
              <a:buFont typeface="+mj-lt"/>
              <a:buAutoNum type="arabicPeriod" startAt="3"/>
            </a:pP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Metodologia adotada no </a:t>
            </a:r>
            <a:r>
              <a:rPr 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Projeto</a:t>
            </a:r>
          </a:p>
          <a:p>
            <a:pPr lvl="1">
              <a:spcBef>
                <a:spcPct val="0"/>
              </a:spcBef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Fases a serem executadas;</a:t>
            </a:r>
          </a:p>
          <a:p>
            <a:pPr lvl="1">
              <a:spcBef>
                <a:spcPct val="0"/>
              </a:spcBef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dirty="0">
                <a:latin typeface="Calibri" pitchFamily="34" charset="0"/>
                <a:ea typeface="Calibri" pitchFamily="34" charset="0"/>
                <a:cs typeface="Calibri" pitchFamily="34" charset="0"/>
              </a:rPr>
              <a:t>Técnicas </a:t>
            </a:r>
            <a:r>
              <a:rPr lang="pt-BR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utilizadas;</a:t>
            </a:r>
          </a:p>
          <a:p>
            <a:pPr lvl="1">
              <a:spcBef>
                <a:spcPct val="0"/>
              </a:spcBef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Resultados;</a:t>
            </a:r>
          </a:p>
          <a:p>
            <a:pPr lvl="1">
              <a:spcBef>
                <a:spcPct val="0"/>
              </a:spcBef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Relatório.</a:t>
            </a:r>
            <a:endParaRPr lang="pt-BR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pt-BR" sz="36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51520" y="1305644"/>
            <a:ext cx="5544616" cy="611188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t-BR" sz="6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Programa de Trabalho</a:t>
            </a:r>
            <a:endParaRPr lang="pt-BR" sz="5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3938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 autoUpdateAnimBg="0" advAuto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52"/>
          <p:cNvGrpSpPr>
            <a:grpSpLocks/>
          </p:cNvGrpSpPr>
          <p:nvPr/>
        </p:nvGrpSpPr>
        <p:grpSpPr bwMode="auto">
          <a:xfrm>
            <a:off x="7630913" y="2123428"/>
            <a:ext cx="1125537" cy="974725"/>
            <a:chOff x="4153" y="2632"/>
            <a:chExt cx="636" cy="600"/>
          </a:xfrm>
        </p:grpSpPr>
        <p:graphicFrame>
          <p:nvGraphicFramePr>
            <p:cNvPr id="12" name="Object 53"/>
            <p:cNvGraphicFramePr>
              <a:graphicFrameLocks noChangeAspect="1"/>
            </p:cNvGraphicFramePr>
            <p:nvPr/>
          </p:nvGraphicFramePr>
          <p:xfrm>
            <a:off x="4153" y="2632"/>
            <a:ext cx="510" cy="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6070" name="CorelDRAW" r:id="rId4" imgW="3952875" imgH="4648200" progId="CorelDRAW.Gráficos.9">
                    <p:embed/>
                  </p:oleObj>
                </mc:Choice>
                <mc:Fallback>
                  <p:oleObj name="CorelDRAW" r:id="rId4" imgW="3952875" imgH="4648200" progId="CorelDRAW.Gráficos.9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53" y="2632"/>
                          <a:ext cx="510" cy="6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" name="Object 54"/>
            <p:cNvGraphicFramePr>
              <a:graphicFrameLocks noChangeAspect="1"/>
            </p:cNvGraphicFramePr>
            <p:nvPr/>
          </p:nvGraphicFramePr>
          <p:xfrm>
            <a:off x="4320" y="2832"/>
            <a:ext cx="469" cy="3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6071" name="CorelDRAW" r:id="rId6" imgW="4238625" imgH="2895600" progId="CorelDRAW.Gráficos.9">
                    <p:embed/>
                  </p:oleObj>
                </mc:Choice>
                <mc:Fallback>
                  <p:oleObj name="CorelDRAW" r:id="rId6" imgW="4238625" imgH="2895600" progId="CorelDRAW.Gráficos.9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0" y="2832"/>
                          <a:ext cx="469" cy="32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7" name="Group 7"/>
          <p:cNvGrpSpPr>
            <a:grpSpLocks/>
          </p:cNvGrpSpPr>
          <p:nvPr/>
        </p:nvGrpSpPr>
        <p:grpSpPr bwMode="auto">
          <a:xfrm>
            <a:off x="5238750" y="2428875"/>
            <a:ext cx="1643063" cy="1582738"/>
            <a:chOff x="3130" y="1769"/>
            <a:chExt cx="849" cy="824"/>
          </a:xfrm>
        </p:grpSpPr>
        <p:sp>
          <p:nvSpPr>
            <p:cNvPr id="28" name="Freeform 8"/>
            <p:cNvSpPr>
              <a:spLocks/>
            </p:cNvSpPr>
            <p:nvPr/>
          </p:nvSpPr>
          <p:spPr bwMode="auto">
            <a:xfrm>
              <a:off x="3130" y="1769"/>
              <a:ext cx="794" cy="678"/>
            </a:xfrm>
            <a:custGeom>
              <a:avLst/>
              <a:gdLst>
                <a:gd name="T0" fmla="*/ 0 w 58"/>
                <a:gd name="T1" fmla="*/ 0 h 51"/>
                <a:gd name="T2" fmla="*/ 0 w 58"/>
                <a:gd name="T3" fmla="*/ 0 h 51"/>
                <a:gd name="T4" fmla="*/ 2147483647 w 58"/>
                <a:gd name="T5" fmla="*/ 2147483647 h 51"/>
                <a:gd name="T6" fmla="*/ 0 60000 65536"/>
                <a:gd name="T7" fmla="*/ 0 60000 65536"/>
                <a:gd name="T8" fmla="*/ 0 60000 65536"/>
                <a:gd name="T9" fmla="*/ 0 w 58"/>
                <a:gd name="T10" fmla="*/ 0 h 51"/>
                <a:gd name="T11" fmla="*/ 58 w 58"/>
                <a:gd name="T12" fmla="*/ 51 h 5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" h="5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0"/>
                    <a:pt x="54" y="22"/>
                    <a:pt x="58" y="51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9"/>
            <p:cNvSpPr>
              <a:spLocks/>
            </p:cNvSpPr>
            <p:nvPr/>
          </p:nvSpPr>
          <p:spPr bwMode="auto">
            <a:xfrm>
              <a:off x="3869" y="2420"/>
              <a:ext cx="96" cy="160"/>
            </a:xfrm>
            <a:custGeom>
              <a:avLst/>
              <a:gdLst>
                <a:gd name="T0" fmla="*/ 0 w 96"/>
                <a:gd name="T1" fmla="*/ 13 h 160"/>
                <a:gd name="T2" fmla="*/ 69 w 96"/>
                <a:gd name="T3" fmla="*/ 160 h 160"/>
                <a:gd name="T4" fmla="*/ 96 w 96"/>
                <a:gd name="T5" fmla="*/ 0 h 160"/>
                <a:gd name="T6" fmla="*/ 55 w 96"/>
                <a:gd name="T7" fmla="*/ 53 h 160"/>
                <a:gd name="T8" fmla="*/ 0 w 96"/>
                <a:gd name="T9" fmla="*/ 13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0" y="13"/>
                  </a:moveTo>
                  <a:lnTo>
                    <a:pt x="69" y="160"/>
                  </a:lnTo>
                  <a:lnTo>
                    <a:pt x="96" y="0"/>
                  </a:lnTo>
                  <a:lnTo>
                    <a:pt x="55" y="53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10"/>
            <p:cNvSpPr>
              <a:spLocks/>
            </p:cNvSpPr>
            <p:nvPr/>
          </p:nvSpPr>
          <p:spPr bwMode="auto">
            <a:xfrm>
              <a:off x="3144" y="1782"/>
              <a:ext cx="794" cy="678"/>
            </a:xfrm>
            <a:custGeom>
              <a:avLst/>
              <a:gdLst>
                <a:gd name="T0" fmla="*/ 0 w 58"/>
                <a:gd name="T1" fmla="*/ 0 h 51"/>
                <a:gd name="T2" fmla="*/ 0 w 58"/>
                <a:gd name="T3" fmla="*/ 0 h 51"/>
                <a:gd name="T4" fmla="*/ 2147483647 w 58"/>
                <a:gd name="T5" fmla="*/ 2147483647 h 51"/>
                <a:gd name="T6" fmla="*/ 0 60000 65536"/>
                <a:gd name="T7" fmla="*/ 0 60000 65536"/>
                <a:gd name="T8" fmla="*/ 0 60000 65536"/>
                <a:gd name="T9" fmla="*/ 0 w 58"/>
                <a:gd name="T10" fmla="*/ 0 h 51"/>
                <a:gd name="T11" fmla="*/ 58 w 58"/>
                <a:gd name="T12" fmla="*/ 51 h 5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" h="5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0"/>
                    <a:pt x="54" y="22"/>
                    <a:pt x="58" y="51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11"/>
            <p:cNvSpPr>
              <a:spLocks/>
            </p:cNvSpPr>
            <p:nvPr/>
          </p:nvSpPr>
          <p:spPr bwMode="auto">
            <a:xfrm>
              <a:off x="3883" y="2433"/>
              <a:ext cx="96" cy="160"/>
            </a:xfrm>
            <a:custGeom>
              <a:avLst/>
              <a:gdLst>
                <a:gd name="T0" fmla="*/ 0 w 96"/>
                <a:gd name="T1" fmla="*/ 14 h 160"/>
                <a:gd name="T2" fmla="*/ 69 w 96"/>
                <a:gd name="T3" fmla="*/ 160 h 160"/>
                <a:gd name="T4" fmla="*/ 96 w 96"/>
                <a:gd name="T5" fmla="*/ 0 h 160"/>
                <a:gd name="T6" fmla="*/ 55 w 96"/>
                <a:gd name="T7" fmla="*/ 54 h 160"/>
                <a:gd name="T8" fmla="*/ 0 w 96"/>
                <a:gd name="T9" fmla="*/ 14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0" y="14"/>
                  </a:moveTo>
                  <a:lnTo>
                    <a:pt x="69" y="160"/>
                  </a:lnTo>
                  <a:lnTo>
                    <a:pt x="96" y="0"/>
                  </a:lnTo>
                  <a:lnTo>
                    <a:pt x="55" y="54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12"/>
            <p:cNvSpPr>
              <a:spLocks/>
            </p:cNvSpPr>
            <p:nvPr/>
          </p:nvSpPr>
          <p:spPr bwMode="auto">
            <a:xfrm>
              <a:off x="3144" y="1782"/>
              <a:ext cx="794" cy="665"/>
            </a:xfrm>
            <a:custGeom>
              <a:avLst/>
              <a:gdLst>
                <a:gd name="T0" fmla="*/ 0 w 58"/>
                <a:gd name="T1" fmla="*/ 0 h 50"/>
                <a:gd name="T2" fmla="*/ 0 w 58"/>
                <a:gd name="T3" fmla="*/ 0 h 50"/>
                <a:gd name="T4" fmla="*/ 2147483647 w 58"/>
                <a:gd name="T5" fmla="*/ 2147483647 h 50"/>
                <a:gd name="T6" fmla="*/ 0 60000 65536"/>
                <a:gd name="T7" fmla="*/ 0 60000 65536"/>
                <a:gd name="T8" fmla="*/ 0 60000 65536"/>
                <a:gd name="T9" fmla="*/ 0 w 58"/>
                <a:gd name="T10" fmla="*/ 0 h 50"/>
                <a:gd name="T11" fmla="*/ 58 w 58"/>
                <a:gd name="T12" fmla="*/ 50 h 5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" h="5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0"/>
                    <a:pt x="53" y="22"/>
                    <a:pt x="58" y="5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13"/>
            <p:cNvSpPr>
              <a:spLocks/>
            </p:cNvSpPr>
            <p:nvPr/>
          </p:nvSpPr>
          <p:spPr bwMode="auto">
            <a:xfrm>
              <a:off x="3883" y="2420"/>
              <a:ext cx="96" cy="160"/>
            </a:xfrm>
            <a:custGeom>
              <a:avLst/>
              <a:gdLst>
                <a:gd name="T0" fmla="*/ 0 w 96"/>
                <a:gd name="T1" fmla="*/ 13 h 160"/>
                <a:gd name="T2" fmla="*/ 69 w 96"/>
                <a:gd name="T3" fmla="*/ 160 h 160"/>
                <a:gd name="T4" fmla="*/ 96 w 96"/>
                <a:gd name="T5" fmla="*/ 0 h 160"/>
                <a:gd name="T6" fmla="*/ 55 w 96"/>
                <a:gd name="T7" fmla="*/ 53 h 160"/>
                <a:gd name="T8" fmla="*/ 0 w 96"/>
                <a:gd name="T9" fmla="*/ 13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0" y="13"/>
                  </a:moveTo>
                  <a:lnTo>
                    <a:pt x="69" y="160"/>
                  </a:lnTo>
                  <a:lnTo>
                    <a:pt x="96" y="0"/>
                  </a:lnTo>
                  <a:lnTo>
                    <a:pt x="55" y="53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4" name="Group 14"/>
          <p:cNvGrpSpPr>
            <a:grpSpLocks/>
          </p:cNvGrpSpPr>
          <p:nvPr/>
        </p:nvGrpSpPr>
        <p:grpSpPr bwMode="auto">
          <a:xfrm>
            <a:off x="4238625" y="4071938"/>
            <a:ext cx="2493963" cy="1446212"/>
            <a:chOff x="2664" y="2752"/>
            <a:chExt cx="1288" cy="625"/>
          </a:xfrm>
        </p:grpSpPr>
        <p:sp>
          <p:nvSpPr>
            <p:cNvPr id="35" name="Freeform 15"/>
            <p:cNvSpPr>
              <a:spLocks/>
            </p:cNvSpPr>
            <p:nvPr/>
          </p:nvSpPr>
          <p:spPr bwMode="auto">
            <a:xfrm>
              <a:off x="2787" y="2752"/>
              <a:ext cx="1151" cy="558"/>
            </a:xfrm>
            <a:custGeom>
              <a:avLst/>
              <a:gdLst>
                <a:gd name="T0" fmla="*/ 2147483647 w 84"/>
                <a:gd name="T1" fmla="*/ 0 h 42"/>
                <a:gd name="T2" fmla="*/ 0 w 84"/>
                <a:gd name="T3" fmla="*/ 2147483647 h 42"/>
                <a:gd name="T4" fmla="*/ 0 60000 65536"/>
                <a:gd name="T5" fmla="*/ 0 60000 65536"/>
                <a:gd name="T6" fmla="*/ 0 w 84"/>
                <a:gd name="T7" fmla="*/ 0 h 42"/>
                <a:gd name="T8" fmla="*/ 84 w 84"/>
                <a:gd name="T9" fmla="*/ 42 h 4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4" h="42">
                  <a:moveTo>
                    <a:pt x="84" y="0"/>
                  </a:moveTo>
                  <a:cubicBezTo>
                    <a:pt x="84" y="22"/>
                    <a:pt x="47" y="40"/>
                    <a:pt x="0" y="42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16"/>
            <p:cNvSpPr>
              <a:spLocks/>
            </p:cNvSpPr>
            <p:nvPr/>
          </p:nvSpPr>
          <p:spPr bwMode="auto">
            <a:xfrm>
              <a:off x="2664" y="3270"/>
              <a:ext cx="165" cy="93"/>
            </a:xfrm>
            <a:custGeom>
              <a:avLst/>
              <a:gdLst>
                <a:gd name="T0" fmla="*/ 165 w 165"/>
                <a:gd name="T1" fmla="*/ 0 h 93"/>
                <a:gd name="T2" fmla="*/ 0 w 165"/>
                <a:gd name="T3" fmla="*/ 54 h 93"/>
                <a:gd name="T4" fmla="*/ 165 w 165"/>
                <a:gd name="T5" fmla="*/ 93 h 93"/>
                <a:gd name="T6" fmla="*/ 110 w 165"/>
                <a:gd name="T7" fmla="*/ 54 h 93"/>
                <a:gd name="T8" fmla="*/ 165 w 165"/>
                <a:gd name="T9" fmla="*/ 0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5"/>
                <a:gd name="T16" fmla="*/ 0 h 93"/>
                <a:gd name="T17" fmla="*/ 165 w 165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5" h="93">
                  <a:moveTo>
                    <a:pt x="165" y="0"/>
                  </a:moveTo>
                  <a:lnTo>
                    <a:pt x="0" y="54"/>
                  </a:lnTo>
                  <a:lnTo>
                    <a:pt x="165" y="93"/>
                  </a:lnTo>
                  <a:lnTo>
                    <a:pt x="110" y="54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17"/>
            <p:cNvSpPr>
              <a:spLocks/>
            </p:cNvSpPr>
            <p:nvPr/>
          </p:nvSpPr>
          <p:spPr bwMode="auto">
            <a:xfrm>
              <a:off x="2801" y="2766"/>
              <a:ext cx="1151" cy="558"/>
            </a:xfrm>
            <a:custGeom>
              <a:avLst/>
              <a:gdLst>
                <a:gd name="T0" fmla="*/ 2147483647 w 84"/>
                <a:gd name="T1" fmla="*/ 0 h 42"/>
                <a:gd name="T2" fmla="*/ 0 w 84"/>
                <a:gd name="T3" fmla="*/ 2147483647 h 42"/>
                <a:gd name="T4" fmla="*/ 0 60000 65536"/>
                <a:gd name="T5" fmla="*/ 0 60000 65536"/>
                <a:gd name="T6" fmla="*/ 0 w 84"/>
                <a:gd name="T7" fmla="*/ 0 h 42"/>
                <a:gd name="T8" fmla="*/ 84 w 84"/>
                <a:gd name="T9" fmla="*/ 42 h 4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4" h="42">
                  <a:moveTo>
                    <a:pt x="84" y="0"/>
                  </a:moveTo>
                  <a:cubicBezTo>
                    <a:pt x="84" y="22"/>
                    <a:pt x="47" y="40"/>
                    <a:pt x="0" y="42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18"/>
            <p:cNvSpPr>
              <a:spLocks/>
            </p:cNvSpPr>
            <p:nvPr/>
          </p:nvSpPr>
          <p:spPr bwMode="auto">
            <a:xfrm>
              <a:off x="2678" y="3284"/>
              <a:ext cx="164" cy="93"/>
            </a:xfrm>
            <a:custGeom>
              <a:avLst/>
              <a:gdLst>
                <a:gd name="T0" fmla="*/ 164 w 164"/>
                <a:gd name="T1" fmla="*/ 0 h 93"/>
                <a:gd name="T2" fmla="*/ 0 w 164"/>
                <a:gd name="T3" fmla="*/ 53 h 93"/>
                <a:gd name="T4" fmla="*/ 164 w 164"/>
                <a:gd name="T5" fmla="*/ 93 h 93"/>
                <a:gd name="T6" fmla="*/ 109 w 164"/>
                <a:gd name="T7" fmla="*/ 53 h 93"/>
                <a:gd name="T8" fmla="*/ 164 w 164"/>
                <a:gd name="T9" fmla="*/ 0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164" y="0"/>
                  </a:moveTo>
                  <a:lnTo>
                    <a:pt x="0" y="53"/>
                  </a:lnTo>
                  <a:lnTo>
                    <a:pt x="164" y="93"/>
                  </a:lnTo>
                  <a:lnTo>
                    <a:pt x="109" y="53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19"/>
            <p:cNvSpPr>
              <a:spLocks/>
            </p:cNvSpPr>
            <p:nvPr/>
          </p:nvSpPr>
          <p:spPr bwMode="auto">
            <a:xfrm>
              <a:off x="2760" y="2766"/>
              <a:ext cx="1178" cy="544"/>
            </a:xfrm>
            <a:custGeom>
              <a:avLst/>
              <a:gdLst>
                <a:gd name="T0" fmla="*/ 2147483647 w 86"/>
                <a:gd name="T1" fmla="*/ 0 h 41"/>
                <a:gd name="T2" fmla="*/ 0 w 86"/>
                <a:gd name="T3" fmla="*/ 2147483647 h 41"/>
                <a:gd name="T4" fmla="*/ 0 60000 65536"/>
                <a:gd name="T5" fmla="*/ 0 60000 65536"/>
                <a:gd name="T6" fmla="*/ 0 w 86"/>
                <a:gd name="T7" fmla="*/ 0 h 41"/>
                <a:gd name="T8" fmla="*/ 86 w 86"/>
                <a:gd name="T9" fmla="*/ 41 h 4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6" h="41">
                  <a:moveTo>
                    <a:pt x="86" y="0"/>
                  </a:moveTo>
                  <a:cubicBezTo>
                    <a:pt x="86" y="21"/>
                    <a:pt x="48" y="40"/>
                    <a:pt x="0" y="41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20"/>
            <p:cNvSpPr>
              <a:spLocks/>
            </p:cNvSpPr>
            <p:nvPr/>
          </p:nvSpPr>
          <p:spPr bwMode="auto">
            <a:xfrm>
              <a:off x="2664" y="3270"/>
              <a:ext cx="165" cy="93"/>
            </a:xfrm>
            <a:custGeom>
              <a:avLst/>
              <a:gdLst>
                <a:gd name="T0" fmla="*/ 165 w 165"/>
                <a:gd name="T1" fmla="*/ 0 h 93"/>
                <a:gd name="T2" fmla="*/ 0 w 165"/>
                <a:gd name="T3" fmla="*/ 54 h 93"/>
                <a:gd name="T4" fmla="*/ 165 w 165"/>
                <a:gd name="T5" fmla="*/ 93 h 93"/>
                <a:gd name="T6" fmla="*/ 110 w 165"/>
                <a:gd name="T7" fmla="*/ 54 h 93"/>
                <a:gd name="T8" fmla="*/ 165 w 165"/>
                <a:gd name="T9" fmla="*/ 0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5"/>
                <a:gd name="T16" fmla="*/ 0 h 93"/>
                <a:gd name="T17" fmla="*/ 165 w 165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5" h="93">
                  <a:moveTo>
                    <a:pt x="165" y="0"/>
                  </a:moveTo>
                  <a:lnTo>
                    <a:pt x="0" y="54"/>
                  </a:lnTo>
                  <a:lnTo>
                    <a:pt x="165" y="93"/>
                  </a:lnTo>
                  <a:lnTo>
                    <a:pt x="110" y="54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1" name="Group 21"/>
          <p:cNvGrpSpPr>
            <a:grpSpLocks/>
          </p:cNvGrpSpPr>
          <p:nvPr/>
        </p:nvGrpSpPr>
        <p:grpSpPr bwMode="auto">
          <a:xfrm>
            <a:off x="2452688" y="3786188"/>
            <a:ext cx="1644650" cy="1582737"/>
            <a:chOff x="1610" y="2500"/>
            <a:chExt cx="849" cy="824"/>
          </a:xfrm>
        </p:grpSpPr>
        <p:sp>
          <p:nvSpPr>
            <p:cNvPr id="42" name="Freeform 22"/>
            <p:cNvSpPr>
              <a:spLocks/>
            </p:cNvSpPr>
            <p:nvPr/>
          </p:nvSpPr>
          <p:spPr bwMode="auto">
            <a:xfrm>
              <a:off x="1637" y="2619"/>
              <a:ext cx="808" cy="691"/>
            </a:xfrm>
            <a:custGeom>
              <a:avLst/>
              <a:gdLst>
                <a:gd name="T0" fmla="*/ 2147483647 w 59"/>
                <a:gd name="T1" fmla="*/ 2147483647 h 52"/>
                <a:gd name="T2" fmla="*/ 0 w 59"/>
                <a:gd name="T3" fmla="*/ 0 h 52"/>
                <a:gd name="T4" fmla="*/ 0 60000 65536"/>
                <a:gd name="T5" fmla="*/ 0 60000 65536"/>
                <a:gd name="T6" fmla="*/ 0 w 59"/>
                <a:gd name="T7" fmla="*/ 0 h 52"/>
                <a:gd name="T8" fmla="*/ 59 w 59"/>
                <a:gd name="T9" fmla="*/ 52 h 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9" h="52">
                  <a:moveTo>
                    <a:pt x="59" y="52"/>
                  </a:moveTo>
                  <a:cubicBezTo>
                    <a:pt x="29" y="52"/>
                    <a:pt x="4" y="29"/>
                    <a:pt x="0" y="0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23"/>
            <p:cNvSpPr>
              <a:spLocks/>
            </p:cNvSpPr>
            <p:nvPr/>
          </p:nvSpPr>
          <p:spPr bwMode="auto">
            <a:xfrm>
              <a:off x="1610" y="2500"/>
              <a:ext cx="95" cy="159"/>
            </a:xfrm>
            <a:custGeom>
              <a:avLst/>
              <a:gdLst>
                <a:gd name="T0" fmla="*/ 95 w 95"/>
                <a:gd name="T1" fmla="*/ 146 h 159"/>
                <a:gd name="T2" fmla="*/ 27 w 95"/>
                <a:gd name="T3" fmla="*/ 0 h 159"/>
                <a:gd name="T4" fmla="*/ 0 w 95"/>
                <a:gd name="T5" fmla="*/ 159 h 159"/>
                <a:gd name="T6" fmla="*/ 41 w 95"/>
                <a:gd name="T7" fmla="*/ 106 h 159"/>
                <a:gd name="T8" fmla="*/ 95 w 95"/>
                <a:gd name="T9" fmla="*/ 146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"/>
                <a:gd name="T16" fmla="*/ 0 h 159"/>
                <a:gd name="T17" fmla="*/ 95 w 95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" h="159">
                  <a:moveTo>
                    <a:pt x="95" y="146"/>
                  </a:moveTo>
                  <a:lnTo>
                    <a:pt x="27" y="0"/>
                  </a:lnTo>
                  <a:lnTo>
                    <a:pt x="0" y="159"/>
                  </a:lnTo>
                  <a:lnTo>
                    <a:pt x="41" y="106"/>
                  </a:lnTo>
                  <a:lnTo>
                    <a:pt x="95" y="146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24"/>
            <p:cNvSpPr>
              <a:spLocks/>
            </p:cNvSpPr>
            <p:nvPr/>
          </p:nvSpPr>
          <p:spPr bwMode="auto">
            <a:xfrm>
              <a:off x="1651" y="2633"/>
              <a:ext cx="808" cy="691"/>
            </a:xfrm>
            <a:custGeom>
              <a:avLst/>
              <a:gdLst>
                <a:gd name="T0" fmla="*/ 2147483647 w 59"/>
                <a:gd name="T1" fmla="*/ 2147483647 h 52"/>
                <a:gd name="T2" fmla="*/ 0 w 59"/>
                <a:gd name="T3" fmla="*/ 0 h 52"/>
                <a:gd name="T4" fmla="*/ 0 60000 65536"/>
                <a:gd name="T5" fmla="*/ 0 60000 65536"/>
                <a:gd name="T6" fmla="*/ 0 w 59"/>
                <a:gd name="T7" fmla="*/ 0 h 52"/>
                <a:gd name="T8" fmla="*/ 59 w 59"/>
                <a:gd name="T9" fmla="*/ 52 h 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9" h="52">
                  <a:moveTo>
                    <a:pt x="59" y="52"/>
                  </a:moveTo>
                  <a:cubicBezTo>
                    <a:pt x="29" y="52"/>
                    <a:pt x="4" y="29"/>
                    <a:pt x="0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25"/>
            <p:cNvSpPr>
              <a:spLocks/>
            </p:cNvSpPr>
            <p:nvPr/>
          </p:nvSpPr>
          <p:spPr bwMode="auto">
            <a:xfrm>
              <a:off x="1623" y="2513"/>
              <a:ext cx="96" cy="160"/>
            </a:xfrm>
            <a:custGeom>
              <a:avLst/>
              <a:gdLst>
                <a:gd name="T0" fmla="*/ 96 w 96"/>
                <a:gd name="T1" fmla="*/ 146 h 160"/>
                <a:gd name="T2" fmla="*/ 28 w 96"/>
                <a:gd name="T3" fmla="*/ 0 h 160"/>
                <a:gd name="T4" fmla="*/ 0 w 96"/>
                <a:gd name="T5" fmla="*/ 160 h 160"/>
                <a:gd name="T6" fmla="*/ 41 w 96"/>
                <a:gd name="T7" fmla="*/ 106 h 160"/>
                <a:gd name="T8" fmla="*/ 96 w 96"/>
                <a:gd name="T9" fmla="*/ 146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96" y="146"/>
                  </a:moveTo>
                  <a:lnTo>
                    <a:pt x="28" y="0"/>
                  </a:lnTo>
                  <a:lnTo>
                    <a:pt x="0" y="160"/>
                  </a:lnTo>
                  <a:lnTo>
                    <a:pt x="41" y="106"/>
                  </a:lnTo>
                  <a:lnTo>
                    <a:pt x="96" y="1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26"/>
            <p:cNvSpPr>
              <a:spLocks/>
            </p:cNvSpPr>
            <p:nvPr/>
          </p:nvSpPr>
          <p:spPr bwMode="auto">
            <a:xfrm>
              <a:off x="1637" y="2633"/>
              <a:ext cx="808" cy="691"/>
            </a:xfrm>
            <a:custGeom>
              <a:avLst/>
              <a:gdLst>
                <a:gd name="T0" fmla="*/ 2147483647 w 59"/>
                <a:gd name="T1" fmla="*/ 2147483647 h 52"/>
                <a:gd name="T2" fmla="*/ 0 w 59"/>
                <a:gd name="T3" fmla="*/ 0 h 52"/>
                <a:gd name="T4" fmla="*/ 0 60000 65536"/>
                <a:gd name="T5" fmla="*/ 0 60000 65536"/>
                <a:gd name="T6" fmla="*/ 0 w 59"/>
                <a:gd name="T7" fmla="*/ 0 h 52"/>
                <a:gd name="T8" fmla="*/ 59 w 59"/>
                <a:gd name="T9" fmla="*/ 52 h 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9" h="52">
                  <a:moveTo>
                    <a:pt x="59" y="52"/>
                  </a:moveTo>
                  <a:cubicBezTo>
                    <a:pt x="30" y="52"/>
                    <a:pt x="5" y="29"/>
                    <a:pt x="0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27"/>
            <p:cNvSpPr>
              <a:spLocks/>
            </p:cNvSpPr>
            <p:nvPr/>
          </p:nvSpPr>
          <p:spPr bwMode="auto">
            <a:xfrm>
              <a:off x="1610" y="2513"/>
              <a:ext cx="95" cy="160"/>
            </a:xfrm>
            <a:custGeom>
              <a:avLst/>
              <a:gdLst>
                <a:gd name="T0" fmla="*/ 95 w 95"/>
                <a:gd name="T1" fmla="*/ 146 h 160"/>
                <a:gd name="T2" fmla="*/ 27 w 95"/>
                <a:gd name="T3" fmla="*/ 0 h 160"/>
                <a:gd name="T4" fmla="*/ 0 w 95"/>
                <a:gd name="T5" fmla="*/ 160 h 160"/>
                <a:gd name="T6" fmla="*/ 41 w 95"/>
                <a:gd name="T7" fmla="*/ 106 h 160"/>
                <a:gd name="T8" fmla="*/ 95 w 95"/>
                <a:gd name="T9" fmla="*/ 146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"/>
                <a:gd name="T16" fmla="*/ 0 h 160"/>
                <a:gd name="T17" fmla="*/ 95 w 95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" h="160">
                  <a:moveTo>
                    <a:pt x="95" y="146"/>
                  </a:moveTo>
                  <a:lnTo>
                    <a:pt x="27" y="0"/>
                  </a:lnTo>
                  <a:lnTo>
                    <a:pt x="0" y="160"/>
                  </a:lnTo>
                  <a:lnTo>
                    <a:pt x="41" y="106"/>
                  </a:lnTo>
                  <a:lnTo>
                    <a:pt x="95" y="1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8" name="Group 28"/>
          <p:cNvGrpSpPr>
            <a:grpSpLocks/>
          </p:cNvGrpSpPr>
          <p:nvPr/>
        </p:nvGrpSpPr>
        <p:grpSpPr bwMode="auto">
          <a:xfrm>
            <a:off x="2595563" y="2286000"/>
            <a:ext cx="2278062" cy="1341438"/>
            <a:chOff x="1610" y="1716"/>
            <a:chExt cx="1287" cy="624"/>
          </a:xfrm>
        </p:grpSpPr>
        <p:sp>
          <p:nvSpPr>
            <p:cNvPr id="49" name="Freeform 29"/>
            <p:cNvSpPr>
              <a:spLocks/>
            </p:cNvSpPr>
            <p:nvPr/>
          </p:nvSpPr>
          <p:spPr bwMode="auto">
            <a:xfrm>
              <a:off x="1610" y="1756"/>
              <a:ext cx="1136" cy="571"/>
            </a:xfrm>
            <a:custGeom>
              <a:avLst/>
              <a:gdLst>
                <a:gd name="T0" fmla="*/ 0 w 83"/>
                <a:gd name="T1" fmla="*/ 2147483647 h 43"/>
                <a:gd name="T2" fmla="*/ 2147483647 w 83"/>
                <a:gd name="T3" fmla="*/ 0 h 43"/>
                <a:gd name="T4" fmla="*/ 0 60000 65536"/>
                <a:gd name="T5" fmla="*/ 0 60000 65536"/>
                <a:gd name="T6" fmla="*/ 0 w 83"/>
                <a:gd name="T7" fmla="*/ 0 h 43"/>
                <a:gd name="T8" fmla="*/ 83 w 83"/>
                <a:gd name="T9" fmla="*/ 43 h 4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3" h="43">
                  <a:moveTo>
                    <a:pt x="0" y="43"/>
                  </a:moveTo>
                  <a:cubicBezTo>
                    <a:pt x="0" y="20"/>
                    <a:pt x="36" y="2"/>
                    <a:pt x="83" y="0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30"/>
            <p:cNvSpPr>
              <a:spLocks/>
            </p:cNvSpPr>
            <p:nvPr/>
          </p:nvSpPr>
          <p:spPr bwMode="auto">
            <a:xfrm>
              <a:off x="2719" y="1716"/>
              <a:ext cx="164" cy="93"/>
            </a:xfrm>
            <a:custGeom>
              <a:avLst/>
              <a:gdLst>
                <a:gd name="T0" fmla="*/ 0 w 164"/>
                <a:gd name="T1" fmla="*/ 93 h 93"/>
                <a:gd name="T2" fmla="*/ 164 w 164"/>
                <a:gd name="T3" fmla="*/ 40 h 93"/>
                <a:gd name="T4" fmla="*/ 0 w 164"/>
                <a:gd name="T5" fmla="*/ 0 h 93"/>
                <a:gd name="T6" fmla="*/ 55 w 164"/>
                <a:gd name="T7" fmla="*/ 40 h 93"/>
                <a:gd name="T8" fmla="*/ 0 w 164"/>
                <a:gd name="T9" fmla="*/ 93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0" y="93"/>
                  </a:moveTo>
                  <a:lnTo>
                    <a:pt x="164" y="40"/>
                  </a:lnTo>
                  <a:lnTo>
                    <a:pt x="0" y="0"/>
                  </a:lnTo>
                  <a:lnTo>
                    <a:pt x="55" y="4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31"/>
            <p:cNvSpPr>
              <a:spLocks/>
            </p:cNvSpPr>
            <p:nvPr/>
          </p:nvSpPr>
          <p:spPr bwMode="auto">
            <a:xfrm>
              <a:off x="1623" y="1769"/>
              <a:ext cx="1137" cy="571"/>
            </a:xfrm>
            <a:custGeom>
              <a:avLst/>
              <a:gdLst>
                <a:gd name="T0" fmla="*/ 0 w 83"/>
                <a:gd name="T1" fmla="*/ 2147483647 h 43"/>
                <a:gd name="T2" fmla="*/ 2147483647 w 83"/>
                <a:gd name="T3" fmla="*/ 0 h 43"/>
                <a:gd name="T4" fmla="*/ 0 60000 65536"/>
                <a:gd name="T5" fmla="*/ 0 60000 65536"/>
                <a:gd name="T6" fmla="*/ 0 w 83"/>
                <a:gd name="T7" fmla="*/ 0 h 43"/>
                <a:gd name="T8" fmla="*/ 83 w 83"/>
                <a:gd name="T9" fmla="*/ 43 h 4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3" h="43">
                  <a:moveTo>
                    <a:pt x="0" y="43"/>
                  </a:moveTo>
                  <a:cubicBezTo>
                    <a:pt x="0" y="20"/>
                    <a:pt x="36" y="2"/>
                    <a:pt x="83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2" name="Freeform 32"/>
            <p:cNvSpPr>
              <a:spLocks/>
            </p:cNvSpPr>
            <p:nvPr/>
          </p:nvSpPr>
          <p:spPr bwMode="auto">
            <a:xfrm>
              <a:off x="2733" y="1729"/>
              <a:ext cx="164" cy="93"/>
            </a:xfrm>
            <a:custGeom>
              <a:avLst/>
              <a:gdLst>
                <a:gd name="T0" fmla="*/ 0 w 164"/>
                <a:gd name="T1" fmla="*/ 93 h 93"/>
                <a:gd name="T2" fmla="*/ 164 w 164"/>
                <a:gd name="T3" fmla="*/ 40 h 93"/>
                <a:gd name="T4" fmla="*/ 0 w 164"/>
                <a:gd name="T5" fmla="*/ 0 h 93"/>
                <a:gd name="T6" fmla="*/ 54 w 164"/>
                <a:gd name="T7" fmla="*/ 40 h 93"/>
                <a:gd name="T8" fmla="*/ 0 w 164"/>
                <a:gd name="T9" fmla="*/ 93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0" y="93"/>
                  </a:moveTo>
                  <a:lnTo>
                    <a:pt x="164" y="40"/>
                  </a:lnTo>
                  <a:lnTo>
                    <a:pt x="0" y="0"/>
                  </a:lnTo>
                  <a:lnTo>
                    <a:pt x="54" y="4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3" name="Freeform 33"/>
            <p:cNvSpPr>
              <a:spLocks/>
            </p:cNvSpPr>
            <p:nvPr/>
          </p:nvSpPr>
          <p:spPr bwMode="auto">
            <a:xfrm>
              <a:off x="1623" y="1769"/>
              <a:ext cx="1164" cy="558"/>
            </a:xfrm>
            <a:custGeom>
              <a:avLst/>
              <a:gdLst>
                <a:gd name="T0" fmla="*/ 0 w 85"/>
                <a:gd name="T1" fmla="*/ 2147483647 h 42"/>
                <a:gd name="T2" fmla="*/ 2147483647 w 85"/>
                <a:gd name="T3" fmla="*/ 0 h 42"/>
                <a:gd name="T4" fmla="*/ 0 60000 65536"/>
                <a:gd name="T5" fmla="*/ 0 60000 65536"/>
                <a:gd name="T6" fmla="*/ 0 w 85"/>
                <a:gd name="T7" fmla="*/ 0 h 42"/>
                <a:gd name="T8" fmla="*/ 85 w 85"/>
                <a:gd name="T9" fmla="*/ 42 h 4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5" h="42">
                  <a:moveTo>
                    <a:pt x="0" y="42"/>
                  </a:moveTo>
                  <a:cubicBezTo>
                    <a:pt x="0" y="20"/>
                    <a:pt x="37" y="1"/>
                    <a:pt x="85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4" name="Freeform 34"/>
            <p:cNvSpPr>
              <a:spLocks/>
            </p:cNvSpPr>
            <p:nvPr/>
          </p:nvSpPr>
          <p:spPr bwMode="auto">
            <a:xfrm>
              <a:off x="2733" y="1729"/>
              <a:ext cx="164" cy="93"/>
            </a:xfrm>
            <a:custGeom>
              <a:avLst/>
              <a:gdLst>
                <a:gd name="T0" fmla="*/ 0 w 164"/>
                <a:gd name="T1" fmla="*/ 93 h 93"/>
                <a:gd name="T2" fmla="*/ 164 w 164"/>
                <a:gd name="T3" fmla="*/ 40 h 93"/>
                <a:gd name="T4" fmla="*/ 0 w 164"/>
                <a:gd name="T5" fmla="*/ 0 h 93"/>
                <a:gd name="T6" fmla="*/ 54 w 164"/>
                <a:gd name="T7" fmla="*/ 40 h 93"/>
                <a:gd name="T8" fmla="*/ 0 w 164"/>
                <a:gd name="T9" fmla="*/ 93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0" y="93"/>
                  </a:moveTo>
                  <a:lnTo>
                    <a:pt x="164" y="40"/>
                  </a:lnTo>
                  <a:lnTo>
                    <a:pt x="0" y="0"/>
                  </a:lnTo>
                  <a:lnTo>
                    <a:pt x="54" y="4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5" name="Rectangle 37"/>
          <p:cNvSpPr>
            <a:spLocks noChangeArrowheads="1"/>
          </p:cNvSpPr>
          <p:nvPr/>
        </p:nvSpPr>
        <p:spPr bwMode="auto">
          <a:xfrm>
            <a:off x="7452320" y="3271572"/>
            <a:ext cx="14827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pt-BR" sz="2000" b="1" dirty="0">
                <a:latin typeface="Calibri" pitchFamily="34" charset="0"/>
              </a:rPr>
              <a:t>Planejamento</a:t>
            </a:r>
            <a:endParaRPr lang="pt-BR" sz="2000" dirty="0">
              <a:latin typeface="Calibri" pitchFamily="34" charset="0"/>
            </a:endParaRPr>
          </a:p>
        </p:txBody>
      </p:sp>
      <p:sp>
        <p:nvSpPr>
          <p:cNvPr id="60" name="Text Box 50"/>
          <p:cNvSpPr txBox="1">
            <a:spLocks noChangeArrowheads="1"/>
          </p:cNvSpPr>
          <p:nvPr/>
        </p:nvSpPr>
        <p:spPr bwMode="auto">
          <a:xfrm>
            <a:off x="2452688" y="2863850"/>
            <a:ext cx="4000500" cy="17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ctr" defTabSz="762000" eaLnBrk="1" hangingPunct="1">
              <a:defRPr/>
            </a:pPr>
            <a:r>
              <a:rPr lang="pt-BR" sz="3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CICLO DA AUDITORIA  OPERACIONAL</a:t>
            </a:r>
          </a:p>
        </p:txBody>
      </p:sp>
      <p:graphicFrame>
        <p:nvGraphicFramePr>
          <p:cNvPr id="61" name="Object 6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8710981"/>
              </p:ext>
            </p:extLst>
          </p:nvPr>
        </p:nvGraphicFramePr>
        <p:xfrm>
          <a:off x="6366905" y="357188"/>
          <a:ext cx="903287" cy="111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72" name="CorelDRAW" r:id="rId8" imgW="3457575" imgH="4600575" progId="CorelDRAW.Gráficos.9">
                  <p:embed/>
                </p:oleObj>
              </mc:Choice>
              <mc:Fallback>
                <p:oleObj name="CorelDRAW" r:id="rId8" imgW="3457575" imgH="4600575" progId="CorelDRAW.Gráficos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66905" y="357188"/>
                        <a:ext cx="903287" cy="1111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Text Box 76"/>
          <p:cNvSpPr txBox="1">
            <a:spLocks noChangeArrowheads="1"/>
          </p:cNvSpPr>
          <p:nvPr/>
        </p:nvSpPr>
        <p:spPr bwMode="auto">
          <a:xfrm>
            <a:off x="6273828" y="1563580"/>
            <a:ext cx="1057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rgbClr val="000000"/>
                </a:solidFill>
                <a:latin typeface="Verdana" pitchFamily="34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Verdana" pitchFamily="34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9pPr>
          </a:lstStyle>
          <a:p>
            <a:pPr algn="l"/>
            <a:r>
              <a:rPr lang="pt-BR" sz="2000" b="1" dirty="0">
                <a:latin typeface="Calibri" pitchFamily="34" charset="0"/>
              </a:rPr>
              <a:t>Seleção </a:t>
            </a:r>
          </a:p>
        </p:txBody>
      </p:sp>
    </p:spTree>
    <p:extLst>
      <p:ext uri="{BB962C8B-B14F-4D97-AF65-F5344CB8AC3E}">
        <p14:creationId xmlns:p14="http://schemas.microsoft.com/office/powerpoint/2010/main" val="1573413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51521" y="2348880"/>
            <a:ext cx="82809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/>
              <a:t>O planejamento </a:t>
            </a:r>
            <a:r>
              <a:rPr lang="pt-BR" sz="3600" dirty="0" smtClean="0"/>
              <a:t>visa </a:t>
            </a:r>
            <a:r>
              <a:rPr lang="pt-BR" sz="3600" b="1" dirty="0"/>
              <a:t>delimitar o objetivo e o escopo </a:t>
            </a:r>
            <a:r>
              <a:rPr lang="pt-BR" sz="3600" dirty="0"/>
              <a:t>da </a:t>
            </a:r>
            <a:r>
              <a:rPr lang="pt-BR" sz="3600" dirty="0" smtClean="0"/>
              <a:t>auditoria, </a:t>
            </a:r>
            <a:r>
              <a:rPr lang="pt-BR" sz="3600" b="1" dirty="0" smtClean="0"/>
              <a:t>definir </a:t>
            </a:r>
            <a:r>
              <a:rPr lang="pt-BR" sz="3600" b="1" dirty="0"/>
              <a:t>a estratégia metodológica</a:t>
            </a:r>
            <a:r>
              <a:rPr lang="pt-BR" sz="3600" dirty="0"/>
              <a:t> a ser adotada e </a:t>
            </a:r>
            <a:r>
              <a:rPr lang="pt-BR" sz="3600" b="1" dirty="0"/>
              <a:t>estimar os recursos, os </a:t>
            </a:r>
            <a:r>
              <a:rPr lang="pt-BR" sz="3600" b="1" dirty="0" smtClean="0"/>
              <a:t>custos e </a:t>
            </a:r>
            <a:r>
              <a:rPr lang="pt-BR" sz="3600" b="1" dirty="0"/>
              <a:t>o prazo </a:t>
            </a:r>
            <a:r>
              <a:rPr lang="pt-BR" sz="3600" dirty="0"/>
              <a:t>necessários a sua</a:t>
            </a:r>
            <a:r>
              <a:rPr lang="pt-BR" sz="3600" b="1" dirty="0"/>
              <a:t> realização</a:t>
            </a:r>
            <a:r>
              <a:rPr lang="pt-BR" sz="3600" dirty="0"/>
              <a:t>.</a:t>
            </a:r>
            <a:endParaRPr lang="pt-BR" sz="3600" u="sng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51521" y="1268760"/>
            <a:ext cx="6480720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Planejamento - Conceito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762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467544" y="2132856"/>
            <a:ext cx="828092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b="1" dirty="0" smtClean="0">
                <a:latin typeface="Calibri" pitchFamily="34" charset="0"/>
                <a:cs typeface="Calibri" pitchFamily="34" charset="0"/>
              </a:rPr>
              <a:t>Opinar</a:t>
            </a:r>
            <a:r>
              <a:rPr lang="pt-BR" sz="3600" dirty="0" smtClean="0">
                <a:latin typeface="Calibri" pitchFamily="34" charset="0"/>
                <a:cs typeface="Calibri" pitchFamily="34" charset="0"/>
              </a:rPr>
              <a:t> sobre </a:t>
            </a:r>
            <a:r>
              <a:rPr lang="pt-BR" sz="3600" dirty="0">
                <a:latin typeface="Calibri" pitchFamily="34" charset="0"/>
                <a:cs typeface="Calibri" pitchFamily="34" charset="0"/>
              </a:rPr>
              <a:t>a </a:t>
            </a:r>
            <a:r>
              <a:rPr lang="pt-BR" sz="3600" b="1" dirty="0">
                <a:latin typeface="Calibri" pitchFamily="34" charset="0"/>
                <a:cs typeface="Calibri" pitchFamily="34" charset="0"/>
              </a:rPr>
              <a:t>viabilidade do </a:t>
            </a:r>
            <a:r>
              <a:rPr lang="pt-BR" sz="3600" b="1" dirty="0" smtClean="0">
                <a:latin typeface="Calibri" pitchFamily="34" charset="0"/>
                <a:cs typeface="Calibri" pitchFamily="34" charset="0"/>
              </a:rPr>
              <a:t>trabalho</a:t>
            </a:r>
            <a:r>
              <a:rPr lang="pt-BR" sz="3600" dirty="0" smtClean="0">
                <a:latin typeface="Calibri" pitchFamily="34" charset="0"/>
                <a:cs typeface="Calibri" pitchFamily="34" charset="0"/>
              </a:rPr>
              <a:t>;</a:t>
            </a:r>
          </a:p>
          <a:p>
            <a:pPr marL="571500" indent="-57150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b="1" dirty="0" smtClean="0">
                <a:latin typeface="Calibri" pitchFamily="34" charset="0"/>
                <a:cs typeface="Calibri" pitchFamily="34" charset="0"/>
              </a:rPr>
              <a:t>Indicar</a:t>
            </a:r>
            <a:r>
              <a:rPr lang="pt-BR" sz="3600" dirty="0" smtClean="0">
                <a:latin typeface="Calibri" pitchFamily="34" charset="0"/>
                <a:cs typeface="Calibri" pitchFamily="34" charset="0"/>
              </a:rPr>
              <a:t> as </a:t>
            </a:r>
            <a:r>
              <a:rPr lang="pt-BR" sz="3600" b="1" dirty="0">
                <a:latin typeface="Calibri" pitchFamily="34" charset="0"/>
                <a:cs typeface="Calibri" pitchFamily="34" charset="0"/>
              </a:rPr>
              <a:t>dimensões do desempenho </a:t>
            </a:r>
            <a:r>
              <a:rPr lang="pt-BR" sz="3600" dirty="0">
                <a:latin typeface="Calibri" pitchFamily="34" charset="0"/>
                <a:cs typeface="Calibri" pitchFamily="34" charset="0"/>
              </a:rPr>
              <a:t>que deverão ser </a:t>
            </a:r>
            <a:r>
              <a:rPr lang="pt-BR" sz="3600" dirty="0" smtClean="0">
                <a:latin typeface="Calibri" pitchFamily="34" charset="0"/>
                <a:cs typeface="Calibri" pitchFamily="34" charset="0"/>
              </a:rPr>
              <a:t>abordadas;</a:t>
            </a:r>
          </a:p>
          <a:p>
            <a:pPr marL="571500" indent="-57150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b="1" dirty="0" smtClean="0">
                <a:latin typeface="Calibri" pitchFamily="34" charset="0"/>
                <a:cs typeface="Calibri" pitchFamily="34" charset="0"/>
              </a:rPr>
              <a:t>Delimitar</a:t>
            </a:r>
            <a:r>
              <a:rPr lang="pt-BR" sz="3600" dirty="0" smtClean="0">
                <a:latin typeface="Calibri" pitchFamily="34" charset="0"/>
                <a:cs typeface="Calibri" pitchFamily="34" charset="0"/>
              </a:rPr>
              <a:t> os </a:t>
            </a:r>
            <a:r>
              <a:rPr lang="pt-BR" sz="3600" b="1" dirty="0" smtClean="0">
                <a:latin typeface="Calibri" pitchFamily="34" charset="0"/>
                <a:cs typeface="Calibri" pitchFamily="34" charset="0"/>
              </a:rPr>
              <a:t>objetivos</a:t>
            </a:r>
            <a:r>
              <a:rPr lang="pt-BR" sz="3600" dirty="0" smtClean="0">
                <a:latin typeface="Calibri" pitchFamily="34" charset="0"/>
                <a:cs typeface="Calibri" pitchFamily="34" charset="0"/>
              </a:rPr>
              <a:t> de auditoria;</a:t>
            </a:r>
          </a:p>
          <a:p>
            <a:pPr marL="571500" indent="-57150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b="1" dirty="0" smtClean="0">
                <a:latin typeface="Calibri" pitchFamily="34" charset="0"/>
                <a:cs typeface="Calibri" pitchFamily="34" charset="0"/>
              </a:rPr>
              <a:t>Definir</a:t>
            </a:r>
            <a:r>
              <a:rPr lang="pt-BR" sz="3600" dirty="0" smtClean="0">
                <a:latin typeface="Calibri" pitchFamily="34" charset="0"/>
                <a:cs typeface="Calibri" pitchFamily="34" charset="0"/>
              </a:rPr>
              <a:t> a </a:t>
            </a:r>
            <a:r>
              <a:rPr lang="pt-BR" sz="3600" b="1" dirty="0">
                <a:latin typeface="Calibri" pitchFamily="34" charset="0"/>
                <a:cs typeface="Calibri" pitchFamily="34" charset="0"/>
              </a:rPr>
              <a:t>metodologia</a:t>
            </a:r>
            <a:r>
              <a:rPr lang="pt-BR" sz="3600" dirty="0">
                <a:latin typeface="Calibri" pitchFamily="34" charset="0"/>
                <a:cs typeface="Calibri" pitchFamily="34" charset="0"/>
              </a:rPr>
              <a:t> a ser </a:t>
            </a:r>
            <a:r>
              <a:rPr lang="pt-BR" sz="3600" dirty="0" smtClean="0">
                <a:latin typeface="Calibri" pitchFamily="34" charset="0"/>
                <a:cs typeface="Calibri" pitchFamily="34" charset="0"/>
              </a:rPr>
              <a:t>utilizada;</a:t>
            </a:r>
          </a:p>
          <a:p>
            <a:pPr marL="571500" indent="-57150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b="1" dirty="0" smtClean="0">
                <a:latin typeface="Calibri" pitchFamily="34" charset="0"/>
                <a:cs typeface="Calibri" pitchFamily="34" charset="0"/>
              </a:rPr>
              <a:t>Elaborar</a:t>
            </a:r>
            <a:r>
              <a:rPr lang="pt-BR" sz="3600" dirty="0" smtClean="0">
                <a:latin typeface="Calibri" pitchFamily="34" charset="0"/>
                <a:cs typeface="Calibri" pitchFamily="34" charset="0"/>
              </a:rPr>
              <a:t> as </a:t>
            </a:r>
            <a:r>
              <a:rPr lang="pt-BR" sz="3600" b="1" dirty="0">
                <a:latin typeface="Calibri" pitchFamily="34" charset="0"/>
                <a:cs typeface="Calibri" pitchFamily="34" charset="0"/>
              </a:rPr>
              <a:t>questões</a:t>
            </a:r>
            <a:r>
              <a:rPr lang="pt-BR" sz="3600" dirty="0">
                <a:latin typeface="Calibri" pitchFamily="34" charset="0"/>
                <a:cs typeface="Calibri" pitchFamily="34" charset="0"/>
              </a:rPr>
              <a:t> </a:t>
            </a:r>
            <a:r>
              <a:rPr lang="pt-BR" sz="3600" dirty="0" smtClean="0">
                <a:latin typeface="Calibri" pitchFamily="34" charset="0"/>
                <a:cs typeface="Calibri" pitchFamily="34" charset="0"/>
              </a:rPr>
              <a:t>de auditoria; e</a:t>
            </a:r>
          </a:p>
          <a:p>
            <a:pPr marL="571500" indent="-57150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b="1" dirty="0" smtClean="0">
                <a:latin typeface="Calibri" pitchFamily="34" charset="0"/>
                <a:cs typeface="Calibri" pitchFamily="34" charset="0"/>
              </a:rPr>
              <a:t>Explicitar</a:t>
            </a:r>
            <a:r>
              <a:rPr lang="pt-BR" sz="3600" dirty="0" smtClean="0">
                <a:latin typeface="Calibri" pitchFamily="34" charset="0"/>
                <a:cs typeface="Calibri" pitchFamily="34" charset="0"/>
              </a:rPr>
              <a:t> os </a:t>
            </a:r>
            <a:r>
              <a:rPr lang="pt-BR" sz="3600" b="1" dirty="0">
                <a:latin typeface="Calibri" pitchFamily="34" charset="0"/>
                <a:cs typeface="Calibri" pitchFamily="34" charset="0"/>
              </a:rPr>
              <a:t>critérios</a:t>
            </a:r>
            <a:r>
              <a:rPr lang="pt-BR" sz="3600" dirty="0">
                <a:latin typeface="Calibri" pitchFamily="34" charset="0"/>
                <a:cs typeface="Calibri" pitchFamily="34" charset="0"/>
              </a:rPr>
              <a:t> </a:t>
            </a:r>
            <a:r>
              <a:rPr lang="pt-BR" sz="3600" dirty="0" smtClean="0">
                <a:latin typeface="Calibri" pitchFamily="34" charset="0"/>
                <a:cs typeface="Calibri" pitchFamily="34" charset="0"/>
              </a:rPr>
              <a:t>utilizados.</a:t>
            </a:r>
            <a:endParaRPr lang="pt-BR" sz="3600" u="sng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65334" y="1196752"/>
            <a:ext cx="6480720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 Equipe deve ser capaz de: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511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51521" y="2551837"/>
            <a:ext cx="82809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Clr>
                <a:srgbClr val="FF0000"/>
              </a:buClr>
              <a:buFont typeface="+mj-lt"/>
              <a:buAutoNum type="alphaLcParenR"/>
            </a:pP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Análise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preliminar </a:t>
            </a: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do </a:t>
            </a:r>
            <a:r>
              <a:rPr 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objeto</a:t>
            </a: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da </a:t>
            </a: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auditoria;</a:t>
            </a:r>
          </a:p>
          <a:p>
            <a:pPr marL="742950" indent="-742950">
              <a:buClr>
                <a:srgbClr val="FF0000"/>
              </a:buClr>
              <a:buFont typeface="+mj-lt"/>
              <a:buAutoNum type="alphaLcParenR"/>
            </a:pP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Definição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do </a:t>
            </a:r>
            <a:r>
              <a:rPr 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objetivo</a:t>
            </a: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 e </a:t>
            </a:r>
            <a:r>
              <a:rPr 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escopo</a:t>
            </a: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 da auditoria;</a:t>
            </a:r>
          </a:p>
          <a:p>
            <a:pPr marL="742950" indent="-742950">
              <a:buClr>
                <a:srgbClr val="FF0000"/>
              </a:buClr>
              <a:buFont typeface="+mj-lt"/>
              <a:buAutoNum type="alphaLcParenR"/>
            </a:pP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Especificação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dos </a:t>
            </a:r>
            <a:r>
              <a:rPr 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critérios</a:t>
            </a: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da </a:t>
            </a: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auditoria;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51521" y="1268760"/>
            <a:ext cx="6480720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Planejamento - Atividades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1804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395536" y="2420888"/>
            <a:ext cx="82809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Clr>
                <a:srgbClr val="FF0000"/>
              </a:buClr>
              <a:buFont typeface="+mj-lt"/>
              <a:buAutoNum type="alphaLcParenR" startAt="4"/>
            </a:pP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Elaboração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e </a:t>
            </a:r>
            <a:r>
              <a:rPr 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validação</a:t>
            </a: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 da </a:t>
            </a:r>
            <a:r>
              <a:rPr 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Matriz de Planejamento;</a:t>
            </a:r>
          </a:p>
          <a:p>
            <a:pPr marL="742950" indent="-742950">
              <a:buClr>
                <a:srgbClr val="FF0000"/>
              </a:buClr>
              <a:buFont typeface="+mj-lt"/>
              <a:buAutoNum type="alphaLcParenR" startAt="4"/>
            </a:pP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Elaboração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dos </a:t>
            </a:r>
            <a:r>
              <a:rPr 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instrumentos de coleta </a:t>
            </a: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de dados;</a:t>
            </a:r>
          </a:p>
          <a:p>
            <a:pPr marL="742950" indent="-742950">
              <a:buClr>
                <a:srgbClr val="FF0000"/>
              </a:buClr>
              <a:buFont typeface="+mj-lt"/>
              <a:buAutoNum type="alphaLcParenR" startAt="4"/>
            </a:pP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Realizar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Teste-piloto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;</a:t>
            </a:r>
          </a:p>
          <a:p>
            <a:pPr marL="742950" indent="-742950">
              <a:buClr>
                <a:srgbClr val="FF0000"/>
              </a:buClr>
              <a:buFont typeface="+mj-lt"/>
              <a:buAutoNum type="alphaLcParenR" startAt="4"/>
            </a:pP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Elaboração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do </a:t>
            </a:r>
            <a:r>
              <a:rPr 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projeto</a:t>
            </a: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de auditoria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.</a:t>
            </a:r>
            <a:endParaRPr lang="pt-BR" sz="36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51521" y="1268760"/>
            <a:ext cx="6480720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Planejamento - Atividades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432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51520" y="1556792"/>
            <a:ext cx="8712968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7675" indent="-447675">
              <a:buSzPct val="100000"/>
              <a:buFont typeface="Wingdings" pitchFamily="2" charset="2"/>
              <a:buChar char="ü"/>
              <a:defRPr/>
            </a:pPr>
            <a:endParaRPr lang="pt-BR" sz="20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571500" indent="-571500">
              <a:buClr>
                <a:srgbClr val="FF0000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Tempestade de ideias 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– atividade desenvolvida para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explorar a potencialidade criativa 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do indivíduo ou de um grupo.</a:t>
            </a:r>
            <a:endParaRPr lang="pt-BR" sz="36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51520" y="935534"/>
            <a:ext cx="7488831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alt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Brainstorming - Conceito 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10242" name="Picture 2" descr="http://static2.businessinsider.com/image/4ab9142c6f3eff683852b783/how-to-run-a-great-brainstorming-session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618436"/>
            <a:ext cx="4173273" cy="3129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2012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4211959" y="1844824"/>
            <a:ext cx="4932041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Clr>
                <a:srgbClr val="FF0000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Quando não há clareza sobre o 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tema;</a:t>
            </a:r>
            <a:endParaRPr lang="pt-BR" sz="36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447675" indent="-447675">
              <a:buSzPct val="100000"/>
              <a:buFont typeface="Wingdings" pitchFamily="2" charset="2"/>
              <a:buChar char="ü"/>
              <a:defRPr/>
            </a:pPr>
            <a:endParaRPr lang="pt-BR" sz="20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571500" indent="-571500">
              <a:buClr>
                <a:srgbClr val="FF0000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Para jogar focos de luz sobre o tema e depois escolher o melhor 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ângulo;</a:t>
            </a:r>
            <a:endParaRPr lang="pt-BR" sz="36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51520" y="935534"/>
            <a:ext cx="8892480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alt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Brainstorming – Utilização da Técnica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10242" name="Picture 2" descr="http://static2.businessinsider.com/image/4ab9142c6f3eff683852b783/how-to-run-a-great-brainstorming-session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78122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204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026" name="Picture 2" descr="\\beta\programa gestao publica\PROGRAMAS\0 PROGRAMA AUDITORIA SOCIAL\0 PROJETO LAI SOCIAL\8 IDENTIDADE VISUAL\Slide Mest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/>
          <p:cNvSpPr/>
          <p:nvPr/>
        </p:nvSpPr>
        <p:spPr>
          <a:xfrm>
            <a:off x="4211958" y="2031143"/>
            <a:ext cx="4824538" cy="4388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7675" indent="-447675">
              <a:buSzPct val="100000"/>
              <a:buFont typeface="Wingdings" pitchFamily="2" charset="2"/>
              <a:buChar char="ü"/>
              <a:defRPr/>
            </a:pPr>
            <a:endParaRPr lang="pt-BR" sz="20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571500" indent="-571500">
              <a:lnSpc>
                <a:spcPct val="90000"/>
              </a:lnSpc>
              <a:buClr>
                <a:srgbClr val="FF0000"/>
              </a:buClr>
              <a:buSzPct val="100000"/>
              <a:buFont typeface="Wingdings" panose="05000000000000000000" pitchFamily="2" charset="2"/>
              <a:buChar char="ü"/>
            </a:pPr>
            <a:r>
              <a:rPr lang="pt-BR" alt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Para </a:t>
            </a:r>
            <a:r>
              <a:rPr lang="pt-BR" alt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explorar objetos </a:t>
            </a:r>
            <a:r>
              <a:rPr lang="pt-BR" alt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de </a:t>
            </a:r>
            <a:r>
              <a:rPr lang="pt-BR" alt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auditoria;</a:t>
            </a:r>
          </a:p>
          <a:p>
            <a:pPr marL="571500" indent="-571500">
              <a:lnSpc>
                <a:spcPct val="90000"/>
              </a:lnSpc>
              <a:buClr>
                <a:srgbClr val="FF0000"/>
              </a:buClr>
              <a:buSzPct val="100000"/>
              <a:buFont typeface="Wingdings" panose="05000000000000000000" pitchFamily="2" charset="2"/>
              <a:buChar char="ü"/>
            </a:pPr>
            <a:r>
              <a:rPr lang="pt-BR" alt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Para </a:t>
            </a:r>
            <a:r>
              <a:rPr lang="pt-BR" alt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selecionar o problema </a:t>
            </a:r>
            <a:r>
              <a:rPr lang="pt-BR" alt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de </a:t>
            </a:r>
            <a:r>
              <a:rPr lang="pt-BR" alt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auditoria;</a:t>
            </a:r>
          </a:p>
          <a:p>
            <a:pPr marL="571500" indent="-571500">
              <a:lnSpc>
                <a:spcPct val="90000"/>
              </a:lnSpc>
              <a:buClr>
                <a:srgbClr val="FF0000"/>
              </a:buClr>
              <a:buSzPct val="100000"/>
              <a:buFont typeface="Wingdings" panose="05000000000000000000" pitchFamily="2" charset="2"/>
              <a:buChar char="ü"/>
            </a:pPr>
            <a:r>
              <a:rPr lang="pt-BR" alt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Para </a:t>
            </a:r>
            <a:r>
              <a:rPr lang="pt-BR" alt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selecionar a abordagem </a:t>
            </a:r>
            <a:r>
              <a:rPr lang="pt-BR" alt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a ser </a:t>
            </a:r>
            <a:r>
              <a:rPr lang="pt-BR" alt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utilizada;</a:t>
            </a:r>
          </a:p>
        </p:txBody>
      </p:sp>
      <p:pic>
        <p:nvPicPr>
          <p:cNvPr id="11268" name="Picture 4" descr="http://media02.hongkiat.com/brainstorming-tips-for-freelancers/brainstorming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04864"/>
            <a:ext cx="3871123" cy="4041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251520" y="935534"/>
            <a:ext cx="8892480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alt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Brainstorming – Utilização da Técnica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819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4201124" y="2132856"/>
            <a:ext cx="4824538" cy="33916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7675" indent="-447675">
              <a:buSzPct val="100000"/>
              <a:buFont typeface="Wingdings" pitchFamily="2" charset="2"/>
              <a:buChar char="ü"/>
              <a:defRPr/>
            </a:pPr>
            <a:endParaRPr lang="pt-BR" sz="20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571500" indent="-571500">
              <a:lnSpc>
                <a:spcPct val="90000"/>
              </a:lnSpc>
              <a:buClr>
                <a:srgbClr val="FF0000"/>
              </a:buClr>
              <a:buSzPct val="100000"/>
              <a:buFont typeface="Wingdings" panose="05000000000000000000" pitchFamily="2" charset="2"/>
              <a:buChar char="ü"/>
            </a:pPr>
            <a:r>
              <a:rPr lang="pt-BR" alt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Para </a:t>
            </a:r>
            <a:r>
              <a:rPr lang="pt-BR" alt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decidir</a:t>
            </a:r>
            <a:r>
              <a:rPr lang="pt-BR" alt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 sobre a </a:t>
            </a:r>
            <a:r>
              <a:rPr lang="pt-BR" alt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técnica</a:t>
            </a:r>
            <a:r>
              <a:rPr lang="pt-BR" alt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 de </a:t>
            </a:r>
            <a:r>
              <a:rPr lang="pt-BR" alt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análise;</a:t>
            </a:r>
          </a:p>
          <a:p>
            <a:pPr marL="571500" indent="-571500">
              <a:lnSpc>
                <a:spcPct val="90000"/>
              </a:lnSpc>
              <a:buClr>
                <a:srgbClr val="FF0000"/>
              </a:buClr>
              <a:buSzPct val="100000"/>
              <a:buFont typeface="Wingdings" panose="05000000000000000000" pitchFamily="2" charset="2"/>
              <a:buChar char="ü"/>
            </a:pPr>
            <a:r>
              <a:rPr lang="pt-BR" alt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Para </a:t>
            </a:r>
            <a:r>
              <a:rPr lang="pt-BR" alt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formular</a:t>
            </a:r>
            <a:r>
              <a:rPr lang="pt-BR" alt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pt-BR" alt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recomendações</a:t>
            </a:r>
            <a:r>
              <a:rPr lang="pt-BR" alt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;</a:t>
            </a:r>
          </a:p>
          <a:p>
            <a:pPr marL="571500" indent="-571500">
              <a:lnSpc>
                <a:spcPct val="90000"/>
              </a:lnSpc>
              <a:buClr>
                <a:srgbClr val="FF0000"/>
              </a:buClr>
              <a:buSzPct val="100000"/>
              <a:buFont typeface="Wingdings" panose="05000000000000000000" pitchFamily="2" charset="2"/>
              <a:buChar char="ü"/>
            </a:pPr>
            <a:r>
              <a:rPr lang="pt-BR" alt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Para </a:t>
            </a:r>
            <a:r>
              <a:rPr lang="pt-BR" alt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identificar</a:t>
            </a:r>
            <a:r>
              <a:rPr lang="pt-BR" alt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pt-BR" alt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benefícios</a:t>
            </a:r>
            <a:r>
              <a:rPr lang="pt-BR" alt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.</a:t>
            </a:r>
          </a:p>
        </p:txBody>
      </p:sp>
      <p:pic>
        <p:nvPicPr>
          <p:cNvPr id="12290" name="Picture 2" descr="http://www.michaelsampson.net/blogimages/20080520brainstorm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601300"/>
            <a:ext cx="3971925" cy="26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51520" y="935534"/>
            <a:ext cx="8892480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alt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Brainstorming – Utilização da Técnica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339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4201124" y="1622814"/>
            <a:ext cx="4824538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7675" indent="-447675">
              <a:buSzPct val="100000"/>
              <a:buFont typeface="Wingdings" pitchFamily="2" charset="2"/>
              <a:buChar char="ü"/>
              <a:defRPr/>
            </a:pPr>
            <a:endParaRPr lang="pt-BR" sz="20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571500" indent="-571500">
              <a:buClr>
                <a:srgbClr val="FF0000"/>
              </a:buClr>
              <a:buSzPct val="100000"/>
              <a:buFont typeface="Wingdings" panose="05000000000000000000" pitchFamily="2" charset="2"/>
              <a:buChar char="ü"/>
            </a:pPr>
            <a:r>
              <a:rPr lang="pt-BR" alt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Dinâmica</a:t>
            </a:r>
            <a:r>
              <a:rPr lang="pt-BR" alt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: muitas pessoas, ambiente relaxado, descontraído, receptivo, sem censura</a:t>
            </a:r>
          </a:p>
          <a:p>
            <a:pPr marL="447675" indent="-447675">
              <a:buSzPct val="100000"/>
              <a:buFont typeface="Wingdings" pitchFamily="2" charset="2"/>
              <a:buChar char="ü"/>
            </a:pPr>
            <a:endParaRPr lang="pt-BR" altLang="pt-BR" sz="20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571500" indent="-571500">
              <a:buClr>
                <a:srgbClr val="FF0000"/>
              </a:buClr>
              <a:buSzPct val="100000"/>
              <a:buFont typeface="Wingdings" panose="05000000000000000000" pitchFamily="2" charset="2"/>
              <a:buChar char="ü"/>
            </a:pPr>
            <a:r>
              <a:rPr lang="pt-BR" alt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Chave</a:t>
            </a:r>
            <a:r>
              <a:rPr lang="pt-BR" alt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: criatividade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51520" y="935534"/>
            <a:ext cx="7488831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alt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Brainstorming - Método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13314" name="Picture 2" descr="http://in1shoot.com/wp/wp-content/uploads/2011/02/brain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6" y="2742442"/>
            <a:ext cx="4174868" cy="2346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1740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395536" y="2132856"/>
            <a:ext cx="82296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0" indent="0" algn="ctr" eaLnBrk="1" hangingPunct="1">
              <a:buNone/>
              <a:defRPr/>
            </a:pPr>
            <a:r>
              <a:rPr lang="pt-BR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CONCEITOS BÁSICOS DE AUDITORIA</a:t>
            </a:r>
          </a:p>
          <a:p>
            <a:pPr marL="0" indent="0" algn="ctr" eaLnBrk="1" hangingPunct="1">
              <a:buNone/>
              <a:defRPr/>
            </a:pPr>
            <a:r>
              <a:rPr lang="pt-BR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endParaRPr lang="pt-BR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978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4050696" y="1763231"/>
            <a:ext cx="5076056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7675" indent="-447675">
              <a:buSzPct val="100000"/>
              <a:buFont typeface="Wingdings" pitchFamily="2" charset="2"/>
              <a:buChar char="ü"/>
              <a:defRPr/>
            </a:pPr>
            <a:endParaRPr lang="pt-BR" sz="20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742950" indent="-742950">
              <a:buClr>
                <a:srgbClr val="FF0000"/>
              </a:buClr>
              <a:buSzPct val="100000"/>
              <a:buFont typeface="+mj-lt"/>
              <a:buAutoNum type="arabicPeriod"/>
            </a:pPr>
            <a:r>
              <a:rPr lang="pt-BR" altLang="pt-BR" sz="32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Exponha o problema</a:t>
            </a:r>
            <a:r>
              <a:rPr lang="pt-BR" altLang="pt-BR" sz="3200" dirty="0">
                <a:latin typeface="Calibri" pitchFamily="34" charset="0"/>
                <a:ea typeface="Calibri" pitchFamily="34" charset="0"/>
                <a:cs typeface="Calibri" pitchFamily="34" charset="0"/>
              </a:rPr>
              <a:t>, o que se </a:t>
            </a:r>
            <a:r>
              <a:rPr lang="pt-BR" altLang="pt-BR" sz="32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deseja;</a:t>
            </a:r>
            <a:endParaRPr lang="pt-BR" altLang="pt-BR" sz="32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742950" indent="-742950">
              <a:buClr>
                <a:srgbClr val="FF0000"/>
              </a:buClr>
              <a:buSzPct val="100000"/>
              <a:buFont typeface="+mj-lt"/>
              <a:buAutoNum type="arabicPeriod"/>
            </a:pPr>
            <a:r>
              <a:rPr lang="pt-BR" altLang="pt-BR" sz="32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Escreva-o</a:t>
            </a:r>
            <a:r>
              <a:rPr lang="pt-BR" altLang="pt-BR" sz="3200" dirty="0">
                <a:latin typeface="Calibri" pitchFamily="34" charset="0"/>
                <a:ea typeface="Calibri" pitchFamily="34" charset="0"/>
                <a:cs typeface="Calibri" pitchFamily="34" charset="0"/>
              </a:rPr>
              <a:t> em local que fique </a:t>
            </a:r>
            <a:r>
              <a:rPr lang="pt-BR" altLang="pt-BR" sz="32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a vista de </a:t>
            </a:r>
            <a:r>
              <a:rPr lang="pt-BR" altLang="pt-BR" sz="32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todos</a:t>
            </a:r>
            <a:r>
              <a:rPr lang="pt-BR" altLang="pt-BR" sz="32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;</a:t>
            </a:r>
            <a:endParaRPr lang="pt-BR" altLang="pt-BR" sz="32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742950" indent="-742950">
              <a:buClr>
                <a:srgbClr val="FF0000"/>
              </a:buClr>
              <a:buSzPct val="100000"/>
              <a:buFont typeface="+mj-lt"/>
              <a:buAutoNum type="arabicPeriod"/>
            </a:pPr>
            <a:r>
              <a:rPr lang="pt-BR" altLang="pt-BR" sz="32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Escreva</a:t>
            </a:r>
            <a:r>
              <a:rPr lang="pt-BR" altLang="pt-BR" sz="3200" dirty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pt-BR" altLang="pt-BR" sz="32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cada</a:t>
            </a:r>
            <a:r>
              <a:rPr lang="pt-BR" altLang="pt-BR" sz="3200" dirty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pt-BR" altLang="pt-BR" sz="32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ideia</a:t>
            </a:r>
            <a:r>
              <a:rPr lang="pt-BR" altLang="pt-BR" sz="32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pt-BR" altLang="pt-BR" sz="3200" dirty="0">
                <a:latin typeface="Calibri" pitchFamily="34" charset="0"/>
                <a:ea typeface="Calibri" pitchFamily="34" charset="0"/>
                <a:cs typeface="Calibri" pitchFamily="34" charset="0"/>
              </a:rPr>
              <a:t>em um papel autocolante e coloque-o a vista de </a:t>
            </a:r>
            <a:r>
              <a:rPr lang="pt-BR" altLang="pt-BR" sz="32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todos;</a:t>
            </a:r>
            <a:endParaRPr lang="pt-BR" altLang="pt-BR" sz="32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14338" name="Picture 2" descr="http://realtimeboard.com/blog/wp-content/uploads/2013/01/brainstorming-one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08920"/>
            <a:ext cx="3774508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51520" y="935534"/>
            <a:ext cx="7488831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alt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Brainstorming - Método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113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3591340" y="1478068"/>
            <a:ext cx="5567464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7675" indent="-447675">
              <a:buSzPct val="100000"/>
              <a:buFont typeface="Wingdings" pitchFamily="2" charset="2"/>
              <a:buChar char="ü"/>
              <a:defRPr/>
            </a:pPr>
            <a:endParaRPr lang="pt-BR" sz="20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447675" indent="-447675">
              <a:buClr>
                <a:srgbClr val="FF0000"/>
              </a:buClr>
              <a:buSzPct val="100000"/>
              <a:buFontTx/>
              <a:buAutoNum type="arabicPeriod" startAt="4"/>
            </a:pPr>
            <a:r>
              <a:rPr lang="pt-BR" alt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Comece a </a:t>
            </a:r>
            <a:r>
              <a:rPr lang="pt-BR" alt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formar</a:t>
            </a:r>
            <a:r>
              <a:rPr lang="pt-BR" alt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pt-BR" alt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esquema</a:t>
            </a:r>
            <a:r>
              <a:rPr lang="pt-BR" alt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 inteligível </a:t>
            </a:r>
            <a:r>
              <a:rPr lang="pt-BR" alt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de </a:t>
            </a:r>
            <a:r>
              <a:rPr lang="pt-BR" alt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ideias</a:t>
            </a:r>
            <a:r>
              <a:rPr lang="pt-BR" alt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pt-BR" alt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com o </a:t>
            </a:r>
            <a:r>
              <a:rPr lang="pt-BR" alt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grupo;</a:t>
            </a:r>
            <a:endParaRPr lang="pt-BR" altLang="pt-BR" sz="36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447675" indent="-447675">
              <a:buClr>
                <a:srgbClr val="FF0000"/>
              </a:buClr>
              <a:buSzPct val="100000"/>
              <a:buFontTx/>
              <a:buAutoNum type="arabicPeriod" startAt="4"/>
            </a:pPr>
            <a:r>
              <a:rPr lang="pt-BR" alt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Caso </a:t>
            </a:r>
            <a:r>
              <a:rPr lang="pt-BR" alt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a tarefa </a:t>
            </a:r>
            <a:r>
              <a:rPr lang="pt-BR" alt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esteja </a:t>
            </a:r>
            <a:r>
              <a:rPr lang="pt-BR" alt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difícil, </a:t>
            </a:r>
            <a:r>
              <a:rPr lang="pt-BR" alt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estabeleça </a:t>
            </a:r>
            <a:r>
              <a:rPr lang="pt-BR" alt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critérios </a:t>
            </a:r>
            <a:r>
              <a:rPr lang="pt-BR" alt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a serem obedecidos e esquema de </a:t>
            </a:r>
            <a:r>
              <a:rPr lang="pt-BR" alt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pontuação.</a:t>
            </a:r>
            <a:endParaRPr lang="pt-BR" altLang="pt-BR" sz="36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15362" name="Picture 2" descr="http://harttechnique.files.wordpress.com/2010/07/brainstorming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06" y="2169963"/>
            <a:ext cx="3305175" cy="3295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51520" y="935534"/>
            <a:ext cx="7488831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alt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Brainstorming - Método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95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3561749" y="2169963"/>
            <a:ext cx="5567464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7675" indent="-447675">
              <a:buSzPct val="100000"/>
              <a:buFont typeface="Wingdings" pitchFamily="2" charset="2"/>
              <a:buChar char="ü"/>
              <a:defRPr/>
            </a:pPr>
            <a:endParaRPr lang="pt-BR" sz="20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>
              <a:buClr>
                <a:srgbClr val="FF0000"/>
              </a:buClr>
              <a:buSzPct val="100000"/>
              <a:buFont typeface="Wingdings" pitchFamily="2" charset="2"/>
              <a:buChar char="ü"/>
            </a:pPr>
            <a:r>
              <a:rPr lang="pt-BR" altLang="pt-BR" sz="3600" dirty="0">
                <a:latin typeface="Calibri" pitchFamily="34" charset="0"/>
              </a:rPr>
              <a:t>Uma </a:t>
            </a:r>
            <a:r>
              <a:rPr lang="pt-BR" altLang="pt-BR" sz="3600" b="1" dirty="0">
                <a:latin typeface="Calibri" pitchFamily="34" charset="0"/>
              </a:rPr>
              <a:t>pessoa</a:t>
            </a:r>
            <a:r>
              <a:rPr lang="pt-BR" altLang="pt-BR" sz="3600" dirty="0">
                <a:latin typeface="Calibri" pitchFamily="34" charset="0"/>
              </a:rPr>
              <a:t> deve atuar como </a:t>
            </a:r>
            <a:r>
              <a:rPr lang="pt-BR" altLang="pt-BR" sz="3600" b="1" dirty="0">
                <a:latin typeface="Calibri" pitchFamily="34" charset="0"/>
              </a:rPr>
              <a:t>facilitadora</a:t>
            </a:r>
            <a:r>
              <a:rPr lang="pt-BR" altLang="pt-BR" sz="3600" dirty="0">
                <a:latin typeface="Calibri" pitchFamily="34" charset="0"/>
              </a:rPr>
              <a:t> e </a:t>
            </a:r>
            <a:r>
              <a:rPr lang="pt-BR" altLang="pt-BR" sz="3600" b="1" dirty="0">
                <a:latin typeface="Calibri" pitchFamily="34" charset="0"/>
              </a:rPr>
              <a:t>outra</a:t>
            </a:r>
            <a:r>
              <a:rPr lang="pt-BR" altLang="pt-BR" sz="3600" dirty="0">
                <a:latin typeface="Calibri" pitchFamily="34" charset="0"/>
              </a:rPr>
              <a:t> </a:t>
            </a:r>
            <a:r>
              <a:rPr lang="pt-BR" altLang="pt-BR" sz="3600" b="1" dirty="0">
                <a:latin typeface="Calibri" pitchFamily="34" charset="0"/>
              </a:rPr>
              <a:t>escrever</a:t>
            </a:r>
            <a:r>
              <a:rPr lang="pt-BR" altLang="pt-BR" sz="3600" dirty="0">
                <a:latin typeface="Calibri" pitchFamily="34" charset="0"/>
              </a:rPr>
              <a:t> as </a:t>
            </a:r>
            <a:r>
              <a:rPr lang="pt-BR" altLang="pt-BR" sz="3600" dirty="0" smtClean="0">
                <a:latin typeface="Calibri" pitchFamily="34" charset="0"/>
              </a:rPr>
              <a:t>ideias </a:t>
            </a:r>
            <a:r>
              <a:rPr lang="pt-BR" altLang="pt-BR" sz="3600" dirty="0">
                <a:latin typeface="Calibri" pitchFamily="34" charset="0"/>
              </a:rPr>
              <a:t>e </a:t>
            </a:r>
            <a:r>
              <a:rPr lang="pt-BR" altLang="pt-BR" sz="3600" b="1" dirty="0">
                <a:latin typeface="Calibri" pitchFamily="34" charset="0"/>
              </a:rPr>
              <a:t>montar</a:t>
            </a:r>
            <a:r>
              <a:rPr lang="pt-BR" altLang="pt-BR" sz="3600" dirty="0">
                <a:latin typeface="Calibri" pitchFamily="34" charset="0"/>
              </a:rPr>
              <a:t> o </a:t>
            </a:r>
            <a:r>
              <a:rPr lang="pt-BR" altLang="pt-BR" sz="3600" b="1" dirty="0" smtClean="0">
                <a:latin typeface="Calibri" pitchFamily="34" charset="0"/>
              </a:rPr>
              <a:t>quadro</a:t>
            </a:r>
            <a:r>
              <a:rPr lang="pt-BR" altLang="pt-BR" sz="3600" dirty="0" smtClean="0">
                <a:latin typeface="Calibri" pitchFamily="34" charset="0"/>
              </a:rPr>
              <a:t>;</a:t>
            </a:r>
            <a:endParaRPr lang="pt-BR" altLang="pt-BR" sz="3600" dirty="0">
              <a:latin typeface="Calibri" pitchFamily="34" charset="0"/>
            </a:endParaRPr>
          </a:p>
          <a:p>
            <a:pPr>
              <a:buClr>
                <a:srgbClr val="FF0000"/>
              </a:buClr>
              <a:buSzPct val="100000"/>
              <a:buFont typeface="Wingdings" pitchFamily="2" charset="2"/>
              <a:buChar char="ü"/>
            </a:pPr>
            <a:r>
              <a:rPr lang="pt-BR" altLang="pt-BR" sz="3600" dirty="0">
                <a:latin typeface="Calibri" pitchFamily="34" charset="0"/>
              </a:rPr>
              <a:t>Deve-se </a:t>
            </a:r>
            <a:r>
              <a:rPr lang="pt-BR" altLang="pt-BR" sz="3600" b="1" dirty="0">
                <a:latin typeface="Calibri" pitchFamily="34" charset="0"/>
              </a:rPr>
              <a:t>encorajar o </a:t>
            </a:r>
            <a:r>
              <a:rPr lang="pt-BR" altLang="pt-BR" sz="3600" b="1" dirty="0" smtClean="0">
                <a:latin typeface="Calibri" pitchFamily="34" charset="0"/>
              </a:rPr>
              <a:t>fluxo</a:t>
            </a:r>
            <a:r>
              <a:rPr lang="pt-BR" altLang="pt-BR" sz="3600" dirty="0" smtClean="0">
                <a:latin typeface="Calibri" pitchFamily="34" charset="0"/>
              </a:rPr>
              <a:t>;</a:t>
            </a:r>
            <a:endParaRPr lang="pt-BR" altLang="pt-BR" sz="3600" dirty="0">
              <a:latin typeface="Calibri" pitchFamily="34" charset="0"/>
            </a:endParaRPr>
          </a:p>
          <a:p>
            <a:pPr>
              <a:buClr>
                <a:srgbClr val="FF0000"/>
              </a:buClr>
              <a:buSzPct val="100000"/>
              <a:buFont typeface="Wingdings" pitchFamily="2" charset="2"/>
              <a:buChar char="ü"/>
            </a:pPr>
            <a:r>
              <a:rPr lang="pt-BR" altLang="pt-BR" sz="3600" b="1" dirty="0">
                <a:latin typeface="Calibri" pitchFamily="34" charset="0"/>
              </a:rPr>
              <a:t>Nada de </a:t>
            </a:r>
            <a:r>
              <a:rPr lang="pt-BR" altLang="pt-BR" sz="3600" b="1" dirty="0" smtClean="0">
                <a:latin typeface="Calibri" pitchFamily="34" charset="0"/>
              </a:rPr>
              <a:t>repressão</a:t>
            </a:r>
            <a:r>
              <a:rPr lang="pt-BR" altLang="pt-BR" sz="3600" dirty="0" smtClean="0">
                <a:latin typeface="Calibri" pitchFamily="34" charset="0"/>
              </a:rPr>
              <a:t>.</a:t>
            </a:r>
            <a:endParaRPr lang="pt-BR" altLang="pt-BR" sz="3600" dirty="0">
              <a:latin typeface="Calibri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51520" y="935534"/>
            <a:ext cx="7488831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alt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Brainstorming - R</a:t>
            </a:r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ecomendações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16386" name="Picture 2" descr="http://info.sdlcpartners.com/Portals/150310/images/brainstorming-resized-600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7" y="2755661"/>
            <a:ext cx="3551882" cy="2129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9235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3535133" y="2348880"/>
            <a:ext cx="556746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  <a:buSzPct val="100000"/>
              <a:buFont typeface="Wingdings" pitchFamily="2" charset="2"/>
              <a:buChar char="ü"/>
            </a:pPr>
            <a:r>
              <a:rPr lang="pt-BR" altLang="pt-BR" sz="3200" dirty="0" smtClean="0">
                <a:latin typeface="Calibri" pitchFamily="34" charset="0"/>
              </a:rPr>
              <a:t>Uma ideia </a:t>
            </a:r>
            <a:r>
              <a:rPr lang="pt-BR" altLang="pt-BR" sz="3200" dirty="0">
                <a:latin typeface="Calibri" pitchFamily="34" charset="0"/>
              </a:rPr>
              <a:t>aparentemente tola pode levar a uma </a:t>
            </a:r>
            <a:r>
              <a:rPr lang="pt-BR" altLang="pt-BR" sz="3200" b="1" dirty="0">
                <a:latin typeface="Calibri" pitchFamily="34" charset="0"/>
              </a:rPr>
              <a:t>solução</a:t>
            </a:r>
            <a:r>
              <a:rPr lang="pt-BR" altLang="pt-BR" sz="3200" dirty="0">
                <a:latin typeface="Calibri" pitchFamily="34" charset="0"/>
              </a:rPr>
              <a:t> </a:t>
            </a:r>
            <a:r>
              <a:rPr lang="pt-BR" altLang="pt-BR" sz="3200" b="1" dirty="0" smtClean="0">
                <a:latin typeface="Calibri" pitchFamily="34" charset="0"/>
              </a:rPr>
              <a:t>criativa</a:t>
            </a:r>
            <a:r>
              <a:rPr lang="pt-BR" altLang="pt-BR" sz="3200" dirty="0" smtClean="0">
                <a:latin typeface="Calibri" pitchFamily="34" charset="0"/>
              </a:rPr>
              <a:t>;</a:t>
            </a:r>
            <a:endParaRPr lang="pt-BR" altLang="pt-BR" sz="3200" dirty="0">
              <a:latin typeface="Calibri" pitchFamily="34" charset="0"/>
            </a:endParaRPr>
          </a:p>
          <a:p>
            <a:pPr>
              <a:buClr>
                <a:srgbClr val="FF0000"/>
              </a:buClr>
              <a:buSzPct val="100000"/>
              <a:buFont typeface="Wingdings" pitchFamily="2" charset="2"/>
              <a:buChar char="ü"/>
            </a:pPr>
            <a:r>
              <a:rPr lang="pt-BR" altLang="pt-BR" sz="3200" dirty="0">
                <a:latin typeface="Calibri" pitchFamily="34" charset="0"/>
              </a:rPr>
              <a:t>Entre </a:t>
            </a:r>
            <a:r>
              <a:rPr lang="pt-BR" altLang="pt-BR" sz="3200" b="1" dirty="0" smtClean="0">
                <a:latin typeface="Calibri" pitchFamily="34" charset="0"/>
              </a:rPr>
              <a:t>30 e 50 min</a:t>
            </a:r>
            <a:r>
              <a:rPr lang="pt-BR" altLang="pt-BR" sz="3200" dirty="0" smtClean="0">
                <a:latin typeface="Calibri" pitchFamily="34" charset="0"/>
              </a:rPr>
              <a:t> é </a:t>
            </a:r>
            <a:r>
              <a:rPr lang="pt-BR" altLang="pt-BR" sz="3200" dirty="0">
                <a:latin typeface="Calibri" pitchFamily="34" charset="0"/>
              </a:rPr>
              <a:t>suficiente para </a:t>
            </a:r>
            <a:r>
              <a:rPr lang="pt-BR" altLang="pt-BR" sz="3200" dirty="0" smtClean="0">
                <a:latin typeface="Calibri" pitchFamily="34" charset="0"/>
              </a:rPr>
              <a:t>a </a:t>
            </a:r>
            <a:r>
              <a:rPr lang="pt-BR" altLang="pt-BR" sz="3200" b="1" dirty="0" smtClean="0">
                <a:latin typeface="Calibri" pitchFamily="34" charset="0"/>
              </a:rPr>
              <a:t>etapa inicial</a:t>
            </a:r>
            <a:r>
              <a:rPr lang="pt-BR" altLang="pt-BR" sz="3200" dirty="0" smtClean="0">
                <a:latin typeface="Calibri" pitchFamily="34" charset="0"/>
              </a:rPr>
              <a:t>;</a:t>
            </a:r>
          </a:p>
          <a:p>
            <a:pPr>
              <a:buClr>
                <a:srgbClr val="FF0000"/>
              </a:buClr>
              <a:buSzPct val="100000"/>
              <a:buFont typeface="Wingdings" pitchFamily="2" charset="2"/>
              <a:buChar char="ü"/>
            </a:pPr>
            <a:r>
              <a:rPr lang="pt-BR" altLang="pt-BR" sz="3200" dirty="0" smtClean="0">
                <a:latin typeface="Calibri" pitchFamily="34" charset="0"/>
              </a:rPr>
              <a:t>Entre </a:t>
            </a:r>
            <a:r>
              <a:rPr lang="pt-BR" altLang="pt-BR" sz="3200" b="1" dirty="0" smtClean="0">
                <a:latin typeface="Calibri" pitchFamily="34" charset="0"/>
              </a:rPr>
              <a:t>30 e 40 min</a:t>
            </a:r>
            <a:r>
              <a:rPr lang="pt-BR" altLang="pt-BR" sz="3200" dirty="0" smtClean="0">
                <a:latin typeface="Calibri" pitchFamily="34" charset="0"/>
              </a:rPr>
              <a:t> é suficiente para a </a:t>
            </a:r>
            <a:r>
              <a:rPr lang="pt-BR" altLang="pt-BR" sz="3200" b="1" dirty="0" smtClean="0">
                <a:latin typeface="Calibri" pitchFamily="34" charset="0"/>
              </a:rPr>
              <a:t>organização das ideias</a:t>
            </a:r>
            <a:endParaRPr lang="pt-BR" altLang="pt-BR" sz="3200" b="1" dirty="0">
              <a:latin typeface="Calibri" pitchFamily="34" charset="0"/>
            </a:endParaRPr>
          </a:p>
        </p:txBody>
      </p:sp>
      <p:pic>
        <p:nvPicPr>
          <p:cNvPr id="17410" name="Picture 2" descr="http://noticias.universia.com.br/br/images/docentes/d/di/dic/dicas-para-melhorar-seu-brainstorming-noticias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852936"/>
            <a:ext cx="3238500" cy="185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51520" y="1052736"/>
            <a:ext cx="7488831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alt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Brainstorming - R</a:t>
            </a:r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ecomendações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007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47580" y="2132856"/>
            <a:ext cx="84786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Consiste na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identificação dos principais atores envolvidos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, dos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seus interesses 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e do modo como estes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afetam o risco e o desempenho do objeto 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da auditoria.</a:t>
            </a:r>
            <a:endParaRPr lang="pt-BR" sz="36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51520" y="935534"/>
            <a:ext cx="7488831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Análise </a:t>
            </a:r>
            <a:r>
              <a:rPr lang="pt-BR" sz="4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Stakeholder</a:t>
            </a:r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- Conceito 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68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323528" y="2060848"/>
            <a:ext cx="84786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  <a:defRPr/>
            </a:pP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São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pessoas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,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grupos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ou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organizações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com interesse 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em algum programa ou projeto;</a:t>
            </a:r>
          </a:p>
          <a:p>
            <a:pPr marL="571500" indent="-571500">
              <a:buFont typeface="Wingdings" panose="05000000000000000000" pitchFamily="2" charset="2"/>
              <a:buChar char="ü"/>
              <a:defRPr/>
            </a:pPr>
            <a:endParaRPr lang="pt-BR" sz="36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  <a:defRPr/>
            </a:pP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São aqueles que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influenciam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ou são influenciados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de forma decisiva ou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são importantes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para o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sucesso do objeto 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da auditoria</a:t>
            </a:r>
            <a:endParaRPr lang="pt-BR" sz="36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51520" y="935534"/>
            <a:ext cx="7488831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Stakeholder</a:t>
            </a:r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– Participantes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722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51520" y="2060848"/>
            <a:ext cx="84786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  <a:defRPr/>
            </a:pP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Doadores / Financiadores;</a:t>
            </a:r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  <a:defRPr/>
            </a:pP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Legisladores, gestores nacionais, operadores locais, controladores, reguladores;</a:t>
            </a:r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  <a:defRPr/>
            </a:pP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Sindicatos, associações profissionais;</a:t>
            </a:r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  <a:defRPr/>
            </a:pP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Associações de usuários;</a:t>
            </a:r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  <a:defRPr/>
            </a:pP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ONGS.</a:t>
            </a:r>
            <a:endParaRPr lang="pt-BR" sz="36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51520" y="935534"/>
            <a:ext cx="7488831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Stakeholder</a:t>
            </a:r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- Exemplos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3770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323783" y="1784118"/>
            <a:ext cx="84786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  <a:defRPr/>
            </a:pP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Grupos </a:t>
            </a:r>
            <a:r>
              <a:rPr 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primários 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-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afetados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tanto </a:t>
            </a:r>
            <a:r>
              <a:rPr 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positiva como negativamente</a:t>
            </a: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;</a:t>
            </a:r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  <a:defRPr/>
            </a:pP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Grupos secundários 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-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intermediários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envolvidos </a:t>
            </a:r>
            <a:r>
              <a:rPr 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no processo </a:t>
            </a: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de prestação de serviços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;</a:t>
            </a:r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  <a:defRPr/>
            </a:pP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Papel dos atores 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envolvidos;</a:t>
            </a:r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  <a:defRPr/>
            </a:pP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Conflito de interesses 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entre as partes envolvidas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0" y="935534"/>
            <a:ext cx="9144000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Análise </a:t>
            </a:r>
            <a:r>
              <a:rPr lang="pt-BR" sz="36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Stakeholder</a:t>
            </a:r>
            <a:r>
              <a:rPr lang="pt-BR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– </a:t>
            </a:r>
            <a:r>
              <a:rPr lang="pt-BR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S</a:t>
            </a:r>
            <a:r>
              <a:rPr lang="pt-BR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erve para identificar</a:t>
            </a:r>
            <a:endParaRPr lang="pt-BR" sz="3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37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47580" y="2132856"/>
            <a:ext cx="84786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  <a:defRPr/>
            </a:pP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Possíveis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entrevistados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,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pesquisados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,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participantes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de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grupos focais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;</a:t>
            </a:r>
          </a:p>
          <a:p>
            <a:pPr marL="571500" indent="-571500">
              <a:buFont typeface="Wingdings" panose="05000000000000000000" pitchFamily="2" charset="2"/>
              <a:buChar char="ü"/>
              <a:defRPr/>
            </a:pPr>
            <a:endParaRPr lang="pt-BR" sz="3600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  <a:defRPr/>
            </a:pP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Grupos de apoio 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para introdução a mudanças.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51520" y="935534"/>
            <a:ext cx="8474748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Análise </a:t>
            </a:r>
            <a:r>
              <a:rPr lang="pt-BR" sz="36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Stakeholder</a:t>
            </a:r>
            <a:r>
              <a:rPr lang="pt-BR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– Serve para identificar</a:t>
            </a:r>
            <a:endParaRPr lang="pt-BR" sz="3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95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51520" y="1988840"/>
            <a:ext cx="84786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Clr>
                <a:srgbClr val="FF0000"/>
              </a:buClr>
              <a:buFont typeface="+mj-lt"/>
              <a:buAutoNum type="arabicPeriod"/>
              <a:defRPr/>
            </a:pP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Iniciar </a:t>
            </a:r>
            <a:r>
              <a:rPr lang="pt-BR" sz="3600" b="1" i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brainstorming</a:t>
            </a:r>
            <a:r>
              <a:rPr lang="pt-BR" sz="3600" i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para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identificar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possíveis </a:t>
            </a:r>
            <a:r>
              <a:rPr lang="pt-BR" sz="3600" b="1" i="1" dirty="0" err="1" smtClean="0">
                <a:latin typeface="Calibri" pitchFamily="34" charset="0"/>
                <a:ea typeface="Calibri" pitchFamily="34" charset="0"/>
                <a:cs typeface="Calibri" pitchFamily="34" charset="0"/>
              </a:rPr>
              <a:t>stakeholders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;</a:t>
            </a:r>
          </a:p>
          <a:p>
            <a:pPr marL="742950" indent="-742950">
              <a:buFont typeface="+mj-lt"/>
              <a:buAutoNum type="arabicPeriod"/>
              <a:defRPr/>
            </a:pPr>
            <a:endParaRPr lang="pt-BR" sz="3600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742950" indent="-742950">
              <a:buClr>
                <a:srgbClr val="FF0000"/>
              </a:buClr>
              <a:buFont typeface="+mj-lt"/>
              <a:buAutoNum type="arabicPeriod"/>
              <a:defRPr/>
            </a:pP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Selecionar </a:t>
            </a:r>
            <a:r>
              <a:rPr lang="pt-BR" sz="3600" b="1" i="1" dirty="0" err="1" smtClean="0">
                <a:latin typeface="Calibri" pitchFamily="34" charset="0"/>
                <a:ea typeface="Calibri" pitchFamily="34" charset="0"/>
                <a:cs typeface="Calibri" pitchFamily="34" charset="0"/>
              </a:rPr>
              <a:t>stakeholders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relevantes;</a:t>
            </a:r>
          </a:p>
          <a:p>
            <a:pPr marL="742950" indent="-742950">
              <a:buFont typeface="+mj-lt"/>
              <a:buAutoNum type="arabicPeriod"/>
              <a:defRPr/>
            </a:pPr>
            <a:endParaRPr lang="pt-BR" sz="3600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742950" indent="-742950">
              <a:buClr>
                <a:srgbClr val="FF0000"/>
              </a:buClr>
              <a:buFont typeface="+mj-lt"/>
              <a:buAutoNum type="arabicPeriod"/>
              <a:defRPr/>
            </a:pP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Identificar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o interesse de cada </a:t>
            </a:r>
            <a:r>
              <a:rPr lang="pt-BR" sz="3600" b="1" i="1" dirty="0" err="1" smtClean="0">
                <a:latin typeface="Calibri" pitchFamily="34" charset="0"/>
                <a:ea typeface="Calibri" pitchFamily="34" charset="0"/>
                <a:cs typeface="Calibri" pitchFamily="34" charset="0"/>
              </a:rPr>
              <a:t>stakeholder</a:t>
            </a:r>
            <a:r>
              <a:rPr lang="pt-BR" sz="3600" i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e seu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poder de influência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51520" y="935534"/>
            <a:ext cx="8474748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Análise </a:t>
            </a:r>
            <a:r>
              <a:rPr lang="pt-BR" sz="36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Stakeholder</a:t>
            </a:r>
            <a:r>
              <a:rPr lang="pt-BR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- </a:t>
            </a:r>
            <a:r>
              <a:rPr lang="pt-BR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Método</a:t>
            </a:r>
          </a:p>
          <a:p>
            <a:pPr algn="just"/>
            <a:endParaRPr lang="pt-BR" sz="3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740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51520" y="1305644"/>
            <a:ext cx="6552728" cy="611188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pt-BR" sz="6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Auditoria – Origem  </a:t>
            </a:r>
            <a:endParaRPr lang="pt-BR" sz="5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758849" y="2060848"/>
            <a:ext cx="755756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pt-BR" sz="3600" b="0" dirty="0" smtClean="0">
                <a:latin typeface="Calibri" pitchFamily="34" charset="0"/>
              </a:rPr>
              <a:t>A palavra auditoria se origina do </a:t>
            </a:r>
            <a:r>
              <a:rPr lang="pt-BR" sz="3600" b="1" dirty="0" smtClean="0">
                <a:latin typeface="Calibri" pitchFamily="34" charset="0"/>
              </a:rPr>
              <a:t>Latim </a:t>
            </a:r>
            <a:r>
              <a:rPr lang="pt-BR" sz="3600" b="1" dirty="0" err="1" smtClean="0">
                <a:latin typeface="Calibri" pitchFamily="34" charset="0"/>
              </a:rPr>
              <a:t>audire</a:t>
            </a:r>
            <a:r>
              <a:rPr lang="pt-BR" sz="3600" b="1" dirty="0" smtClean="0">
                <a:latin typeface="Calibri" pitchFamily="34" charset="0"/>
              </a:rPr>
              <a:t> (ouvir)</a:t>
            </a:r>
            <a:r>
              <a:rPr lang="pt-BR" sz="3600" b="0" dirty="0" smtClean="0">
                <a:latin typeface="Calibri" pitchFamily="34" charset="0"/>
              </a:rPr>
              <a:t>. Inicialmente foi utilizada pelos ingleses (</a:t>
            </a:r>
            <a:r>
              <a:rPr lang="pt-BR" sz="3600" b="0" dirty="0" err="1" smtClean="0">
                <a:latin typeface="Calibri" pitchFamily="34" charset="0"/>
              </a:rPr>
              <a:t>auditing</a:t>
            </a:r>
            <a:r>
              <a:rPr lang="pt-BR" sz="3600" b="0" dirty="0" smtClean="0">
                <a:latin typeface="Calibri" pitchFamily="34" charset="0"/>
              </a:rPr>
              <a:t>) para significar a revisão da contabilidade. Atualmente, possui sentido mais abrangente.</a:t>
            </a:r>
          </a:p>
        </p:txBody>
      </p:sp>
    </p:spTree>
    <p:extLst>
      <p:ext uri="{BB962C8B-B14F-4D97-AF65-F5344CB8AC3E}">
        <p14:creationId xmlns:p14="http://schemas.microsoft.com/office/powerpoint/2010/main" val="3166004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51520" y="1988840"/>
            <a:ext cx="84786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Clr>
                <a:srgbClr val="FF0000"/>
              </a:buClr>
              <a:buFont typeface="+mj-lt"/>
              <a:buAutoNum type="arabicPeriod" startAt="4"/>
              <a:defRPr/>
            </a:pP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Analisar os impactos 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(+ ou -) da atividade do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objeto de auditoria 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sobre os </a:t>
            </a:r>
            <a:r>
              <a:rPr lang="pt-BR" sz="3600" i="1" dirty="0" err="1">
                <a:latin typeface="Calibri" pitchFamily="34" charset="0"/>
                <a:ea typeface="Calibri" pitchFamily="34" charset="0"/>
                <a:cs typeface="Calibri" pitchFamily="34" charset="0"/>
              </a:rPr>
              <a:t>stakeholders</a:t>
            </a: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 ;</a:t>
            </a:r>
            <a:endParaRPr lang="pt-BR" sz="3600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742950" indent="-742950">
              <a:buFont typeface="+mj-lt"/>
              <a:buAutoNum type="arabicPeriod" startAt="4"/>
              <a:defRPr/>
            </a:pPr>
            <a:endParaRPr lang="pt-BR" sz="3600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742950" indent="-742950">
              <a:buClr>
                <a:srgbClr val="FF0000"/>
              </a:buClr>
              <a:buFont typeface="+mj-lt"/>
              <a:buAutoNum type="arabicPeriod" startAt="4"/>
              <a:defRPr/>
            </a:pP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Estimar o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impacto no </a:t>
            </a:r>
            <a:r>
              <a:rPr lang="pt-BR" sz="3600" b="1" i="1" dirty="0" err="1" smtClean="0">
                <a:latin typeface="Calibri" pitchFamily="34" charset="0"/>
                <a:ea typeface="Calibri" pitchFamily="34" charset="0"/>
                <a:cs typeface="Calibri" pitchFamily="34" charset="0"/>
              </a:rPr>
              <a:t>stakeholders</a:t>
            </a:r>
            <a:r>
              <a:rPr lang="pt-BR" sz="3600" b="1" i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sobre o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objeto de auditoria </a:t>
            </a: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(+ ou 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-).</a:t>
            </a:r>
          </a:p>
          <a:p>
            <a:pPr marL="742950" indent="-742950">
              <a:buFont typeface="+mj-lt"/>
              <a:buAutoNum type="arabicPeriod" startAt="4"/>
              <a:defRPr/>
            </a:pPr>
            <a:endParaRPr lang="pt-BR" sz="3600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51520" y="935534"/>
            <a:ext cx="8474748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Análise </a:t>
            </a:r>
            <a:r>
              <a:rPr lang="pt-BR" sz="36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Stakeholder</a:t>
            </a:r>
            <a:r>
              <a:rPr lang="pt-BR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- Método</a:t>
            </a:r>
            <a:endParaRPr lang="pt-BR" sz="3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484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26867" y="2276872"/>
            <a:ext cx="871296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  <a:defRPr/>
            </a:pP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Ferramenta para i</a:t>
            </a:r>
            <a:r>
              <a:rPr 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dentificação dos fatores internos </a:t>
            </a: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que representam </a:t>
            </a:r>
            <a:r>
              <a:rPr 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pontos fortes e fracos da gestão</a:t>
            </a: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, e dos </a:t>
            </a:r>
            <a:r>
              <a:rPr 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fatores externos </a:t>
            </a: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que podem </a:t>
            </a:r>
            <a:r>
              <a:rPr 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representar oportunidades e ameaças </a:t>
            </a: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para o desenvolvimento institucional. </a:t>
            </a:r>
            <a:endParaRPr lang="pt-BR" altLang="pt-BR" sz="36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51520" y="1052736"/>
            <a:ext cx="7488832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Análise SWOT - Conceito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6679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3033692"/>
              </p:ext>
            </p:extLst>
          </p:nvPr>
        </p:nvGraphicFramePr>
        <p:xfrm>
          <a:off x="-1984375" y="2043113"/>
          <a:ext cx="8462963" cy="3919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96" name="Document" r:id="rId4" imgW="5722432" imgH="2657071" progId="Word.Document.8">
                  <p:embed/>
                </p:oleObj>
              </mc:Choice>
              <mc:Fallback>
                <p:oleObj name="Document" r:id="rId4" imgW="5722432" imgH="2657071" progId="Word.Document.8">
                  <p:embed/>
                  <p:pic>
                    <p:nvPicPr>
                      <p:cNvPr id="0" name="Object 20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984375" y="2043113"/>
                        <a:ext cx="8462963" cy="3919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2052"/>
          <p:cNvSpPr txBox="1">
            <a:spLocks noChangeArrowheads="1"/>
          </p:cNvSpPr>
          <p:nvPr/>
        </p:nvSpPr>
        <p:spPr>
          <a:xfrm>
            <a:off x="4499992" y="1844824"/>
            <a:ext cx="5045075" cy="48768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pt-BR" sz="3500" dirty="0" smtClean="0">
                <a:latin typeface="Calibri" pitchFamily="34" charset="0"/>
              </a:rPr>
              <a:t>É um acrônimo formado pelas palavras inglesas:		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pt-BR" sz="3500" i="1" dirty="0" smtClean="0">
                <a:latin typeface="Calibri" pitchFamily="34" charset="0"/>
              </a:rPr>
              <a:t> </a:t>
            </a:r>
            <a:r>
              <a:rPr lang="pt-BR" sz="35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</a:t>
            </a:r>
            <a:r>
              <a:rPr lang="pt-BR" sz="3500" i="1" dirty="0" smtClean="0">
                <a:latin typeface="Calibri" pitchFamily="34" charset="0"/>
              </a:rPr>
              <a:t>  </a:t>
            </a:r>
            <a:r>
              <a:rPr lang="pt-BR" sz="3500" i="1" dirty="0" err="1" smtClean="0">
                <a:latin typeface="Calibri" pitchFamily="34" charset="0"/>
              </a:rPr>
              <a:t>trengths</a:t>
            </a:r>
            <a:r>
              <a:rPr lang="pt-BR" sz="3500" dirty="0" smtClean="0">
                <a:latin typeface="Calibri" pitchFamily="34" charset="0"/>
              </a:rPr>
              <a:t> - </a:t>
            </a:r>
            <a:r>
              <a:rPr lang="pt-BR" sz="3500" b="1" dirty="0" smtClean="0">
                <a:latin typeface="Calibri" pitchFamily="34" charset="0"/>
              </a:rPr>
              <a:t>F</a:t>
            </a:r>
            <a:r>
              <a:rPr lang="pt-BR" sz="3500" dirty="0" smtClean="0">
                <a:latin typeface="Calibri" pitchFamily="34" charset="0"/>
              </a:rPr>
              <a:t>orças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pt-BR" sz="35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</a:t>
            </a:r>
            <a:r>
              <a:rPr lang="pt-BR" sz="3500" i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pt-BR" sz="3500" i="1" dirty="0" err="1" smtClean="0">
                <a:latin typeface="Calibri" pitchFamily="34" charset="0"/>
              </a:rPr>
              <a:t>eaknesses</a:t>
            </a:r>
            <a:r>
              <a:rPr lang="pt-BR" sz="3500" dirty="0" smtClean="0">
                <a:latin typeface="Calibri" pitchFamily="34" charset="0"/>
              </a:rPr>
              <a:t> - </a:t>
            </a:r>
            <a:r>
              <a:rPr lang="pt-BR" sz="3500" b="1" dirty="0" smtClean="0">
                <a:latin typeface="Calibri" pitchFamily="34" charset="0"/>
              </a:rPr>
              <a:t>F</a:t>
            </a:r>
            <a:r>
              <a:rPr lang="pt-BR" sz="3500" dirty="0" smtClean="0">
                <a:latin typeface="Calibri" pitchFamily="34" charset="0"/>
              </a:rPr>
              <a:t>raquezas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pt-BR" sz="35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</a:t>
            </a:r>
            <a:r>
              <a:rPr lang="pt-BR" sz="3500" i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pt-BR" sz="3500" i="1" dirty="0" err="1" smtClean="0">
                <a:latin typeface="Calibri" pitchFamily="34" charset="0"/>
              </a:rPr>
              <a:t>pportunities</a:t>
            </a:r>
            <a:r>
              <a:rPr lang="pt-BR" sz="3500" dirty="0" smtClean="0">
                <a:latin typeface="Calibri" pitchFamily="34" charset="0"/>
              </a:rPr>
              <a:t> - </a:t>
            </a:r>
            <a:r>
              <a:rPr lang="pt-BR" sz="3500" b="1" dirty="0" smtClean="0">
                <a:latin typeface="Calibri" pitchFamily="34" charset="0"/>
              </a:rPr>
              <a:t>O</a:t>
            </a:r>
            <a:r>
              <a:rPr lang="pt-BR" sz="3500" dirty="0" smtClean="0">
                <a:latin typeface="Calibri" pitchFamily="34" charset="0"/>
              </a:rPr>
              <a:t>portunidades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pt-BR" sz="35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</a:t>
            </a:r>
            <a:r>
              <a:rPr lang="pt-BR" sz="35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 </a:t>
            </a:r>
            <a:r>
              <a:rPr lang="pt-BR" sz="3500" i="1" dirty="0" err="1" smtClean="0">
                <a:latin typeface="Calibri" pitchFamily="34" charset="0"/>
              </a:rPr>
              <a:t>hreats</a:t>
            </a:r>
            <a:r>
              <a:rPr lang="pt-BR" sz="3500" dirty="0" smtClean="0">
                <a:latin typeface="Calibri" pitchFamily="34" charset="0"/>
              </a:rPr>
              <a:t> - </a:t>
            </a:r>
            <a:r>
              <a:rPr lang="pt-BR" sz="3500" b="1" dirty="0" smtClean="0">
                <a:latin typeface="Calibri" pitchFamily="34" charset="0"/>
              </a:rPr>
              <a:t>A</a:t>
            </a:r>
            <a:r>
              <a:rPr lang="pt-BR" sz="3500" dirty="0" smtClean="0">
                <a:latin typeface="Calibri" pitchFamily="34" charset="0"/>
              </a:rPr>
              <a:t>meaças</a:t>
            </a:r>
          </a:p>
          <a:p>
            <a:pPr>
              <a:defRPr/>
            </a:pPr>
            <a:endParaRPr lang="pt-BR" sz="3500" dirty="0"/>
          </a:p>
        </p:txBody>
      </p:sp>
      <p:sp>
        <p:nvSpPr>
          <p:cNvPr id="6" name="Rectangle 2050"/>
          <p:cNvSpPr>
            <a:spLocks noGrp="1" noChangeArrowheads="1"/>
          </p:cNvSpPr>
          <p:nvPr>
            <p:ph type="title"/>
          </p:nvPr>
        </p:nvSpPr>
        <p:spPr bwMode="auto">
          <a:xfrm>
            <a:off x="395536" y="933252"/>
            <a:ext cx="8420100" cy="695548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l">
              <a:defRPr/>
            </a:pPr>
            <a:r>
              <a:rPr lang="pt-BR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Análise SWOT - Significado</a:t>
            </a:r>
            <a:endParaRPr lang="pt-BR" sz="44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102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8748464" cy="864096"/>
          </a:xfrm>
        </p:spPr>
        <p:txBody>
          <a:bodyPr>
            <a:normAutofit fontScale="90000"/>
          </a:bodyPr>
          <a:lstStyle/>
          <a:p>
            <a:pPr algn="l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Análise do Ambiente: diagnóstico e cenários</a:t>
            </a:r>
            <a:endParaRPr lang="pt-BR" sz="4000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0500159"/>
              </p:ext>
            </p:extLst>
          </p:nvPr>
        </p:nvGraphicFramePr>
        <p:xfrm>
          <a:off x="309563" y="1785938"/>
          <a:ext cx="8510910" cy="484633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255455"/>
                <a:gridCol w="4255455"/>
              </a:tblGrid>
              <a:tr h="53653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pt-BR" sz="3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</a:rPr>
                        <a:t>Ambiente Interno</a:t>
                      </a:r>
                      <a:endParaRPr kumimoji="1" lang="pt-BR" sz="3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1439" marR="91439"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pt-BR" sz="3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</a:rPr>
                        <a:t>Ambiente Externo</a:t>
                      </a:r>
                      <a:endParaRPr kumimoji="1" lang="pt-BR" sz="3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1439" marR="91439" marT="45723" marB="45723" horzOverflow="overflow"/>
                </a:tc>
              </a:tr>
              <a:tr h="232499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pt-BR" sz="3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</a:rPr>
                        <a:t>F</a:t>
                      </a:r>
                      <a:r>
                        <a:rPr kumimoji="1" lang="pt-BR" sz="3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</a:rPr>
                        <a:t>orças: </a:t>
                      </a:r>
                      <a:r>
                        <a:rPr kumimoji="1" lang="pt-BR" sz="3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</a:rPr>
                        <a:t>características</a:t>
                      </a:r>
                      <a:r>
                        <a:rPr kumimoji="1" lang="pt-BR" sz="3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</a:rPr>
                        <a:t> </a:t>
                      </a:r>
                      <a:r>
                        <a:rPr kumimoji="1" lang="pt-BR" sz="3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</a:rPr>
                        <a:t>internas</a:t>
                      </a:r>
                      <a:r>
                        <a:rPr kumimoji="1" lang="pt-BR" sz="3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</a:rPr>
                        <a:t> que podem </a:t>
                      </a:r>
                      <a:r>
                        <a:rPr kumimoji="1" lang="pt-BR" sz="3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</a:rPr>
                        <a:t>afetar de modo positivo </a:t>
                      </a:r>
                      <a:r>
                        <a:rPr kumimoji="1" lang="pt-BR" sz="3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</a:rPr>
                        <a:t>o desempenho</a:t>
                      </a:r>
                      <a:endParaRPr kumimoji="1" lang="pt-BR" sz="3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1439" marR="91439"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pt-BR" sz="3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</a:rPr>
                        <a:t>O</a:t>
                      </a:r>
                      <a:r>
                        <a:rPr kumimoji="1" lang="pt-BR" sz="3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</a:rPr>
                        <a:t>portunidades: </a:t>
                      </a:r>
                      <a:r>
                        <a:rPr kumimoji="1" lang="pt-BR" sz="3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</a:rPr>
                        <a:t>características</a:t>
                      </a:r>
                      <a:r>
                        <a:rPr kumimoji="1" lang="pt-BR" sz="3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</a:rPr>
                        <a:t> </a:t>
                      </a:r>
                      <a:r>
                        <a:rPr kumimoji="1" lang="pt-BR" sz="3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</a:rPr>
                        <a:t>externas</a:t>
                      </a:r>
                      <a:r>
                        <a:rPr kumimoji="1" lang="pt-BR" sz="3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</a:rPr>
                        <a:t> não controláveis com </a:t>
                      </a:r>
                      <a:r>
                        <a:rPr kumimoji="1" lang="pt-BR" sz="3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</a:rPr>
                        <a:t>potencial para ajudar a melhorar </a:t>
                      </a:r>
                      <a:r>
                        <a:rPr kumimoji="1" lang="pt-BR" sz="3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</a:rPr>
                        <a:t>o desempenho</a:t>
                      </a:r>
                      <a:endParaRPr kumimoji="1" lang="pt-BR" sz="3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1439" marR="91439" marT="45723" marB="45723" horzOverflow="overflow"/>
                </a:tc>
              </a:tr>
              <a:tr h="187787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pt-BR" sz="3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</a:rPr>
                        <a:t>F</a:t>
                      </a:r>
                      <a:r>
                        <a:rPr kumimoji="1" lang="pt-BR" sz="3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</a:rPr>
                        <a:t>raquezas: </a:t>
                      </a:r>
                      <a:r>
                        <a:rPr kumimoji="1" lang="pt-BR" sz="3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</a:rPr>
                        <a:t>características</a:t>
                      </a:r>
                      <a:r>
                        <a:rPr kumimoji="1" lang="pt-BR" sz="3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</a:rPr>
                        <a:t> </a:t>
                      </a:r>
                      <a:r>
                        <a:rPr kumimoji="1" lang="pt-BR" sz="3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</a:rPr>
                        <a:t>internas</a:t>
                      </a:r>
                      <a:r>
                        <a:rPr kumimoji="1" lang="pt-BR" sz="3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</a:rPr>
                        <a:t> que podem </a:t>
                      </a:r>
                      <a:r>
                        <a:rPr kumimoji="1" lang="pt-BR" sz="3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</a:rPr>
                        <a:t>inibir ou restringir o </a:t>
                      </a:r>
                      <a:r>
                        <a:rPr kumimoji="1" lang="pt-BR" sz="3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</a:rPr>
                        <a:t>desempenho</a:t>
                      </a:r>
                      <a:endParaRPr kumimoji="1" lang="pt-BR" sz="3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1439" marR="91439"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pt-BR" sz="3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</a:rPr>
                        <a:t>A</a:t>
                      </a:r>
                      <a:r>
                        <a:rPr kumimoji="1" lang="pt-BR" sz="3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</a:rPr>
                        <a:t>meaças: </a:t>
                      </a:r>
                      <a:r>
                        <a:rPr kumimoji="1" lang="pt-BR" sz="3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</a:rPr>
                        <a:t>características</a:t>
                      </a:r>
                      <a:r>
                        <a:rPr kumimoji="1" lang="pt-BR" sz="3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</a:rPr>
                        <a:t> </a:t>
                      </a:r>
                      <a:r>
                        <a:rPr kumimoji="1" lang="pt-BR" sz="3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</a:rPr>
                        <a:t>externas</a:t>
                      </a:r>
                      <a:r>
                        <a:rPr kumimoji="1" lang="pt-BR" sz="3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</a:rPr>
                        <a:t> não controláveis que </a:t>
                      </a:r>
                      <a:r>
                        <a:rPr kumimoji="1" lang="pt-BR" sz="3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</a:rPr>
                        <a:t>podem comprometer </a:t>
                      </a:r>
                      <a:r>
                        <a:rPr kumimoji="1" lang="pt-BR" sz="3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</a:rPr>
                        <a:t>o desempenho.</a:t>
                      </a:r>
                      <a:endParaRPr kumimoji="1" lang="pt-BR" sz="3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1439" marR="91439" marT="45723" marB="45723"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050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51520" y="2132856"/>
            <a:ext cx="871296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</a:pPr>
            <a:r>
              <a:rPr lang="pt-BR" sz="3600" dirty="0" smtClean="0">
                <a:cs typeface="Arial" pitchFamily="34" charset="0"/>
              </a:rPr>
              <a:t>Analisa </a:t>
            </a:r>
            <a:r>
              <a:rPr lang="pt-BR" sz="3600" dirty="0">
                <a:cs typeface="Arial" pitchFamily="34" charset="0"/>
              </a:rPr>
              <a:t>a </a:t>
            </a:r>
            <a:r>
              <a:rPr lang="pt-BR" sz="3600" b="1" dirty="0">
                <a:cs typeface="Arial" pitchFamily="34" charset="0"/>
              </a:rPr>
              <a:t>criticidade das fraquezas e ameaças </a:t>
            </a:r>
            <a:r>
              <a:rPr lang="pt-BR" sz="3600" dirty="0">
                <a:cs typeface="Arial" pitchFamily="34" charset="0"/>
              </a:rPr>
              <a:t>levantadas na análise SWOT, </a:t>
            </a:r>
            <a:r>
              <a:rPr lang="pt-BR" sz="3600" b="1" dirty="0">
                <a:cs typeface="Arial" pitchFamily="34" charset="0"/>
              </a:rPr>
              <a:t>considerando sua probabilidade de ocorrência</a:t>
            </a:r>
            <a:r>
              <a:rPr lang="pt-BR" sz="3600" dirty="0">
                <a:cs typeface="Arial" pitchFamily="34" charset="0"/>
              </a:rPr>
              <a:t>, </a:t>
            </a:r>
            <a:r>
              <a:rPr lang="pt-BR" sz="3600" b="1" dirty="0" smtClean="0">
                <a:cs typeface="Arial" pitchFamily="34" charset="0"/>
              </a:rPr>
              <a:t>enumerando </a:t>
            </a:r>
            <a:r>
              <a:rPr lang="pt-BR" sz="3600" b="1" dirty="0">
                <a:cs typeface="Arial" pitchFamily="34" charset="0"/>
              </a:rPr>
              <a:t>prioridades </a:t>
            </a:r>
            <a:r>
              <a:rPr lang="pt-BR" sz="3600" dirty="0">
                <a:cs typeface="Arial" pitchFamily="34" charset="0"/>
              </a:rPr>
              <a:t>da auditoria e </a:t>
            </a:r>
            <a:r>
              <a:rPr lang="pt-BR" sz="3600" b="1" dirty="0">
                <a:cs typeface="Arial" pitchFamily="34" charset="0"/>
              </a:rPr>
              <a:t>apontando pontos de controle e riscos </a:t>
            </a:r>
            <a:r>
              <a:rPr lang="pt-BR" sz="3600" dirty="0">
                <a:cs typeface="Arial" pitchFamily="34" charset="0"/>
              </a:rPr>
              <a:t>associados. 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51519" y="980728"/>
            <a:ext cx="8712967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altLang="pt-BR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DVR – Diagrama de Verificação de </a:t>
            </a:r>
            <a:r>
              <a:rPr lang="pt-BR" alt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Risco</a:t>
            </a:r>
            <a:endParaRPr lang="pt-BR" alt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325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42652" y="908720"/>
            <a:ext cx="8865852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Diagrama de Verificação de Risco - Modelo </a:t>
            </a:r>
            <a:endParaRPr lang="pt-BR" sz="3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grpSp>
        <p:nvGrpSpPr>
          <p:cNvPr id="5" name="Group 3"/>
          <p:cNvGrpSpPr>
            <a:grpSpLocks/>
          </p:cNvGrpSpPr>
          <p:nvPr/>
        </p:nvGrpSpPr>
        <p:grpSpPr bwMode="auto">
          <a:xfrm>
            <a:off x="2528918" y="1747230"/>
            <a:ext cx="6248400" cy="3733800"/>
            <a:chOff x="1680" y="1296"/>
            <a:chExt cx="3936" cy="2352"/>
          </a:xfrm>
          <a:solidFill>
            <a:schemeClr val="bg2">
              <a:lumMod val="25000"/>
              <a:lumOff val="75000"/>
            </a:schemeClr>
          </a:solidFill>
        </p:grpSpPr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3624" y="2472"/>
              <a:ext cx="1992" cy="1176"/>
            </a:xfrm>
            <a:prstGeom prst="rect">
              <a:avLst/>
            </a:prstGeom>
            <a:solidFill>
              <a:srgbClr val="5F5BAE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/>
            <a:lstStyle/>
            <a:p>
              <a:pPr algn="l">
                <a:spcBef>
                  <a:spcPct val="20000"/>
                </a:spcBef>
                <a:buClr>
                  <a:schemeClr val="accent2"/>
                </a:buClr>
                <a:buFont typeface="Monotype Sorts" pitchFamily="2" charset="2"/>
                <a:buNone/>
                <a:defRPr/>
              </a:pPr>
              <a:r>
                <a:rPr kumimoji="1" lang="pt-BR" sz="3200" b="1" dirty="0">
                  <a:solidFill>
                    <a:schemeClr val="bg1"/>
                  </a:solidFill>
                  <a:latin typeface="Calibri" pitchFamily="34" charset="0"/>
                </a:rPr>
                <a:t>Alta Probabilidade</a:t>
              </a:r>
            </a:p>
            <a:p>
              <a:pPr algn="l">
                <a:spcBef>
                  <a:spcPct val="20000"/>
                </a:spcBef>
                <a:buClr>
                  <a:schemeClr val="accent2"/>
                </a:buClr>
                <a:buFont typeface="Monotype Sorts" pitchFamily="2" charset="2"/>
                <a:buNone/>
                <a:defRPr/>
              </a:pPr>
              <a:r>
                <a:rPr kumimoji="1" lang="pt-BR" sz="3200" b="1" dirty="0">
                  <a:solidFill>
                    <a:schemeClr val="bg1"/>
                  </a:solidFill>
                  <a:latin typeface="Calibri" pitchFamily="34" charset="0"/>
                </a:rPr>
                <a:t>Baixo impacto</a:t>
              </a: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1680" y="2472"/>
              <a:ext cx="1944" cy="1176"/>
            </a:xfrm>
            <a:prstGeom prst="rect">
              <a:avLst/>
            </a:prstGeom>
            <a:ln w="19050">
              <a:solidFill>
                <a:schemeClr val="tx1"/>
              </a:solidFill>
              <a:headEnd type="none" w="sm" len="sm"/>
              <a:tailEnd type="none" w="sm" len="sm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l">
                <a:spcBef>
                  <a:spcPct val="20000"/>
                </a:spcBef>
                <a:buClr>
                  <a:schemeClr val="accent2"/>
                </a:buClr>
                <a:buFont typeface="Monotype Sorts" pitchFamily="2" charset="2"/>
                <a:buNone/>
                <a:defRPr/>
              </a:pPr>
              <a:r>
                <a:rPr kumimoji="1" lang="pt-BR" sz="3200" b="1" dirty="0">
                  <a:solidFill>
                    <a:schemeClr val="bg1"/>
                  </a:solidFill>
                  <a:latin typeface="Calibri" pitchFamily="34" charset="0"/>
                </a:rPr>
                <a:t>Baixa probabilidade</a:t>
              </a:r>
            </a:p>
            <a:p>
              <a:pPr algn="l">
                <a:spcBef>
                  <a:spcPct val="20000"/>
                </a:spcBef>
                <a:buClr>
                  <a:schemeClr val="accent2"/>
                </a:buClr>
                <a:buFont typeface="Monotype Sorts" pitchFamily="2" charset="2"/>
                <a:buNone/>
                <a:defRPr/>
              </a:pPr>
              <a:r>
                <a:rPr kumimoji="1" lang="pt-BR" sz="3200" b="1" dirty="0">
                  <a:solidFill>
                    <a:schemeClr val="bg1"/>
                  </a:solidFill>
                  <a:latin typeface="Calibri" pitchFamily="34" charset="0"/>
                </a:rPr>
                <a:t>Baixo impacto</a:t>
              </a:r>
            </a:p>
          </p:txBody>
        </p: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3624" y="1296"/>
              <a:ext cx="1992" cy="1176"/>
            </a:xfrm>
            <a:prstGeom prst="rect">
              <a:avLst/>
            </a:prstGeom>
            <a:ln w="19050">
              <a:solidFill>
                <a:schemeClr val="tx1"/>
              </a:solidFill>
              <a:headEnd type="none" w="sm" len="sm"/>
              <a:tailEnd type="none" w="sm" len="sm"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pPr algn="l">
                <a:spcBef>
                  <a:spcPct val="20000"/>
                </a:spcBef>
                <a:buClr>
                  <a:schemeClr val="accent2"/>
                </a:buClr>
                <a:buFont typeface="Monotype Sorts" pitchFamily="2" charset="2"/>
                <a:buNone/>
                <a:defRPr/>
              </a:pPr>
              <a:r>
                <a:rPr kumimoji="1" lang="pt-BR" sz="3200" b="1" dirty="0">
                  <a:solidFill>
                    <a:schemeClr val="bg1"/>
                  </a:solidFill>
                  <a:latin typeface="Calibri" pitchFamily="34" charset="0"/>
                </a:rPr>
                <a:t>Alta Probabilidade</a:t>
              </a:r>
            </a:p>
            <a:p>
              <a:pPr algn="l">
                <a:spcBef>
                  <a:spcPct val="20000"/>
                </a:spcBef>
                <a:buClr>
                  <a:schemeClr val="accent2"/>
                </a:buClr>
                <a:buFont typeface="Monotype Sorts" pitchFamily="2" charset="2"/>
                <a:buNone/>
                <a:defRPr/>
              </a:pPr>
              <a:r>
                <a:rPr kumimoji="1" lang="pt-BR" sz="3200" b="1" dirty="0">
                  <a:solidFill>
                    <a:schemeClr val="bg1"/>
                  </a:solidFill>
                  <a:latin typeface="Calibri" pitchFamily="34" charset="0"/>
                </a:rPr>
                <a:t>Alto impacto</a:t>
              </a:r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1680" y="1296"/>
              <a:ext cx="1944" cy="1176"/>
            </a:xfrm>
            <a:prstGeom prst="rect">
              <a:avLst/>
            </a:prstGeom>
            <a:ln w="19050">
              <a:solidFill>
                <a:schemeClr val="tx1"/>
              </a:solidFill>
              <a:headEnd type="none" w="sm" len="sm"/>
              <a:tailEnd type="none" w="sm" len="sm"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/>
            <a:lstStyle/>
            <a:p>
              <a:pPr algn="l">
                <a:spcBef>
                  <a:spcPct val="20000"/>
                </a:spcBef>
                <a:buClr>
                  <a:schemeClr val="accent2"/>
                </a:buClr>
                <a:buFont typeface="Monotype Sorts" pitchFamily="2" charset="2"/>
                <a:buNone/>
                <a:defRPr/>
              </a:pPr>
              <a:r>
                <a:rPr kumimoji="1" lang="pt-BR" sz="3200" b="1" dirty="0">
                  <a:solidFill>
                    <a:schemeClr val="bg1"/>
                  </a:solidFill>
                  <a:latin typeface="Calibri" pitchFamily="34" charset="0"/>
                </a:rPr>
                <a:t>Baixa Probabilidade</a:t>
              </a:r>
            </a:p>
            <a:p>
              <a:pPr algn="l">
                <a:spcBef>
                  <a:spcPct val="20000"/>
                </a:spcBef>
                <a:buClr>
                  <a:schemeClr val="accent2"/>
                </a:buClr>
                <a:buFont typeface="Monotype Sorts" pitchFamily="2" charset="2"/>
                <a:buNone/>
                <a:defRPr/>
              </a:pPr>
              <a:r>
                <a:rPr kumimoji="1" lang="pt-BR" sz="3200" b="1" dirty="0">
                  <a:solidFill>
                    <a:schemeClr val="bg1"/>
                  </a:solidFill>
                  <a:latin typeface="Calibri" pitchFamily="34" charset="0"/>
                </a:rPr>
                <a:t>Alto impacto</a:t>
              </a:r>
            </a:p>
          </p:txBody>
        </p:sp>
        <p:sp>
          <p:nvSpPr>
            <p:cNvPr id="10" name="Line 8"/>
            <p:cNvSpPr>
              <a:spLocks noChangeShapeType="1"/>
            </p:cNvSpPr>
            <p:nvPr/>
          </p:nvSpPr>
          <p:spPr bwMode="auto">
            <a:xfrm>
              <a:off x="1680" y="1296"/>
              <a:ext cx="3936" cy="0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chemeClr val="bg2"/>
                </a:solidFill>
              </a:endParaRPr>
            </a:p>
          </p:txBody>
        </p:sp>
        <p:sp>
          <p:nvSpPr>
            <p:cNvPr id="11" name="Line 9"/>
            <p:cNvSpPr>
              <a:spLocks noChangeShapeType="1"/>
            </p:cNvSpPr>
            <p:nvPr/>
          </p:nvSpPr>
          <p:spPr bwMode="auto">
            <a:xfrm>
              <a:off x="1680" y="2472"/>
              <a:ext cx="3936" cy="0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chemeClr val="bg2"/>
                </a:solidFill>
              </a:endParaRPr>
            </a:p>
          </p:txBody>
        </p:sp>
        <p:sp>
          <p:nvSpPr>
            <p:cNvPr id="12" name="Line 10"/>
            <p:cNvSpPr>
              <a:spLocks noChangeShapeType="1"/>
            </p:cNvSpPr>
            <p:nvPr/>
          </p:nvSpPr>
          <p:spPr bwMode="auto">
            <a:xfrm>
              <a:off x="1680" y="3648"/>
              <a:ext cx="3936" cy="0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chemeClr val="bg2"/>
                </a:solidFill>
              </a:endParaRPr>
            </a:p>
          </p:txBody>
        </p:sp>
        <p:sp>
          <p:nvSpPr>
            <p:cNvPr id="13" name="Line 11"/>
            <p:cNvSpPr>
              <a:spLocks noChangeShapeType="1"/>
            </p:cNvSpPr>
            <p:nvPr/>
          </p:nvSpPr>
          <p:spPr bwMode="auto">
            <a:xfrm>
              <a:off x="1680" y="1296"/>
              <a:ext cx="0" cy="2352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chemeClr val="bg2"/>
                </a:solidFill>
              </a:endParaRPr>
            </a:p>
          </p:txBody>
        </p:sp>
        <p:sp>
          <p:nvSpPr>
            <p:cNvPr id="14" name="Line 12"/>
            <p:cNvSpPr>
              <a:spLocks noChangeShapeType="1"/>
            </p:cNvSpPr>
            <p:nvPr/>
          </p:nvSpPr>
          <p:spPr bwMode="auto">
            <a:xfrm>
              <a:off x="3624" y="1296"/>
              <a:ext cx="0" cy="2352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chemeClr val="bg2"/>
                </a:solidFill>
              </a:endParaRPr>
            </a:p>
          </p:txBody>
        </p:sp>
        <p:sp>
          <p:nvSpPr>
            <p:cNvPr id="15" name="Line 13"/>
            <p:cNvSpPr>
              <a:spLocks noChangeShapeType="1"/>
            </p:cNvSpPr>
            <p:nvPr/>
          </p:nvSpPr>
          <p:spPr bwMode="auto">
            <a:xfrm>
              <a:off x="5616" y="1296"/>
              <a:ext cx="0" cy="2352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chemeClr val="bg2"/>
                </a:solidFill>
              </a:endParaRPr>
            </a:p>
          </p:txBody>
        </p:sp>
      </p:grp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1143000" y="2146921"/>
            <a:ext cx="9144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rgbClr val="000000"/>
                </a:solidFill>
                <a:latin typeface="Verdana" pitchFamily="34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Verdana" pitchFamily="34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pt-BR" sz="3000" b="1" dirty="0">
                <a:solidFill>
                  <a:srgbClr val="FF0000"/>
                </a:solidFill>
                <a:latin typeface="Calibri" pitchFamily="34" charset="0"/>
              </a:rPr>
              <a:t>Alto</a:t>
            </a:r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714375" y="4718671"/>
            <a:ext cx="1589088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rgbClr val="000000"/>
                </a:solidFill>
                <a:latin typeface="Verdana" pitchFamily="34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Verdana" pitchFamily="34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pt-BR" sz="3000" b="1" dirty="0">
                <a:solidFill>
                  <a:srgbClr val="FF0000"/>
                </a:solidFill>
                <a:latin typeface="Calibri" pitchFamily="34" charset="0"/>
              </a:rPr>
              <a:t>Baixo</a:t>
            </a:r>
          </a:p>
        </p:txBody>
      </p:sp>
      <p:sp>
        <p:nvSpPr>
          <p:cNvPr id="18" name="Text Box 16"/>
          <p:cNvSpPr txBox="1">
            <a:spLocks noChangeArrowheads="1"/>
          </p:cNvSpPr>
          <p:nvPr/>
        </p:nvSpPr>
        <p:spPr bwMode="auto">
          <a:xfrm>
            <a:off x="8015288" y="5709271"/>
            <a:ext cx="8382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rgbClr val="000000"/>
                </a:solidFill>
                <a:latin typeface="Verdana" pitchFamily="34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Verdana" pitchFamily="34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pt-BR" sz="3000" b="1" dirty="0">
                <a:solidFill>
                  <a:srgbClr val="FF0000"/>
                </a:solidFill>
                <a:latin typeface="Calibri" pitchFamily="34" charset="0"/>
              </a:rPr>
              <a:t>Alta</a:t>
            </a:r>
          </a:p>
        </p:txBody>
      </p:sp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2681288" y="5709271"/>
            <a:ext cx="11430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rgbClr val="000000"/>
                </a:solidFill>
                <a:latin typeface="Verdana" pitchFamily="34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Verdana" pitchFamily="34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pt-BR" sz="3000" b="1" dirty="0">
                <a:solidFill>
                  <a:srgbClr val="FF0000"/>
                </a:solidFill>
                <a:latin typeface="Calibri" pitchFamily="34" charset="0"/>
              </a:rPr>
              <a:t>Baixa</a:t>
            </a:r>
          </a:p>
        </p:txBody>
      </p:sp>
      <p:sp>
        <p:nvSpPr>
          <p:cNvPr id="20" name="Line 18"/>
          <p:cNvSpPr>
            <a:spLocks noChangeShapeType="1"/>
          </p:cNvSpPr>
          <p:nvPr/>
        </p:nvSpPr>
        <p:spPr bwMode="auto">
          <a:xfrm>
            <a:off x="2528888" y="5480671"/>
            <a:ext cx="0" cy="838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1" name="Line 19"/>
          <p:cNvSpPr>
            <a:spLocks noChangeShapeType="1"/>
          </p:cNvSpPr>
          <p:nvPr/>
        </p:nvSpPr>
        <p:spPr bwMode="auto">
          <a:xfrm flipH="1">
            <a:off x="1690688" y="5480671"/>
            <a:ext cx="8382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2" name="Text Box 22"/>
          <p:cNvSpPr txBox="1">
            <a:spLocks noChangeArrowheads="1"/>
          </p:cNvSpPr>
          <p:nvPr/>
        </p:nvSpPr>
        <p:spPr bwMode="auto">
          <a:xfrm>
            <a:off x="95250" y="2718421"/>
            <a:ext cx="219075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rgbClr val="000000"/>
                </a:solidFill>
                <a:latin typeface="Verdana" pitchFamily="34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Verdana" pitchFamily="34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pt-BR" sz="2800" dirty="0">
                <a:latin typeface="Calibri" pitchFamily="34" charset="0"/>
              </a:rPr>
              <a:t>Impacto potencial no alcance dos objetivos</a:t>
            </a:r>
          </a:p>
        </p:txBody>
      </p:sp>
      <p:sp>
        <p:nvSpPr>
          <p:cNvPr id="23" name="Text Box 23"/>
          <p:cNvSpPr txBox="1">
            <a:spLocks noChangeArrowheads="1"/>
          </p:cNvSpPr>
          <p:nvPr/>
        </p:nvSpPr>
        <p:spPr bwMode="auto">
          <a:xfrm>
            <a:off x="4338638" y="5633071"/>
            <a:ext cx="29718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rgbClr val="000000"/>
                </a:solidFill>
                <a:latin typeface="Verdana" pitchFamily="34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Verdana" pitchFamily="34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000">
                <a:latin typeface="Calibri" pitchFamily="34" charset="0"/>
              </a:rPr>
              <a:t>Probabilidade de ocorrência</a:t>
            </a:r>
          </a:p>
        </p:txBody>
      </p:sp>
      <p:sp>
        <p:nvSpPr>
          <p:cNvPr id="24" name="Line 21"/>
          <p:cNvSpPr>
            <a:spLocks noChangeShapeType="1"/>
          </p:cNvSpPr>
          <p:nvPr/>
        </p:nvSpPr>
        <p:spPr bwMode="auto">
          <a:xfrm>
            <a:off x="2528888" y="1484784"/>
            <a:ext cx="0" cy="413866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5" name="Line 20"/>
          <p:cNvSpPr>
            <a:spLocks noChangeShapeType="1"/>
          </p:cNvSpPr>
          <p:nvPr/>
        </p:nvSpPr>
        <p:spPr bwMode="auto">
          <a:xfrm flipH="1">
            <a:off x="8777288" y="5480671"/>
            <a:ext cx="2667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3589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395536" y="2420888"/>
            <a:ext cx="82809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Trata-se </a:t>
            </a: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de 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um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Quadro-resumo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das</a:t>
            </a: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informações</a:t>
            </a: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relevantes</a:t>
            </a: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 do planejamento de uma auditoria. 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51521" y="1268760"/>
            <a:ext cx="7488832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Matriz de Planejamento - Conceito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158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30812" y="908720"/>
            <a:ext cx="8352927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Matriz de Planejamento - Estrutura 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9" name="Imagem 8"/>
          <p:cNvPicPr/>
          <p:nvPr/>
        </p:nvPicPr>
        <p:blipFill>
          <a:blip r:embed="rId3"/>
          <a:stretch>
            <a:fillRect/>
          </a:stretch>
        </p:blipFill>
        <p:spPr>
          <a:xfrm>
            <a:off x="230811" y="1835785"/>
            <a:ext cx="8712969" cy="483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2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30812" y="908720"/>
            <a:ext cx="8805684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Matriz de Planejamento – Questão de Auditoria</a:t>
            </a:r>
            <a:endParaRPr lang="pt-BR" sz="32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9" name="Imagem 8"/>
          <p:cNvPicPr/>
          <p:nvPr/>
        </p:nvPicPr>
        <p:blipFill>
          <a:blip r:embed="rId3"/>
          <a:stretch>
            <a:fillRect/>
          </a:stretch>
        </p:blipFill>
        <p:spPr>
          <a:xfrm>
            <a:off x="230811" y="1835785"/>
            <a:ext cx="8712969" cy="4833575"/>
          </a:xfrm>
          <a:prstGeom prst="rect">
            <a:avLst/>
          </a:prstGeom>
        </p:spPr>
      </p:pic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58" y="1964930"/>
            <a:ext cx="1151936" cy="3698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5194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61323E-6 L 0.21441 -3.61323E-6 C 0.31077 -3.61323E-6 0.42934 0.0081 0.42934 0.01481 L 0.42934 0.02961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458" y="14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30812" y="2420888"/>
            <a:ext cx="87129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 smtClean="0"/>
              <a:t>É o </a:t>
            </a:r>
            <a:r>
              <a:rPr lang="pt-BR" sz="3600" b="1" dirty="0" smtClean="0"/>
              <a:t>elemento central </a:t>
            </a:r>
            <a:r>
              <a:rPr lang="pt-BR" sz="3600" b="1" dirty="0"/>
              <a:t>na determinação do direcionamento dos trabalhos</a:t>
            </a:r>
            <a:r>
              <a:rPr lang="pt-BR" sz="3600" dirty="0"/>
              <a:t>, </a:t>
            </a:r>
            <a:r>
              <a:rPr lang="pt-BR" sz="3600" dirty="0" smtClean="0"/>
              <a:t>das </a:t>
            </a:r>
            <a:r>
              <a:rPr lang="pt-BR" sz="3600" b="1" dirty="0" smtClean="0"/>
              <a:t>metodologias</a:t>
            </a:r>
            <a:r>
              <a:rPr lang="pt-BR" sz="3600" dirty="0" smtClean="0"/>
              <a:t> </a:t>
            </a:r>
            <a:r>
              <a:rPr lang="pt-BR" sz="3600" dirty="0"/>
              <a:t>e </a:t>
            </a:r>
            <a:r>
              <a:rPr lang="pt-BR" sz="3600" b="1" dirty="0" smtClean="0"/>
              <a:t>técnicas</a:t>
            </a:r>
            <a:r>
              <a:rPr lang="pt-BR" sz="3600" dirty="0" smtClean="0"/>
              <a:t> </a:t>
            </a:r>
            <a:r>
              <a:rPr lang="pt-BR" sz="3600" dirty="0"/>
              <a:t>a </a:t>
            </a:r>
            <a:r>
              <a:rPr lang="pt-BR" sz="3600" dirty="0" smtClean="0"/>
              <a:t>adotar e </a:t>
            </a:r>
            <a:r>
              <a:rPr lang="pt-BR" sz="3600" b="1" dirty="0" smtClean="0"/>
              <a:t>dos </a:t>
            </a:r>
            <a:r>
              <a:rPr lang="pt-BR" sz="3600" b="1" dirty="0"/>
              <a:t>resultados que se pretende atingir</a:t>
            </a:r>
            <a:r>
              <a:rPr lang="pt-BR" sz="3600" dirty="0"/>
              <a:t>. 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51521" y="1268760"/>
            <a:ext cx="7488832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Questão de Auditoria - Conceito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47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51520" y="1287863"/>
            <a:ext cx="7215187" cy="6412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pt-BR"/>
            </a:defPPr>
            <a:lvl1pPr algn="just">
              <a:defRPr sz="400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Auditoria - Conceito </a:t>
            </a:r>
            <a:endParaRPr lang="pt-BR" b="1" dirty="0"/>
          </a:p>
        </p:txBody>
      </p:sp>
      <p:sp>
        <p:nvSpPr>
          <p:cNvPr id="4" name="Retângulo 3"/>
          <p:cNvSpPr/>
          <p:nvPr/>
        </p:nvSpPr>
        <p:spPr>
          <a:xfrm>
            <a:off x="251520" y="2348880"/>
            <a:ext cx="8640959" cy="4222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pt-BR" sz="3600" dirty="0">
                <a:latin typeface="Calibri" pitchFamily="34" charset="0"/>
              </a:rPr>
              <a:t>Exame </a:t>
            </a:r>
            <a:r>
              <a:rPr lang="pt-BR" sz="3600" b="1" dirty="0">
                <a:latin typeface="Calibri" pitchFamily="34" charset="0"/>
              </a:rPr>
              <a:t>independente, objetivo e sistemático </a:t>
            </a:r>
            <a:r>
              <a:rPr lang="pt-BR" sz="3600" dirty="0">
                <a:latin typeface="Calibri" pitchFamily="34" charset="0"/>
              </a:rPr>
              <a:t>de dada matéria, baseado em normas técnicas e profissionais, no qual se confronta uma condição com determinado critério com o fim de emitir uma opinião ou comentários.</a:t>
            </a:r>
          </a:p>
          <a:p>
            <a:pPr algn="r">
              <a:lnSpc>
                <a:spcPct val="110000"/>
              </a:lnSpc>
            </a:pPr>
            <a:r>
              <a:rPr lang="pt-BR" sz="3200" b="1" dirty="0">
                <a:latin typeface="Calibri" pitchFamily="34" charset="0"/>
              </a:rPr>
              <a:t>NORMAS DE AUDITORIA GOVERNAMENTAL (</a:t>
            </a:r>
            <a:r>
              <a:rPr lang="pt-BR" sz="3200" b="1" dirty="0" err="1">
                <a:latin typeface="Calibri" pitchFamily="34" charset="0"/>
              </a:rPr>
              <a:t>NAGs</a:t>
            </a:r>
            <a:r>
              <a:rPr lang="pt-BR" sz="3200" b="1" dirty="0">
                <a:latin typeface="Calibri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6999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51521" y="2307694"/>
            <a:ext cx="8712968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Clr>
                <a:srgbClr val="FF0000"/>
              </a:buClr>
              <a:buFont typeface="Wingdings" pitchFamily="2" charset="2"/>
              <a:buChar char="ü"/>
            </a:pPr>
            <a:r>
              <a:rPr lang="pt-BR" sz="3800" b="1" dirty="0" smtClean="0">
                <a:latin typeface="Calibri" pitchFamily="34" charset="0"/>
              </a:rPr>
              <a:t>Descritivas</a:t>
            </a:r>
            <a:r>
              <a:rPr lang="pt-BR" sz="3800" b="1" dirty="0">
                <a:latin typeface="Calibri" pitchFamily="34" charset="0"/>
              </a:rPr>
              <a:t>: </a:t>
            </a:r>
            <a:r>
              <a:rPr lang="pt-BR" sz="3800" dirty="0">
                <a:latin typeface="Calibri" pitchFamily="34" charset="0"/>
              </a:rPr>
              <a:t>fornecem informações sobre o objeto de auditoria.</a:t>
            </a:r>
          </a:p>
          <a:p>
            <a:pPr lvl="1">
              <a:buClr>
                <a:srgbClr val="FF0000"/>
              </a:buClr>
            </a:pPr>
            <a:r>
              <a:rPr lang="pt-BR" sz="3800" i="1" dirty="0">
                <a:latin typeface="Calibri" pitchFamily="34" charset="0"/>
              </a:rPr>
              <a:t>Exemplo: </a:t>
            </a:r>
            <a:r>
              <a:rPr lang="pt-BR" sz="3800" b="1" i="1" dirty="0">
                <a:latin typeface="Calibri" pitchFamily="34" charset="0"/>
              </a:rPr>
              <a:t>“Como o Departamento de Arrecadação identifica os devedores inadimplentes?” </a:t>
            </a:r>
          </a:p>
          <a:p>
            <a:endParaRPr lang="pt-BR" sz="3600" b="1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51521" y="1124744"/>
            <a:ext cx="7488832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Questão de Auditoria - Tipos 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6745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51521" y="1854911"/>
            <a:ext cx="8712968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Clr>
                <a:srgbClr val="FF0000"/>
              </a:buClr>
              <a:buFont typeface="Wingdings" pitchFamily="2" charset="2"/>
              <a:buChar char="ü"/>
            </a:pPr>
            <a:r>
              <a:rPr lang="pt-BR" sz="3800" b="1" dirty="0" smtClean="0">
                <a:latin typeface="Calibri" pitchFamily="34" charset="0"/>
              </a:rPr>
              <a:t>Normativas</a:t>
            </a:r>
            <a:r>
              <a:rPr lang="pt-BR" sz="3800" b="1" dirty="0">
                <a:latin typeface="Calibri" pitchFamily="34" charset="0"/>
              </a:rPr>
              <a:t>: </a:t>
            </a:r>
            <a:r>
              <a:rPr lang="pt-BR" sz="3800" dirty="0">
                <a:latin typeface="Calibri" pitchFamily="34" charset="0"/>
              </a:rPr>
              <a:t>tratam de comparações entre o desempenho atual e o estabelecido em norma, padrão ou meta. </a:t>
            </a:r>
          </a:p>
          <a:p>
            <a:pPr lvl="1">
              <a:buClr>
                <a:srgbClr val="000066"/>
              </a:buClr>
            </a:pPr>
            <a:r>
              <a:rPr lang="pt-BR" sz="3800" dirty="0">
                <a:latin typeface="Calibri" pitchFamily="34" charset="0"/>
              </a:rPr>
              <a:t>Exemplo “</a:t>
            </a:r>
            <a:r>
              <a:rPr lang="pt-BR" sz="3800" b="1" i="1" dirty="0">
                <a:latin typeface="Calibri" pitchFamily="34" charset="0"/>
              </a:rPr>
              <a:t>Os projetos aprovados atendem aos requisitos de preservação ambiental previstos no Acordo de Cooperação Técnica</a:t>
            </a:r>
            <a:r>
              <a:rPr lang="pt-BR" sz="3800" b="1" i="1" dirty="0" smtClean="0">
                <a:latin typeface="Calibri" pitchFamily="34" charset="0"/>
              </a:rPr>
              <a:t>?”</a:t>
            </a:r>
            <a:endParaRPr lang="pt-BR" sz="3800" b="1" i="1" dirty="0">
              <a:latin typeface="Calibri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51521" y="1124744"/>
            <a:ext cx="7488832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Questão de Auditoria - Tipos 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245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51521" y="2132856"/>
            <a:ext cx="8712968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Clr>
                <a:srgbClr val="FF0000"/>
              </a:buClr>
              <a:buFont typeface="Wingdings" pitchFamily="2" charset="2"/>
              <a:buChar char="ü"/>
            </a:pPr>
            <a:r>
              <a:rPr lang="pt-BR" sz="3800" b="1" dirty="0" smtClean="0">
                <a:latin typeface="Calibri" pitchFamily="34" charset="0"/>
              </a:rPr>
              <a:t>Avaliativas</a:t>
            </a:r>
            <a:r>
              <a:rPr lang="pt-BR" sz="3800" dirty="0" smtClean="0">
                <a:latin typeface="Calibri" pitchFamily="34" charset="0"/>
              </a:rPr>
              <a:t> </a:t>
            </a:r>
            <a:r>
              <a:rPr lang="pt-BR" sz="3800" dirty="0">
                <a:latin typeface="Calibri" pitchFamily="34" charset="0"/>
              </a:rPr>
              <a:t>(ou de causa-e-efeito): referem-se à efetividade do programa</a:t>
            </a:r>
          </a:p>
          <a:p>
            <a:pPr lvl="1">
              <a:buClr>
                <a:srgbClr val="000066"/>
              </a:buClr>
            </a:pPr>
            <a:r>
              <a:rPr lang="pt-BR" sz="3800" i="1" dirty="0">
                <a:latin typeface="Calibri" pitchFamily="34" charset="0"/>
              </a:rPr>
              <a:t>Exemplo: </a:t>
            </a:r>
            <a:r>
              <a:rPr lang="pt-BR" sz="3800" b="1" i="1" dirty="0">
                <a:latin typeface="Calibri" pitchFamily="34" charset="0"/>
              </a:rPr>
              <a:t>“Em que medida o Programa tem contribuído para a melhoria das condições de habitabilidade dos beneficiários ?”  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51521" y="1124744"/>
            <a:ext cx="7488832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Questão de Auditoria - Tipos 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08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51521" y="1902796"/>
            <a:ext cx="871296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Clr>
                <a:srgbClr val="FF0000"/>
              </a:buClr>
              <a:buFont typeface="Wingdings" pitchFamily="2" charset="2"/>
              <a:buChar char="ü"/>
            </a:pPr>
            <a:r>
              <a:rPr lang="pt-BR" sz="3500" b="1" dirty="0" smtClean="0">
                <a:latin typeface="Calibri" pitchFamily="34" charset="0"/>
              </a:rPr>
              <a:t>Exploratórias</a:t>
            </a:r>
            <a:r>
              <a:rPr lang="pt-BR" sz="3500" b="1" dirty="0">
                <a:latin typeface="Calibri" pitchFamily="34" charset="0"/>
              </a:rPr>
              <a:t>: </a:t>
            </a:r>
            <a:r>
              <a:rPr lang="pt-BR" sz="3500" dirty="0">
                <a:latin typeface="Calibri" pitchFamily="34" charset="0"/>
              </a:rPr>
              <a:t>Destinadas a explicar eventos específicos, esclarecer os desvios em relação ao desempenho padrão e as razões de ocorrência de um determinado resultado. </a:t>
            </a:r>
          </a:p>
          <a:p>
            <a:pPr lvl="1">
              <a:buClr>
                <a:srgbClr val="000066"/>
              </a:buClr>
            </a:pPr>
            <a:r>
              <a:rPr lang="pt-BR" sz="3500" i="1" dirty="0">
                <a:latin typeface="Calibri" pitchFamily="34" charset="0"/>
              </a:rPr>
              <a:t>Exemplo: </a:t>
            </a:r>
            <a:r>
              <a:rPr lang="pt-BR" sz="3500" b="1" i="1" dirty="0">
                <a:latin typeface="Calibri" pitchFamily="34" charset="0"/>
              </a:rPr>
              <a:t>“Que fatores explicam o aumento expressivo nos gastos com pagamento dos benefícios de auxílio-doença nos últimos dez anos?”  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51521" y="1124744"/>
            <a:ext cx="7488832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Questão de Auditoria - Tipos 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717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30812" y="908720"/>
            <a:ext cx="8805684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Matriz de Planejamento – Informações Requeridas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9" name="Imagem 8"/>
          <p:cNvPicPr/>
          <p:nvPr/>
        </p:nvPicPr>
        <p:blipFill>
          <a:blip r:embed="rId3"/>
          <a:stretch>
            <a:fillRect/>
          </a:stretch>
        </p:blipFill>
        <p:spPr>
          <a:xfrm>
            <a:off x="230811" y="1835785"/>
            <a:ext cx="8712969" cy="4833575"/>
          </a:xfrm>
          <a:prstGeom prst="rect">
            <a:avLst/>
          </a:prstGeom>
        </p:spPr>
      </p:pic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512" y="1995994"/>
            <a:ext cx="1098409" cy="2395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4087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78672E-6 L 0.1309 3.78672E-6 C 0.18959 3.78672E-6 0.26181 0.02961 0.26181 0.05389 L 0.26181 0.10802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90" y="53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52510" y="1708516"/>
            <a:ext cx="8712968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spcAft>
                <a:spcPts val="1800"/>
              </a:spcAft>
              <a:buClr>
                <a:srgbClr val="FF0000"/>
              </a:buClr>
              <a:buSzPct val="120000"/>
              <a:buFont typeface="Wingdings" pitchFamily="2" charset="2"/>
              <a:buChar char="ü"/>
            </a:pPr>
            <a:r>
              <a:rPr lang="pt-BR" sz="3600" dirty="0" smtClean="0"/>
              <a:t>Tem por </a:t>
            </a:r>
            <a:r>
              <a:rPr lang="pt-BR" sz="3600" b="1" dirty="0" smtClean="0"/>
              <a:t>objetivo</a:t>
            </a:r>
            <a:r>
              <a:rPr lang="pt-BR" sz="3600" dirty="0" smtClean="0"/>
              <a:t> </a:t>
            </a:r>
            <a:r>
              <a:rPr lang="pt-BR" sz="3600" b="1" dirty="0" smtClean="0"/>
              <a:t>responder </a:t>
            </a:r>
            <a:r>
              <a:rPr lang="pt-BR" sz="3600" b="1" dirty="0"/>
              <a:t>às questões </a:t>
            </a:r>
            <a:r>
              <a:rPr lang="pt-BR" sz="3600" dirty="0"/>
              <a:t>de auditoria</a:t>
            </a:r>
            <a:r>
              <a:rPr lang="pt-BR" sz="3600" dirty="0" smtClean="0"/>
              <a:t>.</a:t>
            </a:r>
            <a:endParaRPr lang="pt-BR" sz="3600" dirty="0" smtClean="0">
              <a:latin typeface="Calibri" pitchFamily="34" charset="0"/>
            </a:endParaRPr>
          </a:p>
          <a:p>
            <a:pPr marL="571500" indent="-571500">
              <a:spcAft>
                <a:spcPts val="1800"/>
              </a:spcAft>
              <a:buClr>
                <a:srgbClr val="FF0000"/>
              </a:buClr>
              <a:buSzPct val="120000"/>
              <a:buFont typeface="Wingdings" pitchFamily="2" charset="2"/>
              <a:buChar char="ü"/>
            </a:pPr>
            <a:r>
              <a:rPr lang="pt-BR" sz="3600" dirty="0" smtClean="0">
                <a:latin typeface="Calibri" pitchFamily="34" charset="0"/>
              </a:rPr>
              <a:t>Devem </a:t>
            </a:r>
            <a:r>
              <a:rPr lang="pt-BR" sz="3600" b="1" dirty="0">
                <a:latin typeface="Calibri" pitchFamily="34" charset="0"/>
              </a:rPr>
              <a:t>ser relacionadas todas as informações </a:t>
            </a:r>
            <a:r>
              <a:rPr lang="pt-BR" sz="3600" dirty="0">
                <a:latin typeface="Calibri" pitchFamily="34" charset="0"/>
              </a:rPr>
              <a:t>requeridas para responder à questão da auditoria</a:t>
            </a:r>
          </a:p>
          <a:p>
            <a:pPr marL="571500" indent="-571500">
              <a:spcAft>
                <a:spcPts val="1800"/>
              </a:spcAft>
              <a:buClr>
                <a:srgbClr val="FF0000"/>
              </a:buClr>
              <a:buSzPct val="120000"/>
              <a:buFont typeface="Wingdings" pitchFamily="2" charset="2"/>
              <a:buChar char="ü"/>
            </a:pPr>
            <a:r>
              <a:rPr lang="pt-BR" sz="3600" dirty="0">
                <a:latin typeface="Calibri" pitchFamily="34" charset="0"/>
              </a:rPr>
              <a:t>As </a:t>
            </a:r>
            <a:r>
              <a:rPr lang="pt-BR" sz="3600" b="1" dirty="0">
                <a:latin typeface="Calibri" pitchFamily="34" charset="0"/>
              </a:rPr>
              <a:t>informações</a:t>
            </a:r>
            <a:r>
              <a:rPr lang="pt-BR" sz="3600" dirty="0">
                <a:latin typeface="Calibri" pitchFamily="34" charset="0"/>
              </a:rPr>
              <a:t> coletadas e analisadas podem se </a:t>
            </a:r>
            <a:r>
              <a:rPr lang="pt-BR" sz="3600" b="1" dirty="0">
                <a:latin typeface="Calibri" pitchFamily="34" charset="0"/>
              </a:rPr>
              <a:t>constituir em evidências dos achados </a:t>
            </a:r>
            <a:r>
              <a:rPr lang="pt-BR" sz="3600" dirty="0">
                <a:latin typeface="Calibri" pitchFamily="34" charset="0"/>
              </a:rPr>
              <a:t>de auditoria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51521" y="980728"/>
            <a:ext cx="7488832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Informações Requeridas</a:t>
            </a:r>
          </a:p>
        </p:txBody>
      </p:sp>
    </p:spTree>
    <p:extLst>
      <p:ext uri="{BB962C8B-B14F-4D97-AF65-F5344CB8AC3E}">
        <p14:creationId xmlns:p14="http://schemas.microsoft.com/office/powerpoint/2010/main" val="399848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30812" y="908720"/>
            <a:ext cx="8913188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Matriz de Planejamento – Fontes de Informação</a:t>
            </a:r>
            <a:endParaRPr lang="pt-BR" sz="32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9" name="Imagem 8"/>
          <p:cNvPicPr/>
          <p:nvPr/>
        </p:nvPicPr>
        <p:blipFill>
          <a:blip r:embed="rId3"/>
          <a:stretch>
            <a:fillRect/>
          </a:stretch>
        </p:blipFill>
        <p:spPr>
          <a:xfrm>
            <a:off x="230811" y="1835785"/>
            <a:ext cx="8712969" cy="4833575"/>
          </a:xfrm>
          <a:prstGeom prst="rect">
            <a:avLst/>
          </a:prstGeom>
        </p:spPr>
      </p:pic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705" y="1979961"/>
            <a:ext cx="1102810" cy="200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2564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5.41291E-7 L 0.08039 -5.41291E-7 C 0.11632 -5.41291E-7 0.16077 0.04973 0.16077 0.08998 L 0.16077 0.18066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38" y="90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36721" y="980728"/>
            <a:ext cx="7488832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Fontes de Informação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34" name="Text Box 6"/>
          <p:cNvSpPr txBox="1">
            <a:spLocks noChangeArrowheads="1"/>
          </p:cNvSpPr>
          <p:nvPr/>
        </p:nvSpPr>
        <p:spPr bwMode="auto">
          <a:xfrm>
            <a:off x="4150810" y="3660704"/>
            <a:ext cx="5004048" cy="292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rgbClr val="000000"/>
                </a:solidFill>
                <a:latin typeface="Verdana" pitchFamily="34" charset="0"/>
              </a:defRPr>
            </a:lvl1pPr>
            <a:lvl2pPr>
              <a:defRPr sz="3200">
                <a:solidFill>
                  <a:srgbClr val="000000"/>
                </a:solidFill>
                <a:latin typeface="Verdana" pitchFamily="34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9pPr>
          </a:lstStyle>
          <a:p>
            <a:pPr marL="1028700" lvl="1" indent="-571500" algn="l">
              <a:spcAft>
                <a:spcPts val="1200"/>
              </a:spcAft>
              <a:buClr>
                <a:srgbClr val="FF0000"/>
              </a:buClr>
              <a:buFont typeface="Wingdings" pitchFamily="2" charset="2"/>
              <a:buChar char="ü"/>
            </a:pPr>
            <a:r>
              <a:rPr lang="pt-BR" sz="3800" dirty="0" smtClean="0">
                <a:solidFill>
                  <a:schemeClr val="tx1"/>
                </a:solidFill>
                <a:latin typeface="Calibri" pitchFamily="34" charset="0"/>
              </a:rPr>
              <a:t>órgãos </a:t>
            </a:r>
            <a:r>
              <a:rPr lang="pt-BR" sz="3800" dirty="0">
                <a:solidFill>
                  <a:schemeClr val="tx1"/>
                </a:solidFill>
                <a:latin typeface="Calibri" pitchFamily="34" charset="0"/>
              </a:rPr>
              <a:t>de pesquisa</a:t>
            </a:r>
          </a:p>
          <a:p>
            <a:pPr marL="1028700" lvl="1" indent="-571500" algn="l">
              <a:spcAft>
                <a:spcPts val="1200"/>
              </a:spcAft>
              <a:buClr>
                <a:srgbClr val="FF0000"/>
              </a:buClr>
              <a:buFont typeface="Wingdings" pitchFamily="2" charset="2"/>
              <a:buChar char="ü"/>
            </a:pPr>
            <a:r>
              <a:rPr lang="pt-BR" sz="3800" dirty="0" smtClean="0">
                <a:solidFill>
                  <a:schemeClr val="tx1"/>
                </a:solidFill>
                <a:latin typeface="Calibri" pitchFamily="34" charset="0"/>
              </a:rPr>
              <a:t>especialistas</a:t>
            </a:r>
            <a:endParaRPr lang="pt-BR" sz="3800" dirty="0">
              <a:solidFill>
                <a:schemeClr val="tx1"/>
              </a:solidFill>
              <a:latin typeface="Calibri" pitchFamily="34" charset="0"/>
            </a:endParaRPr>
          </a:p>
          <a:p>
            <a:pPr marL="1028700" lvl="1" indent="-571500" algn="l">
              <a:spcAft>
                <a:spcPts val="1200"/>
              </a:spcAft>
              <a:buClr>
                <a:srgbClr val="FF0000"/>
              </a:buClr>
              <a:buFont typeface="Wingdings" pitchFamily="2" charset="2"/>
              <a:buChar char="ü"/>
            </a:pPr>
            <a:r>
              <a:rPr lang="pt-BR" sz="3800" dirty="0" smtClean="0">
                <a:solidFill>
                  <a:schemeClr val="tx1"/>
                </a:solidFill>
                <a:latin typeface="Calibri" pitchFamily="34" charset="0"/>
              </a:rPr>
              <a:t>legislação</a:t>
            </a:r>
            <a:endParaRPr lang="pt-BR" sz="3800" dirty="0">
              <a:solidFill>
                <a:schemeClr val="tx1"/>
              </a:solidFill>
              <a:latin typeface="Calibri" pitchFamily="34" charset="0"/>
            </a:endParaRPr>
          </a:p>
          <a:p>
            <a:pPr marL="1028700" lvl="1" indent="-571500" algn="l">
              <a:buClr>
                <a:srgbClr val="FF0000"/>
              </a:buClr>
              <a:buFont typeface="Wingdings" pitchFamily="2" charset="2"/>
              <a:buChar char="ü"/>
            </a:pPr>
            <a:r>
              <a:rPr lang="pt-BR" sz="40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pt-BR" sz="4000" dirty="0" smtClean="0">
                <a:solidFill>
                  <a:schemeClr val="tx1"/>
                </a:solidFill>
                <a:latin typeface="Calibri" pitchFamily="34" charset="0"/>
              </a:rPr>
              <a:t>imprensa</a:t>
            </a:r>
            <a:endParaRPr lang="pt-BR" sz="40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5" name="Text Box 6"/>
          <p:cNvSpPr txBox="1">
            <a:spLocks noChangeArrowheads="1"/>
          </p:cNvSpPr>
          <p:nvPr/>
        </p:nvSpPr>
        <p:spPr bwMode="auto">
          <a:xfrm>
            <a:off x="236721" y="1700807"/>
            <a:ext cx="8535987" cy="473975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pt-BR" sz="4000" b="1" dirty="0">
                <a:solidFill>
                  <a:schemeClr val="tx1"/>
                </a:solidFill>
                <a:latin typeface="Calibri" pitchFamily="34" charset="0"/>
              </a:rPr>
              <a:t>Devem ser identificadas as fontes de cada </a:t>
            </a:r>
            <a:r>
              <a:rPr lang="pt-BR" sz="4000" b="1" dirty="0" smtClean="0">
                <a:solidFill>
                  <a:schemeClr val="tx1"/>
                </a:solidFill>
                <a:latin typeface="Calibri" pitchFamily="34" charset="0"/>
              </a:rPr>
              <a:t>informação</a:t>
            </a:r>
            <a:r>
              <a:rPr lang="pt-BR" sz="4000" b="1" dirty="0">
                <a:solidFill>
                  <a:schemeClr val="tx1"/>
                </a:solidFill>
                <a:latin typeface="Calibri" pitchFamily="34" charset="0"/>
              </a:rPr>
              <a:t>, tais como</a:t>
            </a:r>
            <a:r>
              <a:rPr lang="pt-BR" sz="4000" b="1" dirty="0" smtClean="0">
                <a:solidFill>
                  <a:schemeClr val="tx1"/>
                </a:solidFill>
                <a:latin typeface="Calibri" pitchFamily="34" charset="0"/>
              </a:rPr>
              <a:t>:</a:t>
            </a:r>
          </a:p>
          <a:p>
            <a:pPr algn="l">
              <a:defRPr/>
            </a:pPr>
            <a:r>
              <a:rPr lang="pt-BR" sz="4000" b="1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endParaRPr lang="pt-BR" sz="4000" b="1" dirty="0">
              <a:solidFill>
                <a:schemeClr val="tx1"/>
              </a:solidFill>
              <a:latin typeface="Calibri" pitchFamily="34" charset="0"/>
            </a:endParaRPr>
          </a:p>
          <a:p>
            <a:pPr marL="754062" lvl="1" indent="-571500" algn="l">
              <a:spcAft>
                <a:spcPts val="1200"/>
              </a:spcAft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pt-BR" sz="3800" dirty="0" smtClean="0">
                <a:solidFill>
                  <a:schemeClr val="tx1"/>
                </a:solidFill>
                <a:latin typeface="Calibri" pitchFamily="34" charset="0"/>
              </a:rPr>
              <a:t>órgãos </a:t>
            </a:r>
            <a:r>
              <a:rPr lang="pt-BR" sz="3800" dirty="0">
                <a:solidFill>
                  <a:schemeClr val="tx1"/>
                </a:solidFill>
                <a:latin typeface="Calibri" pitchFamily="34" charset="0"/>
              </a:rPr>
              <a:t>auditados </a:t>
            </a:r>
          </a:p>
          <a:p>
            <a:pPr marL="754062" lvl="1" indent="-571500" algn="l">
              <a:spcAft>
                <a:spcPts val="1200"/>
              </a:spcAft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pt-BR" sz="3800" dirty="0">
                <a:solidFill>
                  <a:schemeClr val="tx1"/>
                </a:solidFill>
                <a:latin typeface="Calibri" pitchFamily="34" charset="0"/>
              </a:rPr>
              <a:t> servidores</a:t>
            </a:r>
          </a:p>
          <a:p>
            <a:pPr marL="754062" lvl="1" indent="-571500" algn="l">
              <a:spcAft>
                <a:spcPts val="1200"/>
              </a:spcAft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pt-BR" sz="3800" dirty="0">
                <a:solidFill>
                  <a:schemeClr val="tx1"/>
                </a:solidFill>
                <a:latin typeface="Calibri" pitchFamily="34" charset="0"/>
              </a:rPr>
              <a:t> beneficiários</a:t>
            </a:r>
          </a:p>
          <a:p>
            <a:pPr marL="754062" lvl="1" indent="-571500" algn="l">
              <a:spcAft>
                <a:spcPts val="1200"/>
              </a:spcAft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pt-BR" sz="38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pt-BR" sz="3800" dirty="0" smtClean="0">
                <a:solidFill>
                  <a:schemeClr val="tx1"/>
                </a:solidFill>
                <a:latin typeface="Calibri" pitchFamily="34" charset="0"/>
              </a:rPr>
              <a:t>ONGs</a:t>
            </a:r>
            <a:endParaRPr lang="pt-BR" sz="3800" dirty="0">
              <a:solidFill>
                <a:schemeClr val="tx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9214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30812" y="908720"/>
            <a:ext cx="8712968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Matriz de Planejamento – Coleta de Dados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9" name="Imagem 8"/>
          <p:cNvPicPr/>
          <p:nvPr/>
        </p:nvPicPr>
        <p:blipFill>
          <a:blip r:embed="rId3"/>
          <a:stretch>
            <a:fillRect/>
          </a:stretch>
        </p:blipFill>
        <p:spPr>
          <a:xfrm>
            <a:off x="230811" y="1835785"/>
            <a:ext cx="8712969" cy="4833575"/>
          </a:xfrm>
          <a:prstGeom prst="rect">
            <a:avLst/>
          </a:prstGeom>
        </p:spPr>
      </p:pic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1395" y="1988840"/>
            <a:ext cx="1219810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5240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9 -0.02105 L 0.00695 -0.02105 C 0.00921 -0.02105 0.01198 0.03077 0.01198 0.0731 L 0.01198 0.16771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6" y="94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51520" y="1718804"/>
            <a:ext cx="871296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 smtClean="0"/>
              <a:t>É </a:t>
            </a:r>
            <a:r>
              <a:rPr lang="pt-BR" sz="3600" dirty="0"/>
              <a:t>a </a:t>
            </a:r>
            <a:r>
              <a:rPr lang="pt-BR" sz="3600" b="1" dirty="0"/>
              <a:t>forma geral </a:t>
            </a:r>
            <a:r>
              <a:rPr lang="pt-BR" sz="3600" b="1" dirty="0" smtClean="0"/>
              <a:t>da estratégia </a:t>
            </a:r>
            <a:r>
              <a:rPr lang="pt-BR" sz="3600" dirty="0" smtClean="0"/>
              <a:t>que </a:t>
            </a:r>
            <a:r>
              <a:rPr lang="pt-BR" sz="3600" dirty="0"/>
              <a:t>será </a:t>
            </a:r>
            <a:r>
              <a:rPr lang="pt-BR" sz="3600" dirty="0" smtClean="0"/>
              <a:t>adotada </a:t>
            </a:r>
            <a:r>
              <a:rPr lang="pt-BR" sz="3600" dirty="0"/>
              <a:t>na auditoria e deve </a:t>
            </a:r>
            <a:r>
              <a:rPr lang="pt-BR" sz="3600" dirty="0" smtClean="0"/>
              <a:t>ser especificada </a:t>
            </a:r>
            <a:r>
              <a:rPr lang="pt-BR" sz="3600" dirty="0"/>
              <a:t>nas colunas de </a:t>
            </a:r>
            <a:r>
              <a:rPr lang="pt-BR" sz="3600" b="1" dirty="0"/>
              <a:t>procedimentos de </a:t>
            </a:r>
            <a:r>
              <a:rPr lang="pt-BR" sz="3600" b="1" dirty="0" smtClean="0"/>
              <a:t>coleta e </a:t>
            </a:r>
            <a:r>
              <a:rPr lang="pt-BR" sz="3600" b="1" dirty="0"/>
              <a:t>análise de dados</a:t>
            </a:r>
            <a:r>
              <a:rPr lang="pt-BR" sz="3600" dirty="0" smtClean="0"/>
              <a:t>.</a:t>
            </a:r>
          </a:p>
          <a:p>
            <a:endParaRPr lang="pt-BR" sz="3600" dirty="0" smtClean="0"/>
          </a:p>
          <a:p>
            <a:r>
              <a:rPr lang="pt-BR" sz="3600" dirty="0" smtClean="0"/>
              <a:t>Quanto </a:t>
            </a:r>
            <a:r>
              <a:rPr lang="pt-BR" sz="3600" b="1" dirty="0" smtClean="0"/>
              <a:t>melhor definida </a:t>
            </a:r>
            <a:r>
              <a:rPr lang="pt-BR" sz="3600" dirty="0" smtClean="0"/>
              <a:t>a estratégia, </a:t>
            </a:r>
            <a:r>
              <a:rPr lang="pt-BR" sz="3600" b="1" dirty="0" smtClean="0"/>
              <a:t>melhor a qualidade</a:t>
            </a:r>
            <a:r>
              <a:rPr lang="pt-BR" sz="3600" dirty="0" smtClean="0"/>
              <a:t> </a:t>
            </a:r>
            <a:r>
              <a:rPr lang="pt-BR" sz="3600" dirty="0"/>
              <a:t>das </a:t>
            </a:r>
            <a:r>
              <a:rPr lang="pt-BR" sz="3600" b="1" dirty="0"/>
              <a:t>evidências</a:t>
            </a:r>
            <a:r>
              <a:rPr lang="pt-BR" sz="3600" dirty="0"/>
              <a:t> que podem ser </a:t>
            </a:r>
            <a:r>
              <a:rPr lang="pt-BR" sz="3600" dirty="0" smtClean="0"/>
              <a:t>obtidas</a:t>
            </a:r>
            <a:r>
              <a:rPr lang="pt-BR" sz="3600" dirty="0"/>
              <a:t>, o </a:t>
            </a:r>
            <a:r>
              <a:rPr lang="pt-BR" sz="3600" dirty="0" smtClean="0"/>
              <a:t>que influirá na </a:t>
            </a:r>
            <a:r>
              <a:rPr lang="pt-BR" sz="3600" b="1" dirty="0" smtClean="0"/>
              <a:t>confiabilidade </a:t>
            </a:r>
            <a:r>
              <a:rPr lang="pt-BR" sz="3600" b="1" dirty="0"/>
              <a:t>das conclusões</a:t>
            </a:r>
            <a:r>
              <a:rPr lang="pt-BR" sz="3600" dirty="0"/>
              <a:t> do trabalho.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51520" y="980728"/>
            <a:ext cx="8208911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Estratégia Metodológica - Conceito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476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Retângulo 7"/>
          <p:cNvSpPr/>
          <p:nvPr/>
        </p:nvSpPr>
        <p:spPr bwMode="auto">
          <a:xfrm>
            <a:off x="138936" y="2171427"/>
            <a:ext cx="8858250" cy="4357688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84721" y="2492896"/>
            <a:ext cx="8715375" cy="371475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 algn="l">
              <a:buClr>
                <a:schemeClr val="bg1"/>
              </a:buClr>
              <a:buSzPct val="130000"/>
              <a:buFont typeface="Wingdings" pitchFamily="2" charset="2"/>
              <a:buChar char="J"/>
            </a:pPr>
            <a:r>
              <a:rPr lang="pt-BR" sz="4000" dirty="0" smtClean="0">
                <a:solidFill>
                  <a:schemeClr val="bg1"/>
                </a:solidFill>
                <a:latin typeface="Calibri" pitchFamily="34" charset="0"/>
              </a:rPr>
              <a:t>Necessidade de  CONTROLE</a:t>
            </a:r>
          </a:p>
          <a:p>
            <a:pPr marL="715963" indent="-715963" algn="l">
              <a:buClr>
                <a:schemeClr val="bg1"/>
              </a:buClr>
              <a:buSzPct val="130000"/>
              <a:buFont typeface="Wingdings" pitchFamily="2" charset="2"/>
              <a:buChar char="J"/>
            </a:pPr>
            <a:r>
              <a:rPr lang="pt-BR" sz="4000" dirty="0" smtClean="0">
                <a:solidFill>
                  <a:schemeClr val="bg1"/>
                </a:solidFill>
                <a:latin typeface="Calibri" pitchFamily="34" charset="0"/>
              </a:rPr>
              <a:t>Necessidade de INFORMAÇÕES</a:t>
            </a:r>
          </a:p>
          <a:p>
            <a:pPr marL="715963" indent="-715963" algn="l">
              <a:buClr>
                <a:schemeClr val="bg1"/>
              </a:buClr>
              <a:buSzPct val="130000"/>
              <a:buFont typeface="Wingdings" pitchFamily="2" charset="2"/>
              <a:buChar char="J"/>
            </a:pPr>
            <a:r>
              <a:rPr lang="pt-BR" sz="4000" dirty="0" smtClean="0">
                <a:solidFill>
                  <a:schemeClr val="bg1"/>
                </a:solidFill>
                <a:latin typeface="Calibri" pitchFamily="34" charset="0"/>
              </a:rPr>
              <a:t>Necessidade de CONFIANÇA nas INFORMAÇÕES </a:t>
            </a:r>
          </a:p>
          <a:p>
            <a:pPr marL="715963" indent="-715963" algn="l">
              <a:buClr>
                <a:schemeClr val="bg1"/>
              </a:buClr>
              <a:buSzPct val="130000"/>
              <a:buFont typeface="Wingdings" pitchFamily="2" charset="2"/>
              <a:buChar char="J"/>
            </a:pPr>
            <a:r>
              <a:rPr lang="pt-BR" sz="4000" dirty="0" smtClean="0">
                <a:solidFill>
                  <a:schemeClr val="bg1"/>
                </a:solidFill>
                <a:latin typeface="Calibri" pitchFamily="34" charset="0"/>
              </a:rPr>
              <a:t>Necessidade de opinião INDEPENDENTE e IMPARCIAL</a:t>
            </a:r>
            <a:endParaRPr lang="pt-BR" sz="40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776594" y="1272856"/>
            <a:ext cx="7635875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3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Auditoria = Necessidade</a:t>
            </a:r>
          </a:p>
        </p:txBody>
      </p:sp>
    </p:spTree>
    <p:extLst>
      <p:ext uri="{BB962C8B-B14F-4D97-AF65-F5344CB8AC3E}">
        <p14:creationId xmlns:p14="http://schemas.microsoft.com/office/powerpoint/2010/main" val="3166004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51521" y="2132855"/>
            <a:ext cx="87129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/>
              <a:t>Uma vez </a:t>
            </a:r>
            <a:r>
              <a:rPr lang="pt-BR" sz="3600" b="1" dirty="0"/>
              <a:t>definida a estratégia </a:t>
            </a:r>
            <a:r>
              <a:rPr lang="pt-BR" sz="3600" dirty="0"/>
              <a:t>metodológica, deve-se </a:t>
            </a:r>
            <a:r>
              <a:rPr lang="pt-BR" sz="3600" dirty="0" smtClean="0"/>
              <a:t>detalhar os </a:t>
            </a:r>
            <a:r>
              <a:rPr lang="pt-BR" sz="3600" b="1" dirty="0"/>
              <a:t>procedimentos</a:t>
            </a:r>
            <a:r>
              <a:rPr lang="pt-BR" sz="3600" dirty="0"/>
              <a:t> que serão </a:t>
            </a:r>
            <a:r>
              <a:rPr lang="pt-BR" sz="3600" b="1" dirty="0"/>
              <a:t>empregados</a:t>
            </a:r>
            <a:r>
              <a:rPr lang="pt-BR" sz="3600" dirty="0"/>
              <a:t> na </a:t>
            </a:r>
            <a:r>
              <a:rPr lang="pt-BR" sz="3600" b="1" dirty="0"/>
              <a:t>coleta de dados</a:t>
            </a:r>
            <a:r>
              <a:rPr lang="pt-BR" sz="3600" dirty="0"/>
              <a:t>, </a:t>
            </a:r>
            <a:r>
              <a:rPr lang="pt-BR" sz="3600" dirty="0" smtClean="0"/>
              <a:t>utilizando-se as </a:t>
            </a:r>
            <a:r>
              <a:rPr lang="pt-BR" sz="3600" dirty="0"/>
              <a:t>técnicas apropriadas.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51520" y="1124744"/>
            <a:ext cx="8208911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Procedimentos de Coleta de Dados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89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51521" y="2132855"/>
            <a:ext cx="87129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b="1" dirty="0"/>
              <a:t>As técnicas mais utilizadas são: </a:t>
            </a:r>
            <a:endParaRPr lang="pt-BR" sz="3600" b="1" dirty="0" smtClean="0"/>
          </a:p>
          <a:p>
            <a:endParaRPr lang="pt-BR" sz="3600" b="1" dirty="0" smtClean="0"/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dirty="0" smtClean="0"/>
              <a:t>Questionário</a:t>
            </a:r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dirty="0" smtClean="0"/>
              <a:t>Entrevista</a:t>
            </a:r>
            <a:endParaRPr lang="pt-BR" sz="3600" dirty="0"/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dirty="0" smtClean="0"/>
              <a:t>Observação direta</a:t>
            </a:r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dirty="0" smtClean="0"/>
              <a:t>Utilização de </a:t>
            </a:r>
            <a:r>
              <a:rPr lang="pt-BR" sz="3600" dirty="0"/>
              <a:t>dados </a:t>
            </a:r>
            <a:r>
              <a:rPr lang="pt-BR" sz="3600" dirty="0" smtClean="0"/>
              <a:t>existentes</a:t>
            </a:r>
            <a:endParaRPr lang="pt-BR" sz="3600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51520" y="1124744"/>
            <a:ext cx="8208911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Procedimentos de Coleta de Dados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002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30812" y="908720"/>
            <a:ext cx="8589660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Matriz de Planejamento – Análise de Dados</a:t>
            </a:r>
            <a:endParaRPr lang="pt-BR" sz="3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9" name="Imagem 8"/>
          <p:cNvPicPr/>
          <p:nvPr/>
        </p:nvPicPr>
        <p:blipFill>
          <a:blip r:embed="rId3"/>
          <a:stretch>
            <a:fillRect/>
          </a:stretch>
        </p:blipFill>
        <p:spPr>
          <a:xfrm>
            <a:off x="230811" y="1835785"/>
            <a:ext cx="8712969" cy="4833575"/>
          </a:xfrm>
          <a:prstGeom prst="rect">
            <a:avLst/>
          </a:prstGeom>
        </p:spPr>
      </p:pic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6700" y="2006595"/>
            <a:ext cx="1280565" cy="2700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9390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26E-6 L -0.07378 -2.26E-6 C -0.10694 -2.26E-6 -0.14757 0.04048 -0.14757 0.07333 L -0.14757 0.14712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78" y="73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41657" y="1628799"/>
            <a:ext cx="871296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 smtClean="0"/>
              <a:t>São </a:t>
            </a:r>
            <a:r>
              <a:rPr lang="pt-BR" sz="3600" b="1" dirty="0" smtClean="0"/>
              <a:t>ferramentas</a:t>
            </a:r>
            <a:r>
              <a:rPr lang="pt-BR" sz="3600" dirty="0" smtClean="0"/>
              <a:t> usadas </a:t>
            </a:r>
            <a:r>
              <a:rPr lang="pt-BR" sz="3600" dirty="0"/>
              <a:t>para </a:t>
            </a:r>
            <a:r>
              <a:rPr lang="pt-BR" sz="3600" b="1" dirty="0"/>
              <a:t>organizar os dados coletados </a:t>
            </a:r>
            <a:r>
              <a:rPr lang="pt-BR" sz="3600" dirty="0"/>
              <a:t>e </a:t>
            </a:r>
            <a:r>
              <a:rPr lang="pt-BR" sz="3600" b="1" dirty="0"/>
              <a:t>investigar as relações </a:t>
            </a:r>
            <a:r>
              <a:rPr lang="pt-BR" sz="3600" dirty="0"/>
              <a:t>que se </a:t>
            </a:r>
            <a:r>
              <a:rPr lang="pt-BR" sz="3600" dirty="0" smtClean="0"/>
              <a:t>pretende estabelecer </a:t>
            </a:r>
            <a:r>
              <a:rPr lang="pt-BR" sz="3600" b="1" dirty="0"/>
              <a:t>entre as variáveis </a:t>
            </a:r>
            <a:r>
              <a:rPr lang="pt-BR" sz="3600" dirty="0"/>
              <a:t>selecionadas para </a:t>
            </a:r>
            <a:r>
              <a:rPr lang="pt-BR" sz="3600" b="1" dirty="0"/>
              <a:t>responder às questões </a:t>
            </a:r>
            <a:r>
              <a:rPr lang="pt-BR" sz="3600" dirty="0"/>
              <a:t>de auditoria</a:t>
            </a:r>
            <a:r>
              <a:rPr lang="pt-BR" sz="3600" dirty="0" smtClean="0"/>
              <a:t>.</a:t>
            </a:r>
          </a:p>
          <a:p>
            <a:endParaRPr lang="pt-BR" sz="3600" dirty="0" smtClean="0"/>
          </a:p>
          <a:p>
            <a:r>
              <a:rPr lang="pt-BR" sz="3600" dirty="0">
                <a:latin typeface="Calibri" pitchFamily="34" charset="0"/>
              </a:rPr>
              <a:t>Envolvem </a:t>
            </a:r>
            <a:r>
              <a:rPr lang="pt-BR" sz="3600" b="1" dirty="0">
                <a:latin typeface="Calibri" pitchFamily="34" charset="0"/>
              </a:rPr>
              <a:t>técnicas de análise qualitativa e quantitativa</a:t>
            </a:r>
            <a:r>
              <a:rPr lang="pt-BR" sz="3600" dirty="0">
                <a:latin typeface="Calibri" pitchFamily="34" charset="0"/>
              </a:rPr>
              <a:t>, como </a:t>
            </a:r>
            <a:r>
              <a:rPr lang="pt-BR" sz="3600" b="1" dirty="0">
                <a:latin typeface="Calibri" pitchFamily="34" charset="0"/>
              </a:rPr>
              <a:t>análises estatísticas </a:t>
            </a:r>
            <a:r>
              <a:rPr lang="pt-BR" sz="3600" dirty="0">
                <a:latin typeface="Calibri" pitchFamily="34" charset="0"/>
              </a:rPr>
              <a:t>e técnicas específicas de </a:t>
            </a:r>
            <a:r>
              <a:rPr lang="pt-BR" sz="3600" b="1" dirty="0">
                <a:latin typeface="Calibri" pitchFamily="34" charset="0"/>
              </a:rPr>
              <a:t>tratamento de dados</a:t>
            </a:r>
            <a:r>
              <a:rPr lang="pt-BR" sz="3600" dirty="0">
                <a:latin typeface="Calibri" pitchFamily="34" charset="0"/>
              </a:rPr>
              <a:t>. 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26861" y="908720"/>
            <a:ext cx="8208911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Procedimentos de Análise de Dados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541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611560" y="1772816"/>
            <a:ext cx="8316924" cy="5269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pt-BR" sz="3600" b="1" dirty="0">
                <a:latin typeface="Calibri" pitchFamily="34" charset="0"/>
              </a:rPr>
              <a:t>Principais </a:t>
            </a:r>
            <a:r>
              <a:rPr kumimoji="1" lang="pt-BR" sz="3600" b="1" dirty="0" smtClean="0">
                <a:latin typeface="Calibri" pitchFamily="34" charset="0"/>
              </a:rPr>
              <a:t>Tipos:</a:t>
            </a:r>
          </a:p>
          <a:p>
            <a:endParaRPr kumimoji="1" lang="pt-BR" sz="3600" b="1" dirty="0" smtClean="0">
              <a:latin typeface="Calibri" pitchFamily="34" charset="0"/>
            </a:endParaRPr>
          </a:p>
          <a:p>
            <a:pPr marL="571500" indent="-571500">
              <a:lnSpc>
                <a:spcPct val="95000"/>
              </a:lnSpc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dirty="0" smtClean="0">
                <a:latin typeface="Calibri" pitchFamily="34" charset="0"/>
              </a:rPr>
              <a:t>Análise de </a:t>
            </a:r>
            <a:r>
              <a:rPr lang="pt-BR" sz="3600" dirty="0">
                <a:latin typeface="Calibri" pitchFamily="34" charset="0"/>
              </a:rPr>
              <a:t>conteúdo</a:t>
            </a:r>
          </a:p>
          <a:p>
            <a:pPr marL="571500" indent="-571500">
              <a:lnSpc>
                <a:spcPct val="95000"/>
              </a:lnSpc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dirty="0" smtClean="0">
                <a:latin typeface="Calibri" pitchFamily="34" charset="0"/>
              </a:rPr>
              <a:t>Análises estatísticas</a:t>
            </a:r>
          </a:p>
          <a:p>
            <a:pPr marL="571500" indent="-571500">
              <a:lnSpc>
                <a:spcPct val="95000"/>
              </a:lnSpc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dirty="0">
                <a:latin typeface="Calibri" pitchFamily="34" charset="0"/>
              </a:rPr>
              <a:t>Triangulação</a:t>
            </a:r>
          </a:p>
          <a:p>
            <a:pPr marL="571500" indent="-571500">
              <a:lnSpc>
                <a:spcPct val="95000"/>
              </a:lnSpc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dirty="0">
                <a:latin typeface="Calibri" pitchFamily="34" charset="0"/>
              </a:rPr>
              <a:t>Benchmarking (comparações de    desempenho e processos)</a:t>
            </a:r>
          </a:p>
          <a:p>
            <a:pPr marL="571500" indent="-571500">
              <a:lnSpc>
                <a:spcPct val="95000"/>
              </a:lnSpc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dirty="0">
                <a:latin typeface="Calibri" pitchFamily="34" charset="0"/>
              </a:rPr>
              <a:t>Análise do Mapa de </a:t>
            </a:r>
            <a:r>
              <a:rPr lang="pt-BR" sz="3600" dirty="0" smtClean="0">
                <a:latin typeface="Calibri" pitchFamily="34" charset="0"/>
              </a:rPr>
              <a:t>Processos</a:t>
            </a:r>
          </a:p>
          <a:p>
            <a:pPr>
              <a:lnSpc>
                <a:spcPct val="95000"/>
              </a:lnSpc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ü"/>
            </a:pPr>
            <a:endParaRPr kumimoji="1" lang="pt-BR" sz="3600" b="1" dirty="0">
              <a:latin typeface="Calibri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51520" y="836712"/>
            <a:ext cx="8424936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Procedimentos de Análise de Dados</a:t>
            </a:r>
            <a:endParaRPr lang="pt-BR" sz="40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554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30812" y="908720"/>
            <a:ext cx="8352927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Matriz de Planejamento - Limitações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9" name="Imagem 8"/>
          <p:cNvPicPr/>
          <p:nvPr/>
        </p:nvPicPr>
        <p:blipFill>
          <a:blip r:embed="rId3"/>
          <a:stretch>
            <a:fillRect/>
          </a:stretch>
        </p:blipFill>
        <p:spPr>
          <a:xfrm>
            <a:off x="230811" y="1835785"/>
            <a:ext cx="8712969" cy="4833575"/>
          </a:xfrm>
          <a:prstGeom prst="rect">
            <a:avLst/>
          </a:prstGeom>
        </p:spPr>
      </p:pic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422" y="2002075"/>
            <a:ext cx="1107954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5029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61 -0.05968 L -0.13039 -0.05968 C -0.19948 -0.05968 -0.28438 -0.04441 -0.28438 -0.03192 L -0.28438 -0.00393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399" y="27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30801" y="1628799"/>
            <a:ext cx="871296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b="1" dirty="0"/>
              <a:t>E</a:t>
            </a:r>
            <a:r>
              <a:rPr lang="pt-BR" sz="3600" b="1" dirty="0" smtClean="0"/>
              <a:t>stratégia metodológica </a:t>
            </a:r>
            <a:r>
              <a:rPr lang="pt-BR" sz="3600" dirty="0" smtClean="0"/>
              <a:t>adotada</a:t>
            </a:r>
          </a:p>
          <a:p>
            <a:pPr marL="571500" lvl="1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b="1" dirty="0" smtClean="0"/>
              <a:t>Características das informações</a:t>
            </a:r>
            <a:r>
              <a:rPr lang="pt-BR" sz="3600" dirty="0" smtClean="0"/>
              <a:t> </a:t>
            </a:r>
            <a:r>
              <a:rPr lang="pt-BR" sz="3600" dirty="0"/>
              <a:t>que se pretende </a:t>
            </a:r>
            <a:r>
              <a:rPr lang="pt-BR" sz="3600" dirty="0" smtClean="0"/>
              <a:t>coletar</a:t>
            </a:r>
          </a:p>
          <a:p>
            <a:pPr marL="571500" lvl="1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b="1" dirty="0" smtClean="0">
                <a:latin typeface="Calibri" pitchFamily="34" charset="0"/>
              </a:rPr>
              <a:t>Dados disponíveis </a:t>
            </a:r>
            <a:r>
              <a:rPr lang="pt-BR" sz="3600" dirty="0">
                <a:latin typeface="Calibri" pitchFamily="34" charset="0"/>
              </a:rPr>
              <a:t>(dificuldades de acesso ou sua qualidade ou confiabilidade</a:t>
            </a:r>
            <a:r>
              <a:rPr lang="pt-BR" sz="3600" dirty="0" smtClean="0">
                <a:latin typeface="Calibri" pitchFamily="34" charset="0"/>
              </a:rPr>
              <a:t>)</a:t>
            </a:r>
          </a:p>
          <a:p>
            <a:pPr marL="571500" lvl="1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b="1" dirty="0" smtClean="0">
                <a:latin typeface="Calibri" pitchFamily="34" charset="0"/>
              </a:rPr>
              <a:t>Condições operacionais </a:t>
            </a:r>
            <a:r>
              <a:rPr lang="pt-BR" sz="3600" dirty="0">
                <a:latin typeface="Calibri" pitchFamily="34" charset="0"/>
              </a:rPr>
              <a:t>de realização da auditoria (recursos humanos ou materiais)</a:t>
            </a:r>
          </a:p>
          <a:p>
            <a:pPr marL="571500" lvl="1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pt-BR" sz="3600" dirty="0">
              <a:latin typeface="Calibri" pitchFamily="34" charset="0"/>
            </a:endParaRPr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pt-BR" sz="3600" dirty="0" smtClean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26861" y="908720"/>
            <a:ext cx="8208911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Limitações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25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30812" y="908720"/>
            <a:ext cx="8352927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Matriz de Planejamento - Resultados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9" name="Imagem 8"/>
          <p:cNvPicPr/>
          <p:nvPr/>
        </p:nvPicPr>
        <p:blipFill>
          <a:blip r:embed="rId3"/>
          <a:stretch>
            <a:fillRect/>
          </a:stretch>
        </p:blipFill>
        <p:spPr>
          <a:xfrm>
            <a:off x="230811" y="1835785"/>
            <a:ext cx="8712969" cy="4833575"/>
          </a:xfrm>
          <a:prstGeom prst="rect">
            <a:avLst/>
          </a:prstGeom>
        </p:spPr>
      </p:pic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5078" y="1979962"/>
            <a:ext cx="1118152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7351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16146E-6 L -0.20503 4.16146E-6 C -0.29704 4.16146E-6 -0.40972 0.00717 -0.40972 0.01341 L -0.40972 0.02752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486" y="13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15516" y="2132856"/>
            <a:ext cx="892848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0066"/>
              </a:buClr>
            </a:pPr>
            <a:r>
              <a:rPr lang="pt-BR" sz="4000" dirty="0" smtClean="0">
                <a:latin typeface="Calibri" pitchFamily="34" charset="0"/>
              </a:rPr>
              <a:t>Deve-se </a:t>
            </a:r>
            <a:r>
              <a:rPr lang="pt-BR" sz="4000" dirty="0">
                <a:latin typeface="Calibri" pitchFamily="34" charset="0"/>
              </a:rPr>
              <a:t>esclarecer precisamente que </a:t>
            </a:r>
            <a:r>
              <a:rPr lang="pt-BR" sz="4000" b="1" dirty="0">
                <a:latin typeface="Calibri" pitchFamily="34" charset="0"/>
              </a:rPr>
              <a:t>conclusões ou resultados podem ser alcançados </a:t>
            </a:r>
            <a:r>
              <a:rPr lang="pt-BR" sz="4000" dirty="0">
                <a:latin typeface="Calibri" pitchFamily="34" charset="0"/>
              </a:rPr>
              <a:t>a partir da estratégia metodológica adotada e </a:t>
            </a:r>
            <a:r>
              <a:rPr lang="pt-BR" sz="4000" b="1" dirty="0">
                <a:latin typeface="Calibri" pitchFamily="34" charset="0"/>
              </a:rPr>
              <a:t>considerando as limitações</a:t>
            </a:r>
            <a:r>
              <a:rPr lang="pt-BR" sz="4000" dirty="0">
                <a:latin typeface="Calibri" pitchFamily="34" charset="0"/>
              </a:rPr>
              <a:t> existentes.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15516" y="1052737"/>
            <a:ext cx="8424936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kumimoji="1" lang="pt-BR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O QUE A ANÁLISE VAI PERMITIR DIZER</a:t>
            </a:r>
            <a:endParaRPr lang="pt-BR" sz="40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256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27" y="1639897"/>
            <a:ext cx="7344816" cy="5139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41164" y="908721"/>
            <a:ext cx="8496943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Matriz de Planejamento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548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51521" y="1443999"/>
            <a:ext cx="7272808" cy="760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Auditoria - Campo </a:t>
            </a:r>
            <a:r>
              <a:rPr lang="pt-BR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de aplicação</a:t>
            </a:r>
            <a:endParaRPr lang="pt-BR" sz="43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51520" y="2348880"/>
            <a:ext cx="864095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3300"/>
              </a:buClr>
              <a:buSzPct val="120000"/>
            </a:pPr>
            <a:r>
              <a:rPr lang="pt-BR" sz="3600" dirty="0" smtClean="0">
                <a:latin typeface="Calibri" pitchFamily="34" charset="0"/>
              </a:rPr>
              <a:t>Administração pública direta </a:t>
            </a:r>
            <a:r>
              <a:rPr lang="pt-BR" sz="3600" dirty="0">
                <a:latin typeface="Calibri" pitchFamily="34" charset="0"/>
              </a:rPr>
              <a:t>e indireta, incluídas as fundações e sociedades instituídas e mantidas pelo </a:t>
            </a:r>
            <a:r>
              <a:rPr lang="pt-BR" sz="3600" dirty="0" smtClean="0">
                <a:latin typeface="Calibri" pitchFamily="34" charset="0"/>
              </a:rPr>
              <a:t>poder público</a:t>
            </a:r>
            <a:r>
              <a:rPr lang="pt-BR" sz="3600" dirty="0">
                <a:latin typeface="Calibri" pitchFamily="34" charset="0"/>
              </a:rPr>
              <a:t>, no  âmbito estadual e </a:t>
            </a:r>
            <a:r>
              <a:rPr lang="pt-BR" sz="3600" dirty="0" smtClean="0">
                <a:latin typeface="Calibri" pitchFamily="34" charset="0"/>
              </a:rPr>
              <a:t>municipal (*)</a:t>
            </a:r>
          </a:p>
          <a:p>
            <a:pPr>
              <a:buClr>
                <a:srgbClr val="FF3300"/>
              </a:buClr>
              <a:buSzPct val="120000"/>
            </a:pPr>
            <a:endParaRPr lang="pt-BR" sz="3600" dirty="0">
              <a:latin typeface="Calibri" pitchFamily="34" charset="0"/>
            </a:endParaRPr>
          </a:p>
          <a:p>
            <a:pPr>
              <a:buClr>
                <a:srgbClr val="FF3300"/>
              </a:buClr>
              <a:buSzPct val="120000"/>
            </a:pPr>
            <a:endParaRPr lang="pt-BR" sz="3600" dirty="0" smtClean="0">
              <a:latin typeface="Calibri" pitchFamily="34" charset="0"/>
            </a:endParaRPr>
          </a:p>
          <a:p>
            <a:pPr algn="r">
              <a:buClr>
                <a:srgbClr val="FF3300"/>
              </a:buClr>
              <a:buSzPct val="120000"/>
            </a:pPr>
            <a:r>
              <a:rPr lang="pt-BR" sz="2400" b="1" dirty="0" smtClean="0">
                <a:latin typeface="Calibri" pitchFamily="34" charset="0"/>
              </a:rPr>
              <a:t>(*) Lei </a:t>
            </a:r>
            <a:r>
              <a:rPr lang="pt-BR" sz="2400" b="1" dirty="0">
                <a:latin typeface="Calibri" pitchFamily="34" charset="0"/>
              </a:rPr>
              <a:t>Complementar 113/05 – Lei Orgânica do TCE-PR, art. 3º</a:t>
            </a:r>
          </a:p>
        </p:txBody>
      </p:sp>
    </p:spTree>
    <p:extLst>
      <p:ext uri="{BB962C8B-B14F-4D97-AF65-F5344CB8AC3E}">
        <p14:creationId xmlns:p14="http://schemas.microsoft.com/office/powerpoint/2010/main" val="276999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54" y="1700807"/>
            <a:ext cx="8326562" cy="5096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41164" y="908721"/>
            <a:ext cx="8496943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Matriz de Planejamento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03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22917" y="2060848"/>
            <a:ext cx="87129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Cada técnica de coleta de dados – </a:t>
            </a:r>
            <a:r>
              <a:rPr 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entrevista, questionário, grupo focal e observação direta </a:t>
            </a: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– possui um instrumento próprio, a ser desenhado de forma a </a:t>
            </a:r>
            <a:r>
              <a:rPr 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garantir a obtenção de informações relevantes </a:t>
            </a: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e suficientes para </a:t>
            </a:r>
            <a:r>
              <a:rPr 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responder às questões </a:t>
            </a: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de auditoria.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22916" y="1124744"/>
            <a:ext cx="8892479" cy="720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Instrumentos de coleta de dados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0761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25877" y="2204864"/>
            <a:ext cx="86049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3600" b="1" dirty="0" smtClean="0"/>
              <a:t>Técnica de investigação </a:t>
            </a:r>
            <a:r>
              <a:rPr lang="pt-PT" sz="3600" dirty="0" smtClean="0"/>
              <a:t>composta </a:t>
            </a:r>
            <a:r>
              <a:rPr lang="pt-PT" sz="3600" dirty="0"/>
              <a:t>por um número grande ou pequeno de questões apresentadas por escrito que tem por </a:t>
            </a:r>
            <a:r>
              <a:rPr lang="pt-PT" sz="3600" b="1" dirty="0"/>
              <a:t>objetivo propiciar </a:t>
            </a:r>
            <a:r>
              <a:rPr lang="pt-PT" sz="3600" dirty="0"/>
              <a:t>determinado</a:t>
            </a:r>
            <a:r>
              <a:rPr lang="pt-PT" sz="3600" b="1" dirty="0"/>
              <a:t> </a:t>
            </a:r>
            <a:r>
              <a:rPr lang="pt-PT" sz="3600" b="1" dirty="0" smtClean="0"/>
              <a:t>conhecimento </a:t>
            </a:r>
            <a:r>
              <a:rPr lang="pt-PT" sz="3600" b="1" dirty="0"/>
              <a:t>ao pesquisador</a:t>
            </a:r>
            <a:r>
              <a:rPr lang="pt-PT" sz="3600" dirty="0"/>
              <a:t>.</a:t>
            </a:r>
            <a:endParaRPr lang="pt-BR" sz="36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22916" y="1124744"/>
            <a:ext cx="8892479" cy="720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Questionário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662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25877" y="2204864"/>
            <a:ext cx="86049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3600" dirty="0" smtClean="0"/>
              <a:t>É </a:t>
            </a:r>
            <a:r>
              <a:rPr lang="pt-PT" sz="3600" dirty="0"/>
              <a:t>uma </a:t>
            </a:r>
            <a:r>
              <a:rPr lang="pt-PT" sz="3600" b="1" dirty="0"/>
              <a:t>conversação entre duas ou mais </a:t>
            </a:r>
            <a:r>
              <a:rPr lang="pt-PT" sz="3600" b="1" dirty="0" smtClean="0"/>
              <a:t>pessoas </a:t>
            </a:r>
            <a:r>
              <a:rPr lang="pt-PT" sz="3600" dirty="0" smtClean="0"/>
              <a:t>(o </a:t>
            </a:r>
            <a:r>
              <a:rPr lang="pt-PT" sz="3600" dirty="0"/>
              <a:t>entrevistador e o entrevistado) em que </a:t>
            </a:r>
            <a:r>
              <a:rPr lang="pt-PT" sz="3600" dirty="0" smtClean="0"/>
              <a:t>perguntas são </a:t>
            </a:r>
            <a:r>
              <a:rPr lang="pt-PT" sz="3600" dirty="0"/>
              <a:t>feitas pelo </a:t>
            </a:r>
            <a:r>
              <a:rPr lang="pt-PT" sz="3600" dirty="0" smtClean="0"/>
              <a:t>entrevistador </a:t>
            </a:r>
            <a:r>
              <a:rPr lang="pt-PT" sz="3600" dirty="0"/>
              <a:t>para </a:t>
            </a:r>
            <a:r>
              <a:rPr lang="pt-PT" sz="3600" b="1" dirty="0"/>
              <a:t>obter </a:t>
            </a:r>
            <a:r>
              <a:rPr lang="pt-PT" sz="3600" b="1" dirty="0" smtClean="0"/>
              <a:t>informação do </a:t>
            </a:r>
            <a:r>
              <a:rPr lang="pt-PT" sz="3600" b="1" dirty="0"/>
              <a:t>entrevistado.</a:t>
            </a:r>
            <a:endParaRPr lang="pt-BR" sz="3600" b="1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22916" y="1124744"/>
            <a:ext cx="8892479" cy="720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Entrevista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895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22916" y="2420888"/>
            <a:ext cx="86049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3600" b="1" dirty="0" smtClean="0"/>
              <a:t>Método de </a:t>
            </a:r>
            <a:r>
              <a:rPr lang="pt-PT" sz="3600" b="1" dirty="0"/>
              <a:t>pesquisa </a:t>
            </a:r>
            <a:r>
              <a:rPr lang="pt-PT" sz="3600" b="1" dirty="0" smtClean="0"/>
              <a:t>qualitativo</a:t>
            </a:r>
            <a:r>
              <a:rPr lang="pt-PT" sz="3600" dirty="0" smtClean="0"/>
              <a:t>, </a:t>
            </a:r>
            <a:r>
              <a:rPr lang="pt-PT" sz="3600" dirty="0"/>
              <a:t>dada a ausência de medidas numéricas e análises estatísticas.</a:t>
            </a:r>
            <a:endParaRPr lang="pt-BR" sz="36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22916" y="1124744"/>
            <a:ext cx="8892479" cy="720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Grupo Focal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633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22916" y="2420888"/>
            <a:ext cx="86049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3600" b="1" dirty="0" smtClean="0"/>
              <a:t>Exploratória</a:t>
            </a:r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PT" sz="3600" dirty="0" smtClean="0"/>
              <a:t>Busca </a:t>
            </a:r>
            <a:r>
              <a:rPr lang="pt-PT" sz="3600" b="1" dirty="0" smtClean="0"/>
              <a:t>testar </a:t>
            </a:r>
            <a:r>
              <a:rPr lang="pt-PT" sz="3600" b="1" dirty="0"/>
              <a:t>aspectos operacionais de uma pesquisa</a:t>
            </a:r>
            <a:r>
              <a:rPr lang="pt-PT" sz="3600" dirty="0"/>
              <a:t> </a:t>
            </a:r>
            <a:r>
              <a:rPr lang="pt-PT" sz="3600" b="1" dirty="0"/>
              <a:t>quantitativa</a:t>
            </a:r>
            <a:r>
              <a:rPr lang="pt-PT" sz="3600" dirty="0"/>
              <a:t> ou quando o objetivo é </a:t>
            </a:r>
            <a:r>
              <a:rPr lang="pt-PT" sz="3600" b="1" dirty="0"/>
              <a:t>estimular o pensamento científico.</a:t>
            </a:r>
            <a:endParaRPr lang="pt-BR" sz="3600" b="1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22916" y="1124744"/>
            <a:ext cx="8892479" cy="720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Grupo Focal - Tipos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75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22916" y="2420888"/>
            <a:ext cx="86049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3600" b="1" dirty="0"/>
              <a:t>Fenomenológica</a:t>
            </a:r>
            <a:endParaRPr lang="pt-PT" sz="3600" b="1" dirty="0" smtClean="0"/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PT" sz="3600" dirty="0" smtClean="0"/>
              <a:t>Tem como </a:t>
            </a:r>
            <a:r>
              <a:rPr lang="pt-PT" sz="3600" dirty="0"/>
              <a:t>propósito </a:t>
            </a:r>
            <a:r>
              <a:rPr lang="pt-PT" sz="3600" b="1" dirty="0"/>
              <a:t>transferir o pesquisador</a:t>
            </a:r>
            <a:r>
              <a:rPr lang="pt-PT" sz="3600" dirty="0"/>
              <a:t> para o </a:t>
            </a:r>
            <a:r>
              <a:rPr lang="pt-PT" sz="3600" b="1" dirty="0"/>
              <a:t>ambiente</a:t>
            </a:r>
            <a:r>
              <a:rPr lang="pt-PT" sz="3600" dirty="0"/>
              <a:t> que </a:t>
            </a:r>
            <a:r>
              <a:rPr lang="pt-PT" sz="3600" b="1" dirty="0"/>
              <a:t>não lhe é familiar</a:t>
            </a:r>
            <a:r>
              <a:rPr lang="pt-PT" sz="3600" dirty="0"/>
              <a:t>, fazendo com que ele </a:t>
            </a:r>
            <a:r>
              <a:rPr lang="pt-PT" sz="3600" b="1" dirty="0"/>
              <a:t>experimente</a:t>
            </a:r>
            <a:r>
              <a:rPr lang="pt-PT" sz="3600" dirty="0"/>
              <a:t> o </a:t>
            </a:r>
            <a:r>
              <a:rPr lang="pt-PT" sz="3600" b="1" dirty="0"/>
              <a:t>mesmo contexto da</a:t>
            </a:r>
            <a:r>
              <a:rPr lang="pt-PT" sz="3600" dirty="0"/>
              <a:t> </a:t>
            </a:r>
            <a:r>
              <a:rPr lang="pt-PT" sz="3600" b="1" dirty="0"/>
              <a:t>população</a:t>
            </a:r>
            <a:r>
              <a:rPr lang="pt-PT" sz="3600" dirty="0"/>
              <a:t> pesquisada.</a:t>
            </a:r>
            <a:endParaRPr lang="pt-BR" sz="36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22916" y="1124744"/>
            <a:ext cx="8892479" cy="720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Grupo Focal - Tipos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27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22916" y="2060848"/>
            <a:ext cx="86049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3600" b="1" dirty="0"/>
              <a:t>Clínica</a:t>
            </a:r>
            <a:endParaRPr lang="pt-PT" sz="3600" b="1" dirty="0" smtClean="0"/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PT" sz="3600" dirty="0" smtClean="0"/>
              <a:t>Tem o </a:t>
            </a:r>
            <a:r>
              <a:rPr lang="pt-PT" sz="3600" dirty="0"/>
              <a:t>intuito de </a:t>
            </a:r>
            <a:r>
              <a:rPr lang="pt-PT" sz="3600" b="1" dirty="0"/>
              <a:t>trazer</a:t>
            </a:r>
            <a:r>
              <a:rPr lang="pt-PT" sz="3600" dirty="0"/>
              <a:t> à tona </a:t>
            </a:r>
            <a:r>
              <a:rPr lang="pt-PT" sz="3600" b="1" dirty="0"/>
              <a:t>sentimentos e sensações </a:t>
            </a:r>
            <a:r>
              <a:rPr lang="pt-PT" sz="3600" dirty="0"/>
              <a:t>que </a:t>
            </a:r>
            <a:r>
              <a:rPr lang="pt-PT" sz="3600" b="1" dirty="0"/>
              <a:t>não seriam percebidos</a:t>
            </a:r>
            <a:r>
              <a:rPr lang="pt-PT" sz="3600" dirty="0"/>
              <a:t> através de métodos de pesquisa estruturados, </a:t>
            </a:r>
            <a:r>
              <a:rPr lang="pt-PT" sz="3600" b="1" dirty="0"/>
              <a:t>lidando com informações veladas</a:t>
            </a:r>
            <a:r>
              <a:rPr lang="pt-PT" sz="3600" dirty="0"/>
              <a:t>, por vezes </a:t>
            </a:r>
            <a:r>
              <a:rPr lang="pt-PT" sz="3600" b="1" dirty="0"/>
              <a:t>inacessíveis e inconscientes nos</a:t>
            </a:r>
            <a:r>
              <a:rPr lang="pt-PT" sz="3600" dirty="0"/>
              <a:t> </a:t>
            </a:r>
            <a:r>
              <a:rPr lang="pt-PT" sz="3600" b="1" dirty="0"/>
              <a:t>relacionamentos interpessoais</a:t>
            </a:r>
            <a:r>
              <a:rPr lang="pt-PT" sz="3600" dirty="0"/>
              <a:t>.</a:t>
            </a:r>
            <a:endParaRPr lang="pt-BR" sz="36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22916" y="1124744"/>
            <a:ext cx="8892479" cy="720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Grupo Focal - Tipos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5788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22916" y="2060848"/>
            <a:ext cx="86049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b="1" dirty="0"/>
              <a:t>Teste preliminar</a:t>
            </a:r>
            <a:r>
              <a:rPr lang="pt-BR" sz="3600" dirty="0"/>
              <a:t>, de caráter experimental, aplicado a </a:t>
            </a:r>
            <a:r>
              <a:rPr lang="pt-BR" sz="3600" b="1" dirty="0"/>
              <a:t>uma pequena amostra </a:t>
            </a:r>
            <a:r>
              <a:rPr lang="pt-BR" sz="3600" dirty="0"/>
              <a:t>de participantes e que </a:t>
            </a:r>
            <a:r>
              <a:rPr lang="pt-BR" sz="3600" b="1" dirty="0"/>
              <a:t>serve para avaliar </a:t>
            </a:r>
            <a:r>
              <a:rPr lang="pt-BR" sz="3600" dirty="0"/>
              <a:t>aspectos de seu </a:t>
            </a:r>
            <a:r>
              <a:rPr lang="pt-BR" sz="3600" b="1" dirty="0"/>
              <a:t>funcionamento</a:t>
            </a:r>
            <a:r>
              <a:rPr lang="pt-BR" sz="3600" dirty="0"/>
              <a:t> e </a:t>
            </a:r>
            <a:r>
              <a:rPr lang="pt-BR" sz="3600" b="1" dirty="0"/>
              <a:t>corrigir</a:t>
            </a:r>
            <a:r>
              <a:rPr lang="pt-BR" sz="3600" dirty="0"/>
              <a:t> </a:t>
            </a:r>
            <a:r>
              <a:rPr lang="pt-BR" sz="3600" b="1" dirty="0"/>
              <a:t>eventuais falhas </a:t>
            </a:r>
            <a:r>
              <a:rPr lang="pt-BR" sz="3600" dirty="0"/>
              <a:t>antes de sua implantação definitiva.</a:t>
            </a:r>
            <a:br>
              <a:rPr lang="pt-BR" sz="3600" dirty="0"/>
            </a:br>
            <a:r>
              <a:rPr lang="pt-BR" sz="3600" dirty="0"/>
              <a:t/>
            </a:r>
            <a:br>
              <a:rPr lang="pt-BR" sz="3600" dirty="0"/>
            </a:br>
            <a:endParaRPr lang="pt-BR" sz="36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22916" y="1124744"/>
            <a:ext cx="8892479" cy="720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Teste-piloto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18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06640" y="2204864"/>
            <a:ext cx="871296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 smtClean="0"/>
              <a:t>Resume </a:t>
            </a:r>
            <a:r>
              <a:rPr lang="pt-BR" sz="3600" dirty="0"/>
              <a:t>a </a:t>
            </a:r>
            <a:r>
              <a:rPr lang="pt-BR" sz="3600" b="1" dirty="0"/>
              <a:t>natureza do trabalho </a:t>
            </a:r>
            <a:r>
              <a:rPr lang="pt-BR" sz="3600" dirty="0"/>
              <a:t>a realizar e os </a:t>
            </a:r>
            <a:r>
              <a:rPr lang="pt-BR" sz="3600" b="1" dirty="0"/>
              <a:t>resultados</a:t>
            </a:r>
            <a:r>
              <a:rPr lang="pt-BR" sz="3600" dirty="0"/>
              <a:t> que </a:t>
            </a:r>
            <a:r>
              <a:rPr lang="pt-BR" sz="3600" dirty="0" smtClean="0"/>
              <a:t>se pretende </a:t>
            </a:r>
            <a:r>
              <a:rPr lang="pt-BR" sz="3600" dirty="0"/>
              <a:t>alcançar</a:t>
            </a:r>
            <a:r>
              <a:rPr lang="pt-BR" sz="3600" dirty="0" smtClean="0"/>
              <a:t>.</a:t>
            </a:r>
          </a:p>
          <a:p>
            <a:endParaRPr lang="pt-BR" sz="3600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Deve </a:t>
            </a:r>
            <a:r>
              <a:rPr 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explicitar a motivação para se investigar </a:t>
            </a: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determinado 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problema, </a:t>
            </a:r>
            <a:r>
              <a:rPr 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segundo enfoque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específico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e com a utilização de </a:t>
            </a:r>
            <a:r>
              <a:rPr 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certa metodologia</a:t>
            </a: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51521" y="1268760"/>
            <a:ext cx="7488832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Projeto de Auditoria - Conceito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51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21827" y="1052736"/>
            <a:ext cx="6510413" cy="727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Auditoria - Objeto </a:t>
            </a:r>
            <a:r>
              <a:rPr lang="pt-BR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de </a:t>
            </a:r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exame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21827" y="1780482"/>
            <a:ext cx="864096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Clr>
                <a:srgbClr val="C00000"/>
              </a:buClr>
              <a:buSzPct val="120000"/>
              <a:buFont typeface="Wingdings" pitchFamily="2" charset="2"/>
              <a:buChar char="ü"/>
            </a:pPr>
            <a:r>
              <a:rPr lang="pt-BR" sz="3600" dirty="0">
                <a:latin typeface="Calibri" pitchFamily="34" charset="0"/>
              </a:rPr>
              <a:t>Os </a:t>
            </a:r>
            <a:r>
              <a:rPr lang="pt-BR" sz="3600" b="1" dirty="0">
                <a:latin typeface="Calibri" pitchFamily="34" charset="0"/>
              </a:rPr>
              <a:t>sistemas</a:t>
            </a:r>
            <a:r>
              <a:rPr lang="pt-BR" sz="3600" dirty="0">
                <a:latin typeface="Calibri" pitchFamily="34" charset="0"/>
              </a:rPr>
              <a:t> </a:t>
            </a:r>
            <a:r>
              <a:rPr lang="pt-BR" sz="3600" b="1" dirty="0" smtClean="0">
                <a:latin typeface="Calibri" pitchFamily="34" charset="0"/>
              </a:rPr>
              <a:t>de</a:t>
            </a:r>
            <a:r>
              <a:rPr lang="pt-BR" sz="3600" dirty="0" smtClean="0">
                <a:latin typeface="Calibri" pitchFamily="34" charset="0"/>
              </a:rPr>
              <a:t> </a:t>
            </a:r>
            <a:r>
              <a:rPr lang="pt-BR" sz="3600" b="1" dirty="0">
                <a:latin typeface="Calibri" pitchFamily="34" charset="0"/>
              </a:rPr>
              <a:t>controle interno </a:t>
            </a:r>
            <a:r>
              <a:rPr lang="pt-BR" sz="3600" dirty="0">
                <a:latin typeface="Calibri" pitchFamily="34" charset="0"/>
              </a:rPr>
              <a:t>utilizados na </a:t>
            </a:r>
            <a:r>
              <a:rPr lang="pt-BR" sz="3600" b="1" dirty="0">
                <a:latin typeface="Calibri" pitchFamily="34" charset="0"/>
              </a:rPr>
              <a:t>gestão orçamentária, financeira e patrimonial</a:t>
            </a:r>
            <a:r>
              <a:rPr lang="pt-BR" sz="3600" dirty="0">
                <a:latin typeface="Calibri" pitchFamily="34" charset="0"/>
              </a:rPr>
              <a:t>; </a:t>
            </a:r>
          </a:p>
          <a:p>
            <a:pPr marL="571500" indent="-571500">
              <a:buClr>
                <a:srgbClr val="C00000"/>
              </a:buClr>
              <a:buSzPct val="120000"/>
              <a:buFont typeface="Wingdings" pitchFamily="2" charset="2"/>
              <a:buChar char="ü"/>
            </a:pPr>
            <a:r>
              <a:rPr lang="pt-BR" sz="3600" dirty="0">
                <a:latin typeface="Calibri" pitchFamily="34" charset="0"/>
              </a:rPr>
              <a:t>A </a:t>
            </a:r>
            <a:r>
              <a:rPr lang="pt-BR" sz="3600" b="1" dirty="0">
                <a:latin typeface="Calibri" pitchFamily="34" charset="0"/>
              </a:rPr>
              <a:t>execução</a:t>
            </a:r>
            <a:r>
              <a:rPr lang="pt-BR" sz="3600" dirty="0">
                <a:latin typeface="Calibri" pitchFamily="34" charset="0"/>
              </a:rPr>
              <a:t> </a:t>
            </a:r>
            <a:r>
              <a:rPr lang="pt-BR" sz="3600" b="1" dirty="0">
                <a:latin typeface="Calibri" pitchFamily="34" charset="0"/>
              </a:rPr>
              <a:t>dos</a:t>
            </a:r>
            <a:r>
              <a:rPr lang="pt-BR" sz="3600" dirty="0">
                <a:latin typeface="Calibri" pitchFamily="34" charset="0"/>
              </a:rPr>
              <a:t> </a:t>
            </a:r>
            <a:r>
              <a:rPr lang="pt-BR" sz="3600" b="1" dirty="0">
                <a:latin typeface="Calibri" pitchFamily="34" charset="0"/>
              </a:rPr>
              <a:t>planos, programas, projetos e atividades </a:t>
            </a:r>
            <a:r>
              <a:rPr lang="pt-BR" sz="3600" dirty="0">
                <a:latin typeface="Calibri" pitchFamily="34" charset="0"/>
              </a:rPr>
              <a:t>que envolvam recursos públicos; </a:t>
            </a:r>
          </a:p>
          <a:p>
            <a:pPr marL="571500" indent="-571500">
              <a:buClr>
                <a:srgbClr val="C00000"/>
              </a:buClr>
              <a:buSzPct val="120000"/>
              <a:buFont typeface="Wingdings" pitchFamily="2" charset="2"/>
              <a:buChar char="ü"/>
            </a:pPr>
            <a:r>
              <a:rPr lang="pt-BR" sz="3600" dirty="0">
                <a:latin typeface="Calibri" pitchFamily="34" charset="0"/>
              </a:rPr>
              <a:t>A </a:t>
            </a:r>
            <a:r>
              <a:rPr lang="pt-BR" sz="3600" b="1" dirty="0">
                <a:latin typeface="Calibri" pitchFamily="34" charset="0"/>
              </a:rPr>
              <a:t>aplicação</a:t>
            </a:r>
            <a:r>
              <a:rPr lang="pt-BR" sz="3600" dirty="0">
                <a:latin typeface="Calibri" pitchFamily="34" charset="0"/>
              </a:rPr>
              <a:t> </a:t>
            </a:r>
            <a:r>
              <a:rPr lang="pt-BR" sz="3600" b="1" dirty="0">
                <a:latin typeface="Calibri" pitchFamily="34" charset="0"/>
              </a:rPr>
              <a:t>dos</a:t>
            </a:r>
            <a:r>
              <a:rPr lang="pt-BR" sz="3600" dirty="0">
                <a:latin typeface="Calibri" pitchFamily="34" charset="0"/>
              </a:rPr>
              <a:t> </a:t>
            </a:r>
            <a:r>
              <a:rPr lang="pt-BR" sz="3600" b="1" dirty="0">
                <a:latin typeface="Calibri" pitchFamily="34" charset="0"/>
              </a:rPr>
              <a:t>recursos </a:t>
            </a:r>
            <a:r>
              <a:rPr lang="pt-BR" sz="3600" b="1" dirty="0" smtClean="0">
                <a:latin typeface="Calibri" pitchFamily="34" charset="0"/>
              </a:rPr>
              <a:t>públicos </a:t>
            </a:r>
            <a:r>
              <a:rPr lang="pt-BR" sz="3600" dirty="0" smtClean="0">
                <a:latin typeface="Calibri" pitchFamily="34" charset="0"/>
              </a:rPr>
              <a:t>transferidos a </a:t>
            </a:r>
            <a:r>
              <a:rPr lang="pt-BR" sz="3600" dirty="0">
                <a:latin typeface="Calibri" pitchFamily="34" charset="0"/>
              </a:rPr>
              <a:t>entidades públicas ou privadas; </a:t>
            </a:r>
          </a:p>
        </p:txBody>
      </p:sp>
    </p:spTree>
    <p:extLst>
      <p:ext uri="{BB962C8B-B14F-4D97-AF65-F5344CB8AC3E}">
        <p14:creationId xmlns:p14="http://schemas.microsoft.com/office/powerpoint/2010/main" val="276999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28837" y="1772816"/>
            <a:ext cx="87129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/>
              <a:t>Nesta última fase da etapa de planejamento, </a:t>
            </a:r>
            <a:r>
              <a:rPr lang="pt-BR" sz="3600" b="1" dirty="0"/>
              <a:t>as equipes deverão elaborar </a:t>
            </a:r>
            <a:r>
              <a:rPr lang="pt-BR" sz="3600" dirty="0"/>
              <a:t>uma espécie de plano de ação, </a:t>
            </a:r>
            <a:r>
              <a:rPr lang="pt-BR" sz="3600" dirty="0" smtClean="0"/>
              <a:t>contendo:</a:t>
            </a:r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b="1" dirty="0" smtClean="0"/>
              <a:t>Detalhamento</a:t>
            </a:r>
            <a:r>
              <a:rPr lang="pt-BR" sz="3600" dirty="0" smtClean="0"/>
              <a:t> das atividades</a:t>
            </a:r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b="1" dirty="0" smtClean="0"/>
              <a:t>Prazos</a:t>
            </a:r>
            <a:r>
              <a:rPr lang="pt-BR" sz="3600" dirty="0" smtClean="0"/>
              <a:t> e </a:t>
            </a:r>
            <a:r>
              <a:rPr lang="pt-BR" sz="3600" b="1" dirty="0" smtClean="0"/>
              <a:t>responsabilidades</a:t>
            </a:r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3600" dirty="0" smtClean="0"/>
              <a:t>Todos os </a:t>
            </a:r>
            <a:r>
              <a:rPr lang="pt-BR" sz="3600" b="1" dirty="0"/>
              <a:t>procedimentos</a:t>
            </a:r>
            <a:r>
              <a:rPr lang="pt-BR" sz="3600" dirty="0"/>
              <a:t> que deverão ser </a:t>
            </a:r>
            <a:r>
              <a:rPr lang="pt-BR" sz="3600" dirty="0" smtClean="0"/>
              <a:t>seguidos para </a:t>
            </a:r>
            <a:r>
              <a:rPr lang="pt-BR" sz="3600" b="1" dirty="0" smtClean="0"/>
              <a:t>responder às questões </a:t>
            </a:r>
            <a:r>
              <a:rPr lang="pt-BR" sz="3600" dirty="0" smtClean="0"/>
              <a:t>na </a:t>
            </a:r>
            <a:r>
              <a:rPr lang="pt-BR" sz="3600" b="1" dirty="0" smtClean="0"/>
              <a:t>fase de execução </a:t>
            </a:r>
            <a:r>
              <a:rPr lang="pt-BR" sz="3600" dirty="0" smtClean="0"/>
              <a:t>da auditoria</a:t>
            </a:r>
            <a:endParaRPr lang="pt-BR" sz="3600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28837" y="980729"/>
            <a:ext cx="8064895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Projeto de Auditoria - Conteúdo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6278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15516" y="2204864"/>
            <a:ext cx="871296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 smtClean="0"/>
              <a:t>Este documento, ainda, </a:t>
            </a:r>
            <a:r>
              <a:rPr lang="pt-BR" sz="3600" b="1" dirty="0" smtClean="0"/>
              <a:t>deverá conter </a:t>
            </a:r>
            <a:r>
              <a:rPr lang="pt-BR" sz="3600" dirty="0" smtClean="0"/>
              <a:t>a </a:t>
            </a:r>
            <a:r>
              <a:rPr lang="pt-BR" sz="3600" b="1" dirty="0" smtClean="0"/>
              <a:t>matriz de procedimentos</a:t>
            </a:r>
            <a:r>
              <a:rPr lang="pt-BR" sz="3600" dirty="0" smtClean="0"/>
              <a:t>, elaborada para </a:t>
            </a:r>
            <a:r>
              <a:rPr lang="pt-BR" sz="3600" b="1" dirty="0" smtClean="0"/>
              <a:t>apresentar, em forma gráfica, todos os procedimentos </a:t>
            </a:r>
            <a:r>
              <a:rPr lang="pt-BR" sz="3600" dirty="0" smtClean="0"/>
              <a:t>(como fazer), </a:t>
            </a:r>
            <a:r>
              <a:rPr lang="pt-BR" sz="3600" b="1" dirty="0" smtClean="0"/>
              <a:t>divisão de tarefas e prazos.</a:t>
            </a:r>
            <a:endParaRPr lang="pt-BR" sz="3600" b="1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51520" y="1268760"/>
            <a:ext cx="8064895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Projeto de Auditoria - Conteúdo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4910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397" y="1556791"/>
            <a:ext cx="4288673" cy="5267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241163" y="836712"/>
            <a:ext cx="8496943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Projeto de Auditoria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75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0"/>
            <a:ext cx="8318398" cy="5099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41164" y="908721"/>
            <a:ext cx="8496943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Matriz de Procedimentos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411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55"/>
          <p:cNvGrpSpPr>
            <a:grpSpLocks/>
          </p:cNvGrpSpPr>
          <p:nvPr/>
        </p:nvGrpSpPr>
        <p:grpSpPr bwMode="auto">
          <a:xfrm>
            <a:off x="7891888" y="3986643"/>
            <a:ext cx="952500" cy="974725"/>
            <a:chOff x="3504" y="3360"/>
            <a:chExt cx="539" cy="600"/>
          </a:xfrm>
        </p:grpSpPr>
        <p:graphicFrame>
          <p:nvGraphicFramePr>
            <p:cNvPr id="9" name="Object 56"/>
            <p:cNvGraphicFramePr>
              <a:graphicFrameLocks noChangeAspect="1"/>
            </p:cNvGraphicFramePr>
            <p:nvPr/>
          </p:nvGraphicFramePr>
          <p:xfrm>
            <a:off x="3504" y="3360"/>
            <a:ext cx="539" cy="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7181" name="CorelDRAW" r:id="rId4" imgW="4171950" imgH="4648200" progId="CorelDRAW.Gráficos.9">
                    <p:embed/>
                  </p:oleObj>
                </mc:Choice>
                <mc:Fallback>
                  <p:oleObj name="CorelDRAW" r:id="rId4" imgW="4171950" imgH="4648200" progId="CorelDRAW.Gráficos.9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04" y="3360"/>
                          <a:ext cx="539" cy="6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" name="Freeform 57"/>
            <p:cNvSpPr>
              <a:spLocks/>
            </p:cNvSpPr>
            <p:nvPr/>
          </p:nvSpPr>
          <p:spPr bwMode="auto">
            <a:xfrm>
              <a:off x="3781" y="3422"/>
              <a:ext cx="192" cy="226"/>
            </a:xfrm>
            <a:custGeom>
              <a:avLst/>
              <a:gdLst>
                <a:gd name="T0" fmla="*/ 0 w 192"/>
                <a:gd name="T1" fmla="*/ 172 h 226"/>
                <a:gd name="T2" fmla="*/ 69 w 192"/>
                <a:gd name="T3" fmla="*/ 226 h 226"/>
                <a:gd name="T4" fmla="*/ 192 w 192"/>
                <a:gd name="T5" fmla="*/ 0 h 226"/>
                <a:gd name="T6" fmla="*/ 0 60000 65536"/>
                <a:gd name="T7" fmla="*/ 0 60000 65536"/>
                <a:gd name="T8" fmla="*/ 0 60000 65536"/>
                <a:gd name="T9" fmla="*/ 0 w 192"/>
                <a:gd name="T10" fmla="*/ 0 h 226"/>
                <a:gd name="T11" fmla="*/ 192 w 192"/>
                <a:gd name="T12" fmla="*/ 226 h 2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2" h="226">
                  <a:moveTo>
                    <a:pt x="0" y="172"/>
                  </a:moveTo>
                  <a:lnTo>
                    <a:pt x="69" y="226"/>
                  </a:lnTo>
                  <a:lnTo>
                    <a:pt x="192" y="0"/>
                  </a:ln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1" name="Group 52"/>
          <p:cNvGrpSpPr>
            <a:grpSpLocks/>
          </p:cNvGrpSpPr>
          <p:nvPr/>
        </p:nvGrpSpPr>
        <p:grpSpPr bwMode="auto">
          <a:xfrm>
            <a:off x="7630913" y="2123428"/>
            <a:ext cx="1125537" cy="974725"/>
            <a:chOff x="4153" y="2632"/>
            <a:chExt cx="636" cy="600"/>
          </a:xfrm>
        </p:grpSpPr>
        <p:graphicFrame>
          <p:nvGraphicFramePr>
            <p:cNvPr id="12" name="Object 53"/>
            <p:cNvGraphicFramePr>
              <a:graphicFrameLocks noChangeAspect="1"/>
            </p:cNvGraphicFramePr>
            <p:nvPr/>
          </p:nvGraphicFramePr>
          <p:xfrm>
            <a:off x="4153" y="2632"/>
            <a:ext cx="510" cy="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7182" name="CorelDRAW" r:id="rId6" imgW="3952875" imgH="4648200" progId="CorelDRAW.Gráficos.9">
                    <p:embed/>
                  </p:oleObj>
                </mc:Choice>
                <mc:Fallback>
                  <p:oleObj name="CorelDRAW" r:id="rId6" imgW="3952875" imgH="4648200" progId="CorelDRAW.Gráficos.9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53" y="2632"/>
                          <a:ext cx="510" cy="6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" name="Object 54"/>
            <p:cNvGraphicFramePr>
              <a:graphicFrameLocks noChangeAspect="1"/>
            </p:cNvGraphicFramePr>
            <p:nvPr/>
          </p:nvGraphicFramePr>
          <p:xfrm>
            <a:off x="4320" y="2832"/>
            <a:ext cx="469" cy="3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7183" name="CorelDRAW" r:id="rId8" imgW="4238625" imgH="2895600" progId="CorelDRAW.Gráficos.9">
                    <p:embed/>
                  </p:oleObj>
                </mc:Choice>
                <mc:Fallback>
                  <p:oleObj name="CorelDRAW" r:id="rId8" imgW="4238625" imgH="2895600" progId="CorelDRAW.Gráficos.9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0" y="2832"/>
                          <a:ext cx="469" cy="32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7" name="Group 7"/>
          <p:cNvGrpSpPr>
            <a:grpSpLocks/>
          </p:cNvGrpSpPr>
          <p:nvPr/>
        </p:nvGrpSpPr>
        <p:grpSpPr bwMode="auto">
          <a:xfrm>
            <a:off x="5238750" y="2428875"/>
            <a:ext cx="1643063" cy="1582738"/>
            <a:chOff x="3130" y="1769"/>
            <a:chExt cx="849" cy="824"/>
          </a:xfrm>
        </p:grpSpPr>
        <p:sp>
          <p:nvSpPr>
            <p:cNvPr id="28" name="Freeform 8"/>
            <p:cNvSpPr>
              <a:spLocks/>
            </p:cNvSpPr>
            <p:nvPr/>
          </p:nvSpPr>
          <p:spPr bwMode="auto">
            <a:xfrm>
              <a:off x="3130" y="1769"/>
              <a:ext cx="794" cy="678"/>
            </a:xfrm>
            <a:custGeom>
              <a:avLst/>
              <a:gdLst>
                <a:gd name="T0" fmla="*/ 0 w 58"/>
                <a:gd name="T1" fmla="*/ 0 h 51"/>
                <a:gd name="T2" fmla="*/ 0 w 58"/>
                <a:gd name="T3" fmla="*/ 0 h 51"/>
                <a:gd name="T4" fmla="*/ 2147483647 w 58"/>
                <a:gd name="T5" fmla="*/ 2147483647 h 51"/>
                <a:gd name="T6" fmla="*/ 0 60000 65536"/>
                <a:gd name="T7" fmla="*/ 0 60000 65536"/>
                <a:gd name="T8" fmla="*/ 0 60000 65536"/>
                <a:gd name="T9" fmla="*/ 0 w 58"/>
                <a:gd name="T10" fmla="*/ 0 h 51"/>
                <a:gd name="T11" fmla="*/ 58 w 58"/>
                <a:gd name="T12" fmla="*/ 51 h 5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" h="5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0"/>
                    <a:pt x="54" y="22"/>
                    <a:pt x="58" y="51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9"/>
            <p:cNvSpPr>
              <a:spLocks/>
            </p:cNvSpPr>
            <p:nvPr/>
          </p:nvSpPr>
          <p:spPr bwMode="auto">
            <a:xfrm>
              <a:off x="3869" y="2420"/>
              <a:ext cx="96" cy="160"/>
            </a:xfrm>
            <a:custGeom>
              <a:avLst/>
              <a:gdLst>
                <a:gd name="T0" fmla="*/ 0 w 96"/>
                <a:gd name="T1" fmla="*/ 13 h 160"/>
                <a:gd name="T2" fmla="*/ 69 w 96"/>
                <a:gd name="T3" fmla="*/ 160 h 160"/>
                <a:gd name="T4" fmla="*/ 96 w 96"/>
                <a:gd name="T5" fmla="*/ 0 h 160"/>
                <a:gd name="T6" fmla="*/ 55 w 96"/>
                <a:gd name="T7" fmla="*/ 53 h 160"/>
                <a:gd name="T8" fmla="*/ 0 w 96"/>
                <a:gd name="T9" fmla="*/ 13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0" y="13"/>
                  </a:moveTo>
                  <a:lnTo>
                    <a:pt x="69" y="160"/>
                  </a:lnTo>
                  <a:lnTo>
                    <a:pt x="96" y="0"/>
                  </a:lnTo>
                  <a:lnTo>
                    <a:pt x="55" y="53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10"/>
            <p:cNvSpPr>
              <a:spLocks/>
            </p:cNvSpPr>
            <p:nvPr/>
          </p:nvSpPr>
          <p:spPr bwMode="auto">
            <a:xfrm>
              <a:off x="3144" y="1782"/>
              <a:ext cx="794" cy="678"/>
            </a:xfrm>
            <a:custGeom>
              <a:avLst/>
              <a:gdLst>
                <a:gd name="T0" fmla="*/ 0 w 58"/>
                <a:gd name="T1" fmla="*/ 0 h 51"/>
                <a:gd name="T2" fmla="*/ 0 w 58"/>
                <a:gd name="T3" fmla="*/ 0 h 51"/>
                <a:gd name="T4" fmla="*/ 2147483647 w 58"/>
                <a:gd name="T5" fmla="*/ 2147483647 h 51"/>
                <a:gd name="T6" fmla="*/ 0 60000 65536"/>
                <a:gd name="T7" fmla="*/ 0 60000 65536"/>
                <a:gd name="T8" fmla="*/ 0 60000 65536"/>
                <a:gd name="T9" fmla="*/ 0 w 58"/>
                <a:gd name="T10" fmla="*/ 0 h 51"/>
                <a:gd name="T11" fmla="*/ 58 w 58"/>
                <a:gd name="T12" fmla="*/ 51 h 5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" h="5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0"/>
                    <a:pt x="54" y="22"/>
                    <a:pt x="58" y="51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11"/>
            <p:cNvSpPr>
              <a:spLocks/>
            </p:cNvSpPr>
            <p:nvPr/>
          </p:nvSpPr>
          <p:spPr bwMode="auto">
            <a:xfrm>
              <a:off x="3883" y="2433"/>
              <a:ext cx="96" cy="160"/>
            </a:xfrm>
            <a:custGeom>
              <a:avLst/>
              <a:gdLst>
                <a:gd name="T0" fmla="*/ 0 w 96"/>
                <a:gd name="T1" fmla="*/ 14 h 160"/>
                <a:gd name="T2" fmla="*/ 69 w 96"/>
                <a:gd name="T3" fmla="*/ 160 h 160"/>
                <a:gd name="T4" fmla="*/ 96 w 96"/>
                <a:gd name="T5" fmla="*/ 0 h 160"/>
                <a:gd name="T6" fmla="*/ 55 w 96"/>
                <a:gd name="T7" fmla="*/ 54 h 160"/>
                <a:gd name="T8" fmla="*/ 0 w 96"/>
                <a:gd name="T9" fmla="*/ 14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0" y="14"/>
                  </a:moveTo>
                  <a:lnTo>
                    <a:pt x="69" y="160"/>
                  </a:lnTo>
                  <a:lnTo>
                    <a:pt x="96" y="0"/>
                  </a:lnTo>
                  <a:lnTo>
                    <a:pt x="55" y="54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12"/>
            <p:cNvSpPr>
              <a:spLocks/>
            </p:cNvSpPr>
            <p:nvPr/>
          </p:nvSpPr>
          <p:spPr bwMode="auto">
            <a:xfrm>
              <a:off x="3144" y="1782"/>
              <a:ext cx="794" cy="665"/>
            </a:xfrm>
            <a:custGeom>
              <a:avLst/>
              <a:gdLst>
                <a:gd name="T0" fmla="*/ 0 w 58"/>
                <a:gd name="T1" fmla="*/ 0 h 50"/>
                <a:gd name="T2" fmla="*/ 0 w 58"/>
                <a:gd name="T3" fmla="*/ 0 h 50"/>
                <a:gd name="T4" fmla="*/ 2147483647 w 58"/>
                <a:gd name="T5" fmla="*/ 2147483647 h 50"/>
                <a:gd name="T6" fmla="*/ 0 60000 65536"/>
                <a:gd name="T7" fmla="*/ 0 60000 65536"/>
                <a:gd name="T8" fmla="*/ 0 60000 65536"/>
                <a:gd name="T9" fmla="*/ 0 w 58"/>
                <a:gd name="T10" fmla="*/ 0 h 50"/>
                <a:gd name="T11" fmla="*/ 58 w 58"/>
                <a:gd name="T12" fmla="*/ 50 h 5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" h="5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0"/>
                    <a:pt x="53" y="22"/>
                    <a:pt x="58" y="5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13"/>
            <p:cNvSpPr>
              <a:spLocks/>
            </p:cNvSpPr>
            <p:nvPr/>
          </p:nvSpPr>
          <p:spPr bwMode="auto">
            <a:xfrm>
              <a:off x="3883" y="2420"/>
              <a:ext cx="96" cy="160"/>
            </a:xfrm>
            <a:custGeom>
              <a:avLst/>
              <a:gdLst>
                <a:gd name="T0" fmla="*/ 0 w 96"/>
                <a:gd name="T1" fmla="*/ 13 h 160"/>
                <a:gd name="T2" fmla="*/ 69 w 96"/>
                <a:gd name="T3" fmla="*/ 160 h 160"/>
                <a:gd name="T4" fmla="*/ 96 w 96"/>
                <a:gd name="T5" fmla="*/ 0 h 160"/>
                <a:gd name="T6" fmla="*/ 55 w 96"/>
                <a:gd name="T7" fmla="*/ 53 h 160"/>
                <a:gd name="T8" fmla="*/ 0 w 96"/>
                <a:gd name="T9" fmla="*/ 13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0" y="13"/>
                  </a:moveTo>
                  <a:lnTo>
                    <a:pt x="69" y="160"/>
                  </a:lnTo>
                  <a:lnTo>
                    <a:pt x="96" y="0"/>
                  </a:lnTo>
                  <a:lnTo>
                    <a:pt x="55" y="53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4" name="Group 14"/>
          <p:cNvGrpSpPr>
            <a:grpSpLocks/>
          </p:cNvGrpSpPr>
          <p:nvPr/>
        </p:nvGrpSpPr>
        <p:grpSpPr bwMode="auto">
          <a:xfrm>
            <a:off x="4238625" y="4071938"/>
            <a:ext cx="2493963" cy="1446212"/>
            <a:chOff x="2664" y="2752"/>
            <a:chExt cx="1288" cy="625"/>
          </a:xfrm>
        </p:grpSpPr>
        <p:sp>
          <p:nvSpPr>
            <p:cNvPr id="35" name="Freeform 15"/>
            <p:cNvSpPr>
              <a:spLocks/>
            </p:cNvSpPr>
            <p:nvPr/>
          </p:nvSpPr>
          <p:spPr bwMode="auto">
            <a:xfrm>
              <a:off x="2787" y="2752"/>
              <a:ext cx="1151" cy="558"/>
            </a:xfrm>
            <a:custGeom>
              <a:avLst/>
              <a:gdLst>
                <a:gd name="T0" fmla="*/ 2147483647 w 84"/>
                <a:gd name="T1" fmla="*/ 0 h 42"/>
                <a:gd name="T2" fmla="*/ 0 w 84"/>
                <a:gd name="T3" fmla="*/ 2147483647 h 42"/>
                <a:gd name="T4" fmla="*/ 0 60000 65536"/>
                <a:gd name="T5" fmla="*/ 0 60000 65536"/>
                <a:gd name="T6" fmla="*/ 0 w 84"/>
                <a:gd name="T7" fmla="*/ 0 h 42"/>
                <a:gd name="T8" fmla="*/ 84 w 84"/>
                <a:gd name="T9" fmla="*/ 42 h 4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4" h="42">
                  <a:moveTo>
                    <a:pt x="84" y="0"/>
                  </a:moveTo>
                  <a:cubicBezTo>
                    <a:pt x="84" y="22"/>
                    <a:pt x="47" y="40"/>
                    <a:pt x="0" y="42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16"/>
            <p:cNvSpPr>
              <a:spLocks/>
            </p:cNvSpPr>
            <p:nvPr/>
          </p:nvSpPr>
          <p:spPr bwMode="auto">
            <a:xfrm>
              <a:off x="2664" y="3270"/>
              <a:ext cx="165" cy="93"/>
            </a:xfrm>
            <a:custGeom>
              <a:avLst/>
              <a:gdLst>
                <a:gd name="T0" fmla="*/ 165 w 165"/>
                <a:gd name="T1" fmla="*/ 0 h 93"/>
                <a:gd name="T2" fmla="*/ 0 w 165"/>
                <a:gd name="T3" fmla="*/ 54 h 93"/>
                <a:gd name="T4" fmla="*/ 165 w 165"/>
                <a:gd name="T5" fmla="*/ 93 h 93"/>
                <a:gd name="T6" fmla="*/ 110 w 165"/>
                <a:gd name="T7" fmla="*/ 54 h 93"/>
                <a:gd name="T8" fmla="*/ 165 w 165"/>
                <a:gd name="T9" fmla="*/ 0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5"/>
                <a:gd name="T16" fmla="*/ 0 h 93"/>
                <a:gd name="T17" fmla="*/ 165 w 165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5" h="93">
                  <a:moveTo>
                    <a:pt x="165" y="0"/>
                  </a:moveTo>
                  <a:lnTo>
                    <a:pt x="0" y="54"/>
                  </a:lnTo>
                  <a:lnTo>
                    <a:pt x="165" y="93"/>
                  </a:lnTo>
                  <a:lnTo>
                    <a:pt x="110" y="54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17"/>
            <p:cNvSpPr>
              <a:spLocks/>
            </p:cNvSpPr>
            <p:nvPr/>
          </p:nvSpPr>
          <p:spPr bwMode="auto">
            <a:xfrm>
              <a:off x="2801" y="2766"/>
              <a:ext cx="1151" cy="558"/>
            </a:xfrm>
            <a:custGeom>
              <a:avLst/>
              <a:gdLst>
                <a:gd name="T0" fmla="*/ 2147483647 w 84"/>
                <a:gd name="T1" fmla="*/ 0 h 42"/>
                <a:gd name="T2" fmla="*/ 0 w 84"/>
                <a:gd name="T3" fmla="*/ 2147483647 h 42"/>
                <a:gd name="T4" fmla="*/ 0 60000 65536"/>
                <a:gd name="T5" fmla="*/ 0 60000 65536"/>
                <a:gd name="T6" fmla="*/ 0 w 84"/>
                <a:gd name="T7" fmla="*/ 0 h 42"/>
                <a:gd name="T8" fmla="*/ 84 w 84"/>
                <a:gd name="T9" fmla="*/ 42 h 4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4" h="42">
                  <a:moveTo>
                    <a:pt x="84" y="0"/>
                  </a:moveTo>
                  <a:cubicBezTo>
                    <a:pt x="84" y="22"/>
                    <a:pt x="47" y="40"/>
                    <a:pt x="0" y="42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18"/>
            <p:cNvSpPr>
              <a:spLocks/>
            </p:cNvSpPr>
            <p:nvPr/>
          </p:nvSpPr>
          <p:spPr bwMode="auto">
            <a:xfrm>
              <a:off x="2678" y="3284"/>
              <a:ext cx="164" cy="93"/>
            </a:xfrm>
            <a:custGeom>
              <a:avLst/>
              <a:gdLst>
                <a:gd name="T0" fmla="*/ 164 w 164"/>
                <a:gd name="T1" fmla="*/ 0 h 93"/>
                <a:gd name="T2" fmla="*/ 0 w 164"/>
                <a:gd name="T3" fmla="*/ 53 h 93"/>
                <a:gd name="T4" fmla="*/ 164 w 164"/>
                <a:gd name="T5" fmla="*/ 93 h 93"/>
                <a:gd name="T6" fmla="*/ 109 w 164"/>
                <a:gd name="T7" fmla="*/ 53 h 93"/>
                <a:gd name="T8" fmla="*/ 164 w 164"/>
                <a:gd name="T9" fmla="*/ 0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164" y="0"/>
                  </a:moveTo>
                  <a:lnTo>
                    <a:pt x="0" y="53"/>
                  </a:lnTo>
                  <a:lnTo>
                    <a:pt x="164" y="93"/>
                  </a:lnTo>
                  <a:lnTo>
                    <a:pt x="109" y="53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19"/>
            <p:cNvSpPr>
              <a:spLocks/>
            </p:cNvSpPr>
            <p:nvPr/>
          </p:nvSpPr>
          <p:spPr bwMode="auto">
            <a:xfrm>
              <a:off x="2760" y="2766"/>
              <a:ext cx="1178" cy="544"/>
            </a:xfrm>
            <a:custGeom>
              <a:avLst/>
              <a:gdLst>
                <a:gd name="T0" fmla="*/ 2147483647 w 86"/>
                <a:gd name="T1" fmla="*/ 0 h 41"/>
                <a:gd name="T2" fmla="*/ 0 w 86"/>
                <a:gd name="T3" fmla="*/ 2147483647 h 41"/>
                <a:gd name="T4" fmla="*/ 0 60000 65536"/>
                <a:gd name="T5" fmla="*/ 0 60000 65536"/>
                <a:gd name="T6" fmla="*/ 0 w 86"/>
                <a:gd name="T7" fmla="*/ 0 h 41"/>
                <a:gd name="T8" fmla="*/ 86 w 86"/>
                <a:gd name="T9" fmla="*/ 41 h 4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6" h="41">
                  <a:moveTo>
                    <a:pt x="86" y="0"/>
                  </a:moveTo>
                  <a:cubicBezTo>
                    <a:pt x="86" y="21"/>
                    <a:pt x="48" y="40"/>
                    <a:pt x="0" y="41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20"/>
            <p:cNvSpPr>
              <a:spLocks/>
            </p:cNvSpPr>
            <p:nvPr/>
          </p:nvSpPr>
          <p:spPr bwMode="auto">
            <a:xfrm>
              <a:off x="2664" y="3270"/>
              <a:ext cx="165" cy="93"/>
            </a:xfrm>
            <a:custGeom>
              <a:avLst/>
              <a:gdLst>
                <a:gd name="T0" fmla="*/ 165 w 165"/>
                <a:gd name="T1" fmla="*/ 0 h 93"/>
                <a:gd name="T2" fmla="*/ 0 w 165"/>
                <a:gd name="T3" fmla="*/ 54 h 93"/>
                <a:gd name="T4" fmla="*/ 165 w 165"/>
                <a:gd name="T5" fmla="*/ 93 h 93"/>
                <a:gd name="T6" fmla="*/ 110 w 165"/>
                <a:gd name="T7" fmla="*/ 54 h 93"/>
                <a:gd name="T8" fmla="*/ 165 w 165"/>
                <a:gd name="T9" fmla="*/ 0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5"/>
                <a:gd name="T16" fmla="*/ 0 h 93"/>
                <a:gd name="T17" fmla="*/ 165 w 165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5" h="93">
                  <a:moveTo>
                    <a:pt x="165" y="0"/>
                  </a:moveTo>
                  <a:lnTo>
                    <a:pt x="0" y="54"/>
                  </a:lnTo>
                  <a:lnTo>
                    <a:pt x="165" y="93"/>
                  </a:lnTo>
                  <a:lnTo>
                    <a:pt x="110" y="54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1" name="Group 21"/>
          <p:cNvGrpSpPr>
            <a:grpSpLocks/>
          </p:cNvGrpSpPr>
          <p:nvPr/>
        </p:nvGrpSpPr>
        <p:grpSpPr bwMode="auto">
          <a:xfrm>
            <a:off x="2452688" y="3786188"/>
            <a:ext cx="1644650" cy="1582737"/>
            <a:chOff x="1610" y="2500"/>
            <a:chExt cx="849" cy="824"/>
          </a:xfrm>
        </p:grpSpPr>
        <p:sp>
          <p:nvSpPr>
            <p:cNvPr id="42" name="Freeform 22"/>
            <p:cNvSpPr>
              <a:spLocks/>
            </p:cNvSpPr>
            <p:nvPr/>
          </p:nvSpPr>
          <p:spPr bwMode="auto">
            <a:xfrm>
              <a:off x="1637" y="2619"/>
              <a:ext cx="808" cy="691"/>
            </a:xfrm>
            <a:custGeom>
              <a:avLst/>
              <a:gdLst>
                <a:gd name="T0" fmla="*/ 2147483647 w 59"/>
                <a:gd name="T1" fmla="*/ 2147483647 h 52"/>
                <a:gd name="T2" fmla="*/ 0 w 59"/>
                <a:gd name="T3" fmla="*/ 0 h 52"/>
                <a:gd name="T4" fmla="*/ 0 60000 65536"/>
                <a:gd name="T5" fmla="*/ 0 60000 65536"/>
                <a:gd name="T6" fmla="*/ 0 w 59"/>
                <a:gd name="T7" fmla="*/ 0 h 52"/>
                <a:gd name="T8" fmla="*/ 59 w 59"/>
                <a:gd name="T9" fmla="*/ 52 h 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9" h="52">
                  <a:moveTo>
                    <a:pt x="59" y="52"/>
                  </a:moveTo>
                  <a:cubicBezTo>
                    <a:pt x="29" y="52"/>
                    <a:pt x="4" y="29"/>
                    <a:pt x="0" y="0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23"/>
            <p:cNvSpPr>
              <a:spLocks/>
            </p:cNvSpPr>
            <p:nvPr/>
          </p:nvSpPr>
          <p:spPr bwMode="auto">
            <a:xfrm>
              <a:off x="1610" y="2500"/>
              <a:ext cx="95" cy="159"/>
            </a:xfrm>
            <a:custGeom>
              <a:avLst/>
              <a:gdLst>
                <a:gd name="T0" fmla="*/ 95 w 95"/>
                <a:gd name="T1" fmla="*/ 146 h 159"/>
                <a:gd name="T2" fmla="*/ 27 w 95"/>
                <a:gd name="T3" fmla="*/ 0 h 159"/>
                <a:gd name="T4" fmla="*/ 0 w 95"/>
                <a:gd name="T5" fmla="*/ 159 h 159"/>
                <a:gd name="T6" fmla="*/ 41 w 95"/>
                <a:gd name="T7" fmla="*/ 106 h 159"/>
                <a:gd name="T8" fmla="*/ 95 w 95"/>
                <a:gd name="T9" fmla="*/ 146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"/>
                <a:gd name="T16" fmla="*/ 0 h 159"/>
                <a:gd name="T17" fmla="*/ 95 w 95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" h="159">
                  <a:moveTo>
                    <a:pt x="95" y="146"/>
                  </a:moveTo>
                  <a:lnTo>
                    <a:pt x="27" y="0"/>
                  </a:lnTo>
                  <a:lnTo>
                    <a:pt x="0" y="159"/>
                  </a:lnTo>
                  <a:lnTo>
                    <a:pt x="41" y="106"/>
                  </a:lnTo>
                  <a:lnTo>
                    <a:pt x="95" y="146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24"/>
            <p:cNvSpPr>
              <a:spLocks/>
            </p:cNvSpPr>
            <p:nvPr/>
          </p:nvSpPr>
          <p:spPr bwMode="auto">
            <a:xfrm>
              <a:off x="1651" y="2633"/>
              <a:ext cx="808" cy="691"/>
            </a:xfrm>
            <a:custGeom>
              <a:avLst/>
              <a:gdLst>
                <a:gd name="T0" fmla="*/ 2147483647 w 59"/>
                <a:gd name="T1" fmla="*/ 2147483647 h 52"/>
                <a:gd name="T2" fmla="*/ 0 w 59"/>
                <a:gd name="T3" fmla="*/ 0 h 52"/>
                <a:gd name="T4" fmla="*/ 0 60000 65536"/>
                <a:gd name="T5" fmla="*/ 0 60000 65536"/>
                <a:gd name="T6" fmla="*/ 0 w 59"/>
                <a:gd name="T7" fmla="*/ 0 h 52"/>
                <a:gd name="T8" fmla="*/ 59 w 59"/>
                <a:gd name="T9" fmla="*/ 52 h 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9" h="52">
                  <a:moveTo>
                    <a:pt x="59" y="52"/>
                  </a:moveTo>
                  <a:cubicBezTo>
                    <a:pt x="29" y="52"/>
                    <a:pt x="4" y="29"/>
                    <a:pt x="0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25"/>
            <p:cNvSpPr>
              <a:spLocks/>
            </p:cNvSpPr>
            <p:nvPr/>
          </p:nvSpPr>
          <p:spPr bwMode="auto">
            <a:xfrm>
              <a:off x="1623" y="2513"/>
              <a:ext cx="96" cy="160"/>
            </a:xfrm>
            <a:custGeom>
              <a:avLst/>
              <a:gdLst>
                <a:gd name="T0" fmla="*/ 96 w 96"/>
                <a:gd name="T1" fmla="*/ 146 h 160"/>
                <a:gd name="T2" fmla="*/ 28 w 96"/>
                <a:gd name="T3" fmla="*/ 0 h 160"/>
                <a:gd name="T4" fmla="*/ 0 w 96"/>
                <a:gd name="T5" fmla="*/ 160 h 160"/>
                <a:gd name="T6" fmla="*/ 41 w 96"/>
                <a:gd name="T7" fmla="*/ 106 h 160"/>
                <a:gd name="T8" fmla="*/ 96 w 96"/>
                <a:gd name="T9" fmla="*/ 146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60"/>
                <a:gd name="T17" fmla="*/ 96 w 96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60">
                  <a:moveTo>
                    <a:pt x="96" y="146"/>
                  </a:moveTo>
                  <a:lnTo>
                    <a:pt x="28" y="0"/>
                  </a:lnTo>
                  <a:lnTo>
                    <a:pt x="0" y="160"/>
                  </a:lnTo>
                  <a:lnTo>
                    <a:pt x="41" y="106"/>
                  </a:lnTo>
                  <a:lnTo>
                    <a:pt x="96" y="1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26"/>
            <p:cNvSpPr>
              <a:spLocks/>
            </p:cNvSpPr>
            <p:nvPr/>
          </p:nvSpPr>
          <p:spPr bwMode="auto">
            <a:xfrm>
              <a:off x="1637" y="2633"/>
              <a:ext cx="808" cy="691"/>
            </a:xfrm>
            <a:custGeom>
              <a:avLst/>
              <a:gdLst>
                <a:gd name="T0" fmla="*/ 2147483647 w 59"/>
                <a:gd name="T1" fmla="*/ 2147483647 h 52"/>
                <a:gd name="T2" fmla="*/ 0 w 59"/>
                <a:gd name="T3" fmla="*/ 0 h 52"/>
                <a:gd name="T4" fmla="*/ 0 60000 65536"/>
                <a:gd name="T5" fmla="*/ 0 60000 65536"/>
                <a:gd name="T6" fmla="*/ 0 w 59"/>
                <a:gd name="T7" fmla="*/ 0 h 52"/>
                <a:gd name="T8" fmla="*/ 59 w 59"/>
                <a:gd name="T9" fmla="*/ 52 h 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9" h="52">
                  <a:moveTo>
                    <a:pt x="59" y="52"/>
                  </a:moveTo>
                  <a:cubicBezTo>
                    <a:pt x="30" y="52"/>
                    <a:pt x="5" y="29"/>
                    <a:pt x="0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27"/>
            <p:cNvSpPr>
              <a:spLocks/>
            </p:cNvSpPr>
            <p:nvPr/>
          </p:nvSpPr>
          <p:spPr bwMode="auto">
            <a:xfrm>
              <a:off x="1610" y="2513"/>
              <a:ext cx="95" cy="160"/>
            </a:xfrm>
            <a:custGeom>
              <a:avLst/>
              <a:gdLst>
                <a:gd name="T0" fmla="*/ 95 w 95"/>
                <a:gd name="T1" fmla="*/ 146 h 160"/>
                <a:gd name="T2" fmla="*/ 27 w 95"/>
                <a:gd name="T3" fmla="*/ 0 h 160"/>
                <a:gd name="T4" fmla="*/ 0 w 95"/>
                <a:gd name="T5" fmla="*/ 160 h 160"/>
                <a:gd name="T6" fmla="*/ 41 w 95"/>
                <a:gd name="T7" fmla="*/ 106 h 160"/>
                <a:gd name="T8" fmla="*/ 95 w 95"/>
                <a:gd name="T9" fmla="*/ 146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"/>
                <a:gd name="T16" fmla="*/ 0 h 160"/>
                <a:gd name="T17" fmla="*/ 95 w 95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" h="160">
                  <a:moveTo>
                    <a:pt x="95" y="146"/>
                  </a:moveTo>
                  <a:lnTo>
                    <a:pt x="27" y="0"/>
                  </a:lnTo>
                  <a:lnTo>
                    <a:pt x="0" y="160"/>
                  </a:lnTo>
                  <a:lnTo>
                    <a:pt x="41" y="106"/>
                  </a:lnTo>
                  <a:lnTo>
                    <a:pt x="95" y="1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8" name="Group 28"/>
          <p:cNvGrpSpPr>
            <a:grpSpLocks/>
          </p:cNvGrpSpPr>
          <p:nvPr/>
        </p:nvGrpSpPr>
        <p:grpSpPr bwMode="auto">
          <a:xfrm>
            <a:off x="2595563" y="2286000"/>
            <a:ext cx="2278062" cy="1341438"/>
            <a:chOff x="1610" y="1716"/>
            <a:chExt cx="1287" cy="624"/>
          </a:xfrm>
        </p:grpSpPr>
        <p:sp>
          <p:nvSpPr>
            <p:cNvPr id="49" name="Freeform 29"/>
            <p:cNvSpPr>
              <a:spLocks/>
            </p:cNvSpPr>
            <p:nvPr/>
          </p:nvSpPr>
          <p:spPr bwMode="auto">
            <a:xfrm>
              <a:off x="1610" y="1756"/>
              <a:ext cx="1136" cy="571"/>
            </a:xfrm>
            <a:custGeom>
              <a:avLst/>
              <a:gdLst>
                <a:gd name="T0" fmla="*/ 0 w 83"/>
                <a:gd name="T1" fmla="*/ 2147483647 h 43"/>
                <a:gd name="T2" fmla="*/ 2147483647 w 83"/>
                <a:gd name="T3" fmla="*/ 0 h 43"/>
                <a:gd name="T4" fmla="*/ 0 60000 65536"/>
                <a:gd name="T5" fmla="*/ 0 60000 65536"/>
                <a:gd name="T6" fmla="*/ 0 w 83"/>
                <a:gd name="T7" fmla="*/ 0 h 43"/>
                <a:gd name="T8" fmla="*/ 83 w 83"/>
                <a:gd name="T9" fmla="*/ 43 h 4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3" h="43">
                  <a:moveTo>
                    <a:pt x="0" y="43"/>
                  </a:moveTo>
                  <a:cubicBezTo>
                    <a:pt x="0" y="20"/>
                    <a:pt x="36" y="2"/>
                    <a:pt x="83" y="0"/>
                  </a:cubicBezTo>
                </a:path>
              </a:pathLst>
            </a:custGeom>
            <a:noFill/>
            <a:ln w="42863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30"/>
            <p:cNvSpPr>
              <a:spLocks/>
            </p:cNvSpPr>
            <p:nvPr/>
          </p:nvSpPr>
          <p:spPr bwMode="auto">
            <a:xfrm>
              <a:off x="2719" y="1716"/>
              <a:ext cx="164" cy="93"/>
            </a:xfrm>
            <a:custGeom>
              <a:avLst/>
              <a:gdLst>
                <a:gd name="T0" fmla="*/ 0 w 164"/>
                <a:gd name="T1" fmla="*/ 93 h 93"/>
                <a:gd name="T2" fmla="*/ 164 w 164"/>
                <a:gd name="T3" fmla="*/ 40 h 93"/>
                <a:gd name="T4" fmla="*/ 0 w 164"/>
                <a:gd name="T5" fmla="*/ 0 h 93"/>
                <a:gd name="T6" fmla="*/ 55 w 164"/>
                <a:gd name="T7" fmla="*/ 40 h 93"/>
                <a:gd name="T8" fmla="*/ 0 w 164"/>
                <a:gd name="T9" fmla="*/ 93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0" y="93"/>
                  </a:moveTo>
                  <a:lnTo>
                    <a:pt x="164" y="40"/>
                  </a:lnTo>
                  <a:lnTo>
                    <a:pt x="0" y="0"/>
                  </a:lnTo>
                  <a:lnTo>
                    <a:pt x="55" y="4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31"/>
            <p:cNvSpPr>
              <a:spLocks/>
            </p:cNvSpPr>
            <p:nvPr/>
          </p:nvSpPr>
          <p:spPr bwMode="auto">
            <a:xfrm>
              <a:off x="1623" y="1769"/>
              <a:ext cx="1137" cy="571"/>
            </a:xfrm>
            <a:custGeom>
              <a:avLst/>
              <a:gdLst>
                <a:gd name="T0" fmla="*/ 0 w 83"/>
                <a:gd name="T1" fmla="*/ 2147483647 h 43"/>
                <a:gd name="T2" fmla="*/ 2147483647 w 83"/>
                <a:gd name="T3" fmla="*/ 0 h 43"/>
                <a:gd name="T4" fmla="*/ 0 60000 65536"/>
                <a:gd name="T5" fmla="*/ 0 60000 65536"/>
                <a:gd name="T6" fmla="*/ 0 w 83"/>
                <a:gd name="T7" fmla="*/ 0 h 43"/>
                <a:gd name="T8" fmla="*/ 83 w 83"/>
                <a:gd name="T9" fmla="*/ 43 h 4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3" h="43">
                  <a:moveTo>
                    <a:pt x="0" y="43"/>
                  </a:moveTo>
                  <a:cubicBezTo>
                    <a:pt x="0" y="20"/>
                    <a:pt x="36" y="2"/>
                    <a:pt x="83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2" name="Freeform 32"/>
            <p:cNvSpPr>
              <a:spLocks/>
            </p:cNvSpPr>
            <p:nvPr/>
          </p:nvSpPr>
          <p:spPr bwMode="auto">
            <a:xfrm>
              <a:off x="2733" y="1729"/>
              <a:ext cx="164" cy="93"/>
            </a:xfrm>
            <a:custGeom>
              <a:avLst/>
              <a:gdLst>
                <a:gd name="T0" fmla="*/ 0 w 164"/>
                <a:gd name="T1" fmla="*/ 93 h 93"/>
                <a:gd name="T2" fmla="*/ 164 w 164"/>
                <a:gd name="T3" fmla="*/ 40 h 93"/>
                <a:gd name="T4" fmla="*/ 0 w 164"/>
                <a:gd name="T5" fmla="*/ 0 h 93"/>
                <a:gd name="T6" fmla="*/ 54 w 164"/>
                <a:gd name="T7" fmla="*/ 40 h 93"/>
                <a:gd name="T8" fmla="*/ 0 w 164"/>
                <a:gd name="T9" fmla="*/ 93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0" y="93"/>
                  </a:moveTo>
                  <a:lnTo>
                    <a:pt x="164" y="40"/>
                  </a:lnTo>
                  <a:lnTo>
                    <a:pt x="0" y="0"/>
                  </a:lnTo>
                  <a:lnTo>
                    <a:pt x="54" y="4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3" name="Freeform 33"/>
            <p:cNvSpPr>
              <a:spLocks/>
            </p:cNvSpPr>
            <p:nvPr/>
          </p:nvSpPr>
          <p:spPr bwMode="auto">
            <a:xfrm>
              <a:off x="1623" y="1769"/>
              <a:ext cx="1164" cy="558"/>
            </a:xfrm>
            <a:custGeom>
              <a:avLst/>
              <a:gdLst>
                <a:gd name="T0" fmla="*/ 0 w 85"/>
                <a:gd name="T1" fmla="*/ 2147483647 h 42"/>
                <a:gd name="T2" fmla="*/ 2147483647 w 85"/>
                <a:gd name="T3" fmla="*/ 0 h 42"/>
                <a:gd name="T4" fmla="*/ 0 60000 65536"/>
                <a:gd name="T5" fmla="*/ 0 60000 65536"/>
                <a:gd name="T6" fmla="*/ 0 w 85"/>
                <a:gd name="T7" fmla="*/ 0 h 42"/>
                <a:gd name="T8" fmla="*/ 85 w 85"/>
                <a:gd name="T9" fmla="*/ 42 h 4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5" h="42">
                  <a:moveTo>
                    <a:pt x="0" y="42"/>
                  </a:moveTo>
                  <a:cubicBezTo>
                    <a:pt x="0" y="20"/>
                    <a:pt x="37" y="1"/>
                    <a:pt x="85" y="0"/>
                  </a:cubicBezTo>
                </a:path>
              </a:pathLst>
            </a:custGeom>
            <a:noFill/>
            <a:ln w="428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4" name="Freeform 34"/>
            <p:cNvSpPr>
              <a:spLocks/>
            </p:cNvSpPr>
            <p:nvPr/>
          </p:nvSpPr>
          <p:spPr bwMode="auto">
            <a:xfrm>
              <a:off x="2733" y="1729"/>
              <a:ext cx="164" cy="93"/>
            </a:xfrm>
            <a:custGeom>
              <a:avLst/>
              <a:gdLst>
                <a:gd name="T0" fmla="*/ 0 w 164"/>
                <a:gd name="T1" fmla="*/ 93 h 93"/>
                <a:gd name="T2" fmla="*/ 164 w 164"/>
                <a:gd name="T3" fmla="*/ 40 h 93"/>
                <a:gd name="T4" fmla="*/ 0 w 164"/>
                <a:gd name="T5" fmla="*/ 0 h 93"/>
                <a:gd name="T6" fmla="*/ 54 w 164"/>
                <a:gd name="T7" fmla="*/ 40 h 93"/>
                <a:gd name="T8" fmla="*/ 0 w 164"/>
                <a:gd name="T9" fmla="*/ 93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93"/>
                <a:gd name="T17" fmla="*/ 164 w 164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93">
                  <a:moveTo>
                    <a:pt x="0" y="93"/>
                  </a:moveTo>
                  <a:lnTo>
                    <a:pt x="164" y="40"/>
                  </a:lnTo>
                  <a:lnTo>
                    <a:pt x="0" y="0"/>
                  </a:lnTo>
                  <a:lnTo>
                    <a:pt x="54" y="4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5" name="Rectangle 37"/>
          <p:cNvSpPr>
            <a:spLocks noChangeArrowheads="1"/>
          </p:cNvSpPr>
          <p:nvPr/>
        </p:nvSpPr>
        <p:spPr bwMode="auto">
          <a:xfrm>
            <a:off x="7452320" y="3271572"/>
            <a:ext cx="14827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pt-BR" sz="2000" b="1" dirty="0">
                <a:latin typeface="Calibri" pitchFamily="34" charset="0"/>
              </a:rPr>
              <a:t>Planejamento</a:t>
            </a:r>
            <a:endParaRPr lang="pt-BR" sz="2000" dirty="0">
              <a:latin typeface="Calibri" pitchFamily="34" charset="0"/>
            </a:endParaRPr>
          </a:p>
        </p:txBody>
      </p:sp>
      <p:sp>
        <p:nvSpPr>
          <p:cNvPr id="56" name="Rectangle 39"/>
          <p:cNvSpPr>
            <a:spLocks noChangeArrowheads="1"/>
          </p:cNvSpPr>
          <p:nvPr/>
        </p:nvSpPr>
        <p:spPr bwMode="auto">
          <a:xfrm>
            <a:off x="7884368" y="5034059"/>
            <a:ext cx="112454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l"/>
            <a:r>
              <a:rPr lang="pt-BR" sz="2000" b="1" dirty="0">
                <a:latin typeface="Calibri" pitchFamily="34" charset="0"/>
              </a:rPr>
              <a:t>Execução</a:t>
            </a:r>
            <a:r>
              <a:rPr lang="en-US" sz="2000" b="1" dirty="0">
                <a:latin typeface="Calibri" pitchFamily="34" charset="0"/>
              </a:rPr>
              <a:t> </a:t>
            </a:r>
            <a:endParaRPr lang="pt-BR" sz="2000" dirty="0">
              <a:latin typeface="Calibri" pitchFamily="34" charset="0"/>
            </a:endParaRPr>
          </a:p>
        </p:txBody>
      </p:sp>
      <p:sp>
        <p:nvSpPr>
          <p:cNvPr id="60" name="Text Box 50"/>
          <p:cNvSpPr txBox="1">
            <a:spLocks noChangeArrowheads="1"/>
          </p:cNvSpPr>
          <p:nvPr/>
        </p:nvSpPr>
        <p:spPr bwMode="auto">
          <a:xfrm>
            <a:off x="2452688" y="2863850"/>
            <a:ext cx="4000500" cy="17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ctr" defTabSz="762000" eaLnBrk="1" hangingPunct="1">
              <a:defRPr/>
            </a:pPr>
            <a:r>
              <a:rPr lang="pt-BR" sz="3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CICLO DA AUDITORIA  OPERACIONAL</a:t>
            </a:r>
          </a:p>
        </p:txBody>
      </p:sp>
      <p:graphicFrame>
        <p:nvGraphicFramePr>
          <p:cNvPr id="61" name="Object 6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8710981"/>
              </p:ext>
            </p:extLst>
          </p:nvPr>
        </p:nvGraphicFramePr>
        <p:xfrm>
          <a:off x="6366905" y="357188"/>
          <a:ext cx="903287" cy="111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184" name="CorelDRAW" r:id="rId10" imgW="3457575" imgH="4600575" progId="CorelDRAW.Gráficos.9">
                  <p:embed/>
                </p:oleObj>
              </mc:Choice>
              <mc:Fallback>
                <p:oleObj name="CorelDRAW" r:id="rId10" imgW="3457575" imgH="4600575" progId="CorelDRAW.Gráficos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66905" y="357188"/>
                        <a:ext cx="903287" cy="1111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Text Box 76"/>
          <p:cNvSpPr txBox="1">
            <a:spLocks noChangeArrowheads="1"/>
          </p:cNvSpPr>
          <p:nvPr/>
        </p:nvSpPr>
        <p:spPr bwMode="auto">
          <a:xfrm>
            <a:off x="6273828" y="1563580"/>
            <a:ext cx="1057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rgbClr val="000000"/>
                </a:solidFill>
                <a:latin typeface="Verdana" pitchFamily="34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Verdana" pitchFamily="34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9pPr>
          </a:lstStyle>
          <a:p>
            <a:pPr algn="l"/>
            <a:r>
              <a:rPr lang="pt-BR" sz="2000" b="1" dirty="0">
                <a:latin typeface="Calibri" pitchFamily="34" charset="0"/>
              </a:rPr>
              <a:t>Seleção </a:t>
            </a:r>
          </a:p>
        </p:txBody>
      </p:sp>
    </p:spTree>
    <p:extLst>
      <p:ext uri="{BB962C8B-B14F-4D97-AF65-F5344CB8AC3E}">
        <p14:creationId xmlns:p14="http://schemas.microsoft.com/office/powerpoint/2010/main" val="1573413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32568" y="2348880"/>
            <a:ext cx="87129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É a </a:t>
            </a: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fase 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onde </a:t>
            </a: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são aplicados os </a:t>
            </a:r>
            <a:r>
              <a:rPr 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procedimentos de auditoria para coletar as evidências</a:t>
            </a: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, isto é, as </a:t>
            </a:r>
            <a:r>
              <a:rPr 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provas que sustentarão o juízo </a:t>
            </a: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que se fará sobre o problema investigado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51521" y="1124744"/>
            <a:ext cx="7488832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Execução da Auditoria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563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65112" y="2348880"/>
            <a:ext cx="871296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Consiste </a:t>
            </a: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na </a:t>
            </a:r>
            <a:r>
              <a:rPr 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aplicação de técnicas de auditoria</a:t>
            </a: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, com vistas a </a:t>
            </a:r>
            <a:r>
              <a:rPr 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levantar evidências </a:t>
            </a: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suficientes e confiáveis </a:t>
            </a:r>
            <a:r>
              <a:rPr 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para responder as questões</a:t>
            </a: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 de auditoria formuladas durante a </a:t>
            </a:r>
            <a:r>
              <a:rPr 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fase de Planejamento</a:t>
            </a: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. </a:t>
            </a:r>
            <a:endParaRPr lang="pt-BR" sz="3600" u="sng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51521" y="1124744"/>
            <a:ext cx="7488832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Execução da Auditoria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531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19464" y="2420888"/>
            <a:ext cx="871296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Clr>
                <a:srgbClr val="FF0000"/>
              </a:buClr>
              <a:buFont typeface="+mj-lt"/>
              <a:buAutoNum type="alphaLcParenR"/>
            </a:pP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Desenvolvimento </a:t>
            </a: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dos </a:t>
            </a:r>
            <a:r>
              <a:rPr 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trabalhos de campo;</a:t>
            </a:r>
          </a:p>
          <a:p>
            <a:pPr marL="742950" indent="-742950">
              <a:buClr>
                <a:srgbClr val="FF0000"/>
              </a:buClr>
              <a:buFont typeface="+mj-lt"/>
              <a:buAutoNum type="alphaLcParenR"/>
            </a:pP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Análise e tabulação dos </a:t>
            </a:r>
            <a:r>
              <a:rPr 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dados </a:t>
            </a:r>
            <a:r>
              <a:rPr lang="pt-BR" sz="3600" dirty="0">
                <a:latin typeface="Calibri" pitchFamily="34" charset="0"/>
                <a:ea typeface="Calibri" pitchFamily="34" charset="0"/>
                <a:cs typeface="Calibri" pitchFamily="34" charset="0"/>
              </a:rPr>
              <a:t>coletados;</a:t>
            </a:r>
          </a:p>
          <a:p>
            <a:pPr marL="742950" indent="-742950">
              <a:buClr>
                <a:srgbClr val="FF0000"/>
              </a:buClr>
              <a:buFont typeface="+mj-lt"/>
              <a:buAutoNum type="alphaLcParenR"/>
            </a:pP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Elaboração  e validação da </a:t>
            </a:r>
            <a:r>
              <a:rPr lang="pt-BR" sz="3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Matriz de </a:t>
            </a:r>
            <a:r>
              <a:rPr lang="pt-BR" sz="36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Achados</a:t>
            </a:r>
            <a:r>
              <a:rPr lang="pt-BR" sz="3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.</a:t>
            </a:r>
            <a:endParaRPr lang="pt-BR" sz="36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19464" y="1340768"/>
            <a:ext cx="8240967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Execução da Auditoria - Principais </a:t>
            </a:r>
            <a:r>
              <a:rPr lang="pt-BR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Fases</a:t>
            </a:r>
          </a:p>
        </p:txBody>
      </p:sp>
    </p:spTree>
    <p:extLst>
      <p:ext uri="{BB962C8B-B14F-4D97-AF65-F5344CB8AC3E}">
        <p14:creationId xmlns:p14="http://schemas.microsoft.com/office/powerpoint/2010/main" val="1945223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15516" y="2060848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3600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51521" y="1052736"/>
            <a:ext cx="7488832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Achado de Auditoria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6337945" y="2237580"/>
            <a:ext cx="2700338" cy="6858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pt-BR" sz="40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Condição</a:t>
            </a: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394345" y="2237580"/>
            <a:ext cx="2700338" cy="6858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pt-BR" sz="40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Critério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6337945" y="3237705"/>
            <a:ext cx="2698749" cy="123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r"/>
            <a:r>
              <a:rPr lang="pt-BR" sz="40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A situação encontrada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08595" y="3166268"/>
            <a:ext cx="3286125" cy="184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l"/>
            <a:r>
              <a:rPr lang="pt-BR" sz="40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A situação que deveria ser encontrada</a:t>
            </a:r>
          </a:p>
        </p:txBody>
      </p:sp>
      <p:grpSp>
        <p:nvGrpSpPr>
          <p:cNvPr id="15" name="Group 14"/>
          <p:cNvGrpSpPr>
            <a:grpSpLocks/>
          </p:cNvGrpSpPr>
          <p:nvPr/>
        </p:nvGrpSpPr>
        <p:grpSpPr bwMode="auto">
          <a:xfrm>
            <a:off x="3851920" y="5353843"/>
            <a:ext cx="1900238" cy="1138237"/>
            <a:chOff x="2504" y="2931"/>
            <a:chExt cx="1197" cy="717"/>
          </a:xfrm>
        </p:grpSpPr>
        <p:grpSp>
          <p:nvGrpSpPr>
            <p:cNvPr id="16" name="Group 15"/>
            <p:cNvGrpSpPr>
              <a:grpSpLocks/>
            </p:cNvGrpSpPr>
            <p:nvPr/>
          </p:nvGrpSpPr>
          <p:grpSpPr bwMode="auto">
            <a:xfrm>
              <a:off x="2504" y="2931"/>
              <a:ext cx="1197" cy="717"/>
              <a:chOff x="2540" y="2732"/>
              <a:chExt cx="1197" cy="717"/>
            </a:xfrm>
          </p:grpSpPr>
          <p:sp>
            <p:nvSpPr>
              <p:cNvPr id="18" name="Arc 16"/>
              <p:cNvSpPr>
                <a:spLocks/>
              </p:cNvSpPr>
              <p:nvPr/>
            </p:nvSpPr>
            <p:spPr bwMode="auto">
              <a:xfrm>
                <a:off x="2547" y="3141"/>
                <a:ext cx="33" cy="90"/>
              </a:xfrm>
              <a:custGeom>
                <a:avLst/>
                <a:gdLst>
                  <a:gd name="T0" fmla="*/ 0 w 22991"/>
                  <a:gd name="T1" fmla="*/ 0 h 22091"/>
                  <a:gd name="T2" fmla="*/ 0 w 22991"/>
                  <a:gd name="T3" fmla="*/ 0 h 22091"/>
                  <a:gd name="T4" fmla="*/ 0 w 22991"/>
                  <a:gd name="T5" fmla="*/ 0 h 22091"/>
                  <a:gd name="T6" fmla="*/ 0 60000 65536"/>
                  <a:gd name="T7" fmla="*/ 0 60000 65536"/>
                  <a:gd name="T8" fmla="*/ 0 60000 65536"/>
                  <a:gd name="T9" fmla="*/ 0 w 22991"/>
                  <a:gd name="T10" fmla="*/ 0 h 22091"/>
                  <a:gd name="T11" fmla="*/ 22991 w 22991"/>
                  <a:gd name="T12" fmla="*/ 22091 h 2209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2991" h="22091" fill="none" extrusionOk="0">
                    <a:moveTo>
                      <a:pt x="22985" y="-1"/>
                    </a:moveTo>
                    <a:cubicBezTo>
                      <a:pt x="22989" y="163"/>
                      <a:pt x="22991" y="327"/>
                      <a:pt x="22991" y="491"/>
                    </a:cubicBezTo>
                    <a:cubicBezTo>
                      <a:pt x="22991" y="12420"/>
                      <a:pt x="13320" y="22091"/>
                      <a:pt x="1391" y="22091"/>
                    </a:cubicBezTo>
                    <a:cubicBezTo>
                      <a:pt x="926" y="22091"/>
                      <a:pt x="463" y="22076"/>
                      <a:pt x="-1" y="22046"/>
                    </a:cubicBezTo>
                  </a:path>
                  <a:path w="22991" h="22091" stroke="0" extrusionOk="0">
                    <a:moveTo>
                      <a:pt x="22985" y="-1"/>
                    </a:moveTo>
                    <a:cubicBezTo>
                      <a:pt x="22989" y="163"/>
                      <a:pt x="22991" y="327"/>
                      <a:pt x="22991" y="491"/>
                    </a:cubicBezTo>
                    <a:cubicBezTo>
                      <a:pt x="22991" y="12420"/>
                      <a:pt x="13320" y="22091"/>
                      <a:pt x="1391" y="22091"/>
                    </a:cubicBezTo>
                    <a:cubicBezTo>
                      <a:pt x="926" y="22091"/>
                      <a:pt x="463" y="22076"/>
                      <a:pt x="-1" y="22046"/>
                    </a:cubicBezTo>
                    <a:lnTo>
                      <a:pt x="1391" y="491"/>
                    </a:lnTo>
                    <a:lnTo>
                      <a:pt x="22985" y="-1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9" name="Freeform 17"/>
              <p:cNvSpPr>
                <a:spLocks/>
              </p:cNvSpPr>
              <p:nvPr/>
            </p:nvSpPr>
            <p:spPr bwMode="auto">
              <a:xfrm>
                <a:off x="2540" y="2732"/>
                <a:ext cx="1197" cy="717"/>
              </a:xfrm>
              <a:custGeom>
                <a:avLst/>
                <a:gdLst>
                  <a:gd name="T0" fmla="*/ 0 w 1197"/>
                  <a:gd name="T1" fmla="*/ 491 h 717"/>
                  <a:gd name="T2" fmla="*/ 562 w 1197"/>
                  <a:gd name="T3" fmla="*/ 717 h 717"/>
                  <a:gd name="T4" fmla="*/ 1197 w 1197"/>
                  <a:gd name="T5" fmla="*/ 255 h 717"/>
                  <a:gd name="T6" fmla="*/ 1197 w 1197"/>
                  <a:gd name="T7" fmla="*/ 240 h 717"/>
                  <a:gd name="T8" fmla="*/ 1168 w 1197"/>
                  <a:gd name="T9" fmla="*/ 233 h 717"/>
                  <a:gd name="T10" fmla="*/ 1168 w 1197"/>
                  <a:gd name="T11" fmla="*/ 136 h 717"/>
                  <a:gd name="T12" fmla="*/ 1186 w 1197"/>
                  <a:gd name="T13" fmla="*/ 126 h 717"/>
                  <a:gd name="T14" fmla="*/ 1186 w 1197"/>
                  <a:gd name="T15" fmla="*/ 111 h 717"/>
                  <a:gd name="T16" fmla="*/ 636 w 1197"/>
                  <a:gd name="T17" fmla="*/ 0 h 717"/>
                  <a:gd name="T18" fmla="*/ 0 w 1197"/>
                  <a:gd name="T19" fmla="*/ 326 h 717"/>
                  <a:gd name="T20" fmla="*/ 0 w 1197"/>
                  <a:gd name="T21" fmla="*/ 491 h 7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197"/>
                  <a:gd name="T34" fmla="*/ 0 h 717"/>
                  <a:gd name="T35" fmla="*/ 1197 w 1197"/>
                  <a:gd name="T36" fmla="*/ 717 h 71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197" h="717">
                    <a:moveTo>
                      <a:pt x="0" y="491"/>
                    </a:moveTo>
                    <a:lnTo>
                      <a:pt x="562" y="717"/>
                    </a:lnTo>
                    <a:lnTo>
                      <a:pt x="1197" y="255"/>
                    </a:lnTo>
                    <a:lnTo>
                      <a:pt x="1197" y="240"/>
                    </a:lnTo>
                    <a:lnTo>
                      <a:pt x="1168" y="233"/>
                    </a:lnTo>
                    <a:lnTo>
                      <a:pt x="1168" y="136"/>
                    </a:lnTo>
                    <a:lnTo>
                      <a:pt x="1186" y="126"/>
                    </a:lnTo>
                    <a:lnTo>
                      <a:pt x="1186" y="111"/>
                    </a:lnTo>
                    <a:lnTo>
                      <a:pt x="636" y="0"/>
                    </a:lnTo>
                    <a:lnTo>
                      <a:pt x="0" y="326"/>
                    </a:lnTo>
                    <a:lnTo>
                      <a:pt x="0" y="491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0" name="Freeform 18"/>
              <p:cNvSpPr>
                <a:spLocks/>
              </p:cNvSpPr>
              <p:nvPr/>
            </p:nvSpPr>
            <p:spPr bwMode="auto">
              <a:xfrm>
                <a:off x="2540" y="2858"/>
                <a:ext cx="1197" cy="581"/>
              </a:xfrm>
              <a:custGeom>
                <a:avLst/>
                <a:gdLst>
                  <a:gd name="T0" fmla="*/ 0 w 1197"/>
                  <a:gd name="T1" fmla="*/ 355 h 581"/>
                  <a:gd name="T2" fmla="*/ 643 w 1197"/>
                  <a:gd name="T3" fmla="*/ 0 h 581"/>
                  <a:gd name="T4" fmla="*/ 1197 w 1197"/>
                  <a:gd name="T5" fmla="*/ 114 h 581"/>
                  <a:gd name="T6" fmla="*/ 562 w 1197"/>
                  <a:gd name="T7" fmla="*/ 581 h 581"/>
                  <a:gd name="T8" fmla="*/ 0 w 1197"/>
                  <a:gd name="T9" fmla="*/ 355 h 58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97"/>
                  <a:gd name="T16" fmla="*/ 0 h 581"/>
                  <a:gd name="T17" fmla="*/ 1197 w 1197"/>
                  <a:gd name="T18" fmla="*/ 581 h 58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97" h="581">
                    <a:moveTo>
                      <a:pt x="0" y="355"/>
                    </a:moveTo>
                    <a:lnTo>
                      <a:pt x="643" y="0"/>
                    </a:lnTo>
                    <a:lnTo>
                      <a:pt x="1197" y="114"/>
                    </a:lnTo>
                    <a:lnTo>
                      <a:pt x="562" y="581"/>
                    </a:lnTo>
                    <a:lnTo>
                      <a:pt x="0" y="355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1" name="Freeform 19"/>
              <p:cNvSpPr>
                <a:spLocks/>
              </p:cNvSpPr>
              <p:nvPr/>
            </p:nvSpPr>
            <p:spPr bwMode="auto">
              <a:xfrm>
                <a:off x="3098" y="2861"/>
                <a:ext cx="610" cy="560"/>
              </a:xfrm>
              <a:custGeom>
                <a:avLst/>
                <a:gdLst>
                  <a:gd name="T0" fmla="*/ 0 w 610"/>
                  <a:gd name="T1" fmla="*/ 431 h 560"/>
                  <a:gd name="T2" fmla="*/ 0 w 610"/>
                  <a:gd name="T3" fmla="*/ 560 h 560"/>
                  <a:gd name="T4" fmla="*/ 610 w 610"/>
                  <a:gd name="T5" fmla="*/ 118 h 560"/>
                  <a:gd name="T6" fmla="*/ 610 w 610"/>
                  <a:gd name="T7" fmla="*/ 0 h 560"/>
                  <a:gd name="T8" fmla="*/ 0 w 610"/>
                  <a:gd name="T9" fmla="*/ 431 h 5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10"/>
                  <a:gd name="T16" fmla="*/ 0 h 560"/>
                  <a:gd name="T17" fmla="*/ 610 w 610"/>
                  <a:gd name="T18" fmla="*/ 560 h 5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10" h="560">
                    <a:moveTo>
                      <a:pt x="0" y="431"/>
                    </a:moveTo>
                    <a:lnTo>
                      <a:pt x="0" y="560"/>
                    </a:lnTo>
                    <a:lnTo>
                      <a:pt x="610" y="118"/>
                    </a:lnTo>
                    <a:lnTo>
                      <a:pt x="610" y="0"/>
                    </a:lnTo>
                    <a:lnTo>
                      <a:pt x="0" y="431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2" name="Freeform 20"/>
              <p:cNvSpPr>
                <a:spLocks/>
              </p:cNvSpPr>
              <p:nvPr/>
            </p:nvSpPr>
            <p:spPr bwMode="auto">
              <a:xfrm>
                <a:off x="2555" y="3073"/>
                <a:ext cx="543" cy="348"/>
              </a:xfrm>
              <a:custGeom>
                <a:avLst/>
                <a:gdLst>
                  <a:gd name="T0" fmla="*/ 0 w 543"/>
                  <a:gd name="T1" fmla="*/ 0 h 348"/>
                  <a:gd name="T2" fmla="*/ 0 w 543"/>
                  <a:gd name="T3" fmla="*/ 133 h 348"/>
                  <a:gd name="T4" fmla="*/ 543 w 543"/>
                  <a:gd name="T5" fmla="*/ 348 h 348"/>
                  <a:gd name="T6" fmla="*/ 543 w 543"/>
                  <a:gd name="T7" fmla="*/ 219 h 348"/>
                  <a:gd name="T8" fmla="*/ 0 w 543"/>
                  <a:gd name="T9" fmla="*/ 0 h 3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43"/>
                  <a:gd name="T16" fmla="*/ 0 h 348"/>
                  <a:gd name="T17" fmla="*/ 543 w 543"/>
                  <a:gd name="T18" fmla="*/ 348 h 3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43" h="348">
                    <a:moveTo>
                      <a:pt x="0" y="0"/>
                    </a:moveTo>
                    <a:lnTo>
                      <a:pt x="0" y="133"/>
                    </a:lnTo>
                    <a:lnTo>
                      <a:pt x="543" y="348"/>
                    </a:lnTo>
                    <a:lnTo>
                      <a:pt x="543" y="2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3" name="Freeform 21"/>
              <p:cNvSpPr>
                <a:spLocks/>
              </p:cNvSpPr>
              <p:nvPr/>
            </p:nvSpPr>
            <p:spPr bwMode="auto">
              <a:xfrm>
                <a:off x="2544" y="3062"/>
                <a:ext cx="554" cy="230"/>
              </a:xfrm>
              <a:custGeom>
                <a:avLst/>
                <a:gdLst>
                  <a:gd name="T0" fmla="*/ 0 w 554"/>
                  <a:gd name="T1" fmla="*/ 0 h 230"/>
                  <a:gd name="T2" fmla="*/ 0 w 554"/>
                  <a:gd name="T3" fmla="*/ 7 h 230"/>
                  <a:gd name="T4" fmla="*/ 554 w 554"/>
                  <a:gd name="T5" fmla="*/ 230 h 230"/>
                  <a:gd name="T6" fmla="*/ 554 w 554"/>
                  <a:gd name="T7" fmla="*/ 219 h 230"/>
                  <a:gd name="T8" fmla="*/ 0 w 554"/>
                  <a:gd name="T9" fmla="*/ 0 h 2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54"/>
                  <a:gd name="T16" fmla="*/ 0 h 230"/>
                  <a:gd name="T17" fmla="*/ 554 w 554"/>
                  <a:gd name="T18" fmla="*/ 230 h 23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54" h="230">
                    <a:moveTo>
                      <a:pt x="0" y="0"/>
                    </a:moveTo>
                    <a:lnTo>
                      <a:pt x="0" y="7"/>
                    </a:lnTo>
                    <a:lnTo>
                      <a:pt x="554" y="230"/>
                    </a:lnTo>
                    <a:lnTo>
                      <a:pt x="554" y="2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4" name="Freeform 22"/>
              <p:cNvSpPr>
                <a:spLocks/>
              </p:cNvSpPr>
              <p:nvPr/>
            </p:nvSpPr>
            <p:spPr bwMode="auto">
              <a:xfrm>
                <a:off x="3102" y="2972"/>
                <a:ext cx="635" cy="477"/>
              </a:xfrm>
              <a:custGeom>
                <a:avLst/>
                <a:gdLst>
                  <a:gd name="T0" fmla="*/ 0 w 635"/>
                  <a:gd name="T1" fmla="*/ 467 h 477"/>
                  <a:gd name="T2" fmla="*/ 0 w 635"/>
                  <a:gd name="T3" fmla="*/ 477 h 477"/>
                  <a:gd name="T4" fmla="*/ 635 w 635"/>
                  <a:gd name="T5" fmla="*/ 15 h 477"/>
                  <a:gd name="T6" fmla="*/ 635 w 635"/>
                  <a:gd name="T7" fmla="*/ 0 h 477"/>
                  <a:gd name="T8" fmla="*/ 0 w 635"/>
                  <a:gd name="T9" fmla="*/ 467 h 47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5"/>
                  <a:gd name="T16" fmla="*/ 0 h 477"/>
                  <a:gd name="T17" fmla="*/ 635 w 635"/>
                  <a:gd name="T18" fmla="*/ 477 h 47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5" h="477">
                    <a:moveTo>
                      <a:pt x="0" y="467"/>
                    </a:moveTo>
                    <a:lnTo>
                      <a:pt x="0" y="477"/>
                    </a:lnTo>
                    <a:lnTo>
                      <a:pt x="635" y="15"/>
                    </a:lnTo>
                    <a:lnTo>
                      <a:pt x="635" y="0"/>
                    </a:lnTo>
                    <a:lnTo>
                      <a:pt x="0" y="467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5" name="Freeform 23"/>
              <p:cNvSpPr>
                <a:spLocks/>
              </p:cNvSpPr>
              <p:nvPr/>
            </p:nvSpPr>
            <p:spPr bwMode="auto">
              <a:xfrm>
                <a:off x="2540" y="2732"/>
                <a:ext cx="1186" cy="552"/>
              </a:xfrm>
              <a:custGeom>
                <a:avLst/>
                <a:gdLst>
                  <a:gd name="T0" fmla="*/ 0 w 1186"/>
                  <a:gd name="T1" fmla="*/ 330 h 552"/>
                  <a:gd name="T2" fmla="*/ 632 w 1186"/>
                  <a:gd name="T3" fmla="*/ 0 h 552"/>
                  <a:gd name="T4" fmla="*/ 1186 w 1186"/>
                  <a:gd name="T5" fmla="*/ 111 h 552"/>
                  <a:gd name="T6" fmla="*/ 558 w 1186"/>
                  <a:gd name="T7" fmla="*/ 552 h 552"/>
                  <a:gd name="T8" fmla="*/ 0 w 1186"/>
                  <a:gd name="T9" fmla="*/ 330 h 55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86"/>
                  <a:gd name="T16" fmla="*/ 0 h 552"/>
                  <a:gd name="T17" fmla="*/ 1186 w 1186"/>
                  <a:gd name="T18" fmla="*/ 552 h 55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86" h="552">
                    <a:moveTo>
                      <a:pt x="0" y="330"/>
                    </a:moveTo>
                    <a:lnTo>
                      <a:pt x="632" y="0"/>
                    </a:lnTo>
                    <a:lnTo>
                      <a:pt x="1186" y="111"/>
                    </a:lnTo>
                    <a:lnTo>
                      <a:pt x="558" y="552"/>
                    </a:lnTo>
                    <a:lnTo>
                      <a:pt x="0" y="330"/>
                    </a:lnTo>
                    <a:close/>
                  </a:path>
                </a:pathLst>
              </a:custGeom>
              <a:solidFill>
                <a:schemeClr val="bg2">
                  <a:lumMod val="10000"/>
                  <a:lumOff val="90000"/>
                </a:schemeClr>
              </a:solidFill>
              <a:ln w="952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>
                  <a:latin typeface="Calibri" pitchFamily="34" charset="0"/>
                  <a:cs typeface="Calibri" pitchFamily="34" charset="0"/>
                </a:endParaRPr>
              </a:p>
            </p:txBody>
          </p:sp>
          <p:grpSp>
            <p:nvGrpSpPr>
              <p:cNvPr id="26" name="Group 24"/>
              <p:cNvGrpSpPr>
                <a:grpSpLocks/>
              </p:cNvGrpSpPr>
              <p:nvPr/>
            </p:nvGrpSpPr>
            <p:grpSpPr bwMode="auto">
              <a:xfrm>
                <a:off x="3054" y="2764"/>
                <a:ext cx="613" cy="154"/>
                <a:chOff x="3054" y="2764"/>
                <a:chExt cx="613" cy="154"/>
              </a:xfrm>
            </p:grpSpPr>
            <p:sp>
              <p:nvSpPr>
                <p:cNvPr id="50" name="Freeform 25"/>
                <p:cNvSpPr>
                  <a:spLocks/>
                </p:cNvSpPr>
                <p:nvPr/>
              </p:nvSpPr>
              <p:spPr bwMode="auto">
                <a:xfrm>
                  <a:off x="3094" y="2764"/>
                  <a:ext cx="573" cy="129"/>
                </a:xfrm>
                <a:custGeom>
                  <a:avLst/>
                  <a:gdLst>
                    <a:gd name="T0" fmla="*/ 22 w 573"/>
                    <a:gd name="T1" fmla="*/ 0 h 129"/>
                    <a:gd name="T2" fmla="*/ 0 w 573"/>
                    <a:gd name="T3" fmla="*/ 11 h 129"/>
                    <a:gd name="T4" fmla="*/ 562 w 573"/>
                    <a:gd name="T5" fmla="*/ 129 h 129"/>
                    <a:gd name="T6" fmla="*/ 573 w 573"/>
                    <a:gd name="T7" fmla="*/ 122 h 129"/>
                    <a:gd name="T8" fmla="*/ 22 w 573"/>
                    <a:gd name="T9" fmla="*/ 0 h 12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73"/>
                    <a:gd name="T16" fmla="*/ 0 h 129"/>
                    <a:gd name="T17" fmla="*/ 573 w 573"/>
                    <a:gd name="T18" fmla="*/ 129 h 12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73" h="129">
                      <a:moveTo>
                        <a:pt x="22" y="0"/>
                      </a:moveTo>
                      <a:lnTo>
                        <a:pt x="0" y="11"/>
                      </a:lnTo>
                      <a:lnTo>
                        <a:pt x="562" y="129"/>
                      </a:lnTo>
                      <a:lnTo>
                        <a:pt x="573" y="122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51" name="Freeform 26"/>
                <p:cNvSpPr>
                  <a:spLocks/>
                </p:cNvSpPr>
                <p:nvPr/>
              </p:nvSpPr>
              <p:spPr bwMode="auto">
                <a:xfrm>
                  <a:off x="3054" y="2786"/>
                  <a:ext cx="576" cy="132"/>
                </a:xfrm>
                <a:custGeom>
                  <a:avLst/>
                  <a:gdLst>
                    <a:gd name="T0" fmla="*/ 18 w 576"/>
                    <a:gd name="T1" fmla="*/ 0 h 132"/>
                    <a:gd name="T2" fmla="*/ 0 w 576"/>
                    <a:gd name="T3" fmla="*/ 11 h 132"/>
                    <a:gd name="T4" fmla="*/ 565 w 576"/>
                    <a:gd name="T5" fmla="*/ 132 h 132"/>
                    <a:gd name="T6" fmla="*/ 576 w 576"/>
                    <a:gd name="T7" fmla="*/ 122 h 132"/>
                    <a:gd name="T8" fmla="*/ 18 w 576"/>
                    <a:gd name="T9" fmla="*/ 0 h 13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76"/>
                    <a:gd name="T16" fmla="*/ 0 h 132"/>
                    <a:gd name="T17" fmla="*/ 576 w 576"/>
                    <a:gd name="T18" fmla="*/ 132 h 13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76" h="132">
                      <a:moveTo>
                        <a:pt x="18" y="0"/>
                      </a:moveTo>
                      <a:lnTo>
                        <a:pt x="0" y="11"/>
                      </a:lnTo>
                      <a:lnTo>
                        <a:pt x="565" y="132"/>
                      </a:lnTo>
                      <a:lnTo>
                        <a:pt x="576" y="122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sp>
            <p:nvSpPr>
              <p:cNvPr id="27" name="Freeform 27"/>
              <p:cNvSpPr>
                <a:spLocks/>
              </p:cNvSpPr>
              <p:nvPr/>
            </p:nvSpPr>
            <p:spPr bwMode="auto">
              <a:xfrm>
                <a:off x="3098" y="2843"/>
                <a:ext cx="628" cy="449"/>
              </a:xfrm>
              <a:custGeom>
                <a:avLst/>
                <a:gdLst>
                  <a:gd name="T0" fmla="*/ 0 w 628"/>
                  <a:gd name="T1" fmla="*/ 441 h 449"/>
                  <a:gd name="T2" fmla="*/ 0 w 628"/>
                  <a:gd name="T3" fmla="*/ 449 h 449"/>
                  <a:gd name="T4" fmla="*/ 628 w 628"/>
                  <a:gd name="T5" fmla="*/ 15 h 449"/>
                  <a:gd name="T6" fmla="*/ 628 w 628"/>
                  <a:gd name="T7" fmla="*/ 0 h 449"/>
                  <a:gd name="T8" fmla="*/ 0 w 628"/>
                  <a:gd name="T9" fmla="*/ 441 h 44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28"/>
                  <a:gd name="T16" fmla="*/ 0 h 449"/>
                  <a:gd name="T17" fmla="*/ 628 w 628"/>
                  <a:gd name="T18" fmla="*/ 449 h 44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28" h="449">
                    <a:moveTo>
                      <a:pt x="0" y="441"/>
                    </a:moveTo>
                    <a:lnTo>
                      <a:pt x="0" y="449"/>
                    </a:lnTo>
                    <a:lnTo>
                      <a:pt x="628" y="15"/>
                    </a:lnTo>
                    <a:lnTo>
                      <a:pt x="628" y="0"/>
                    </a:lnTo>
                    <a:lnTo>
                      <a:pt x="0" y="441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grpSp>
            <p:nvGrpSpPr>
              <p:cNvPr id="28" name="Group 28"/>
              <p:cNvGrpSpPr>
                <a:grpSpLocks/>
              </p:cNvGrpSpPr>
              <p:nvPr/>
            </p:nvGrpSpPr>
            <p:grpSpPr bwMode="auto">
              <a:xfrm>
                <a:off x="3098" y="2883"/>
                <a:ext cx="606" cy="513"/>
                <a:chOff x="3098" y="2883"/>
                <a:chExt cx="606" cy="513"/>
              </a:xfrm>
            </p:grpSpPr>
            <p:sp>
              <p:nvSpPr>
                <p:cNvPr id="40" name="Freeform 29"/>
                <p:cNvSpPr>
                  <a:spLocks/>
                </p:cNvSpPr>
                <p:nvPr/>
              </p:nvSpPr>
              <p:spPr bwMode="auto">
                <a:xfrm>
                  <a:off x="3098" y="2883"/>
                  <a:ext cx="606" cy="423"/>
                </a:xfrm>
                <a:custGeom>
                  <a:avLst/>
                  <a:gdLst>
                    <a:gd name="T0" fmla="*/ 606 w 606"/>
                    <a:gd name="T1" fmla="*/ 0 h 423"/>
                    <a:gd name="T2" fmla="*/ 0 w 606"/>
                    <a:gd name="T3" fmla="*/ 423 h 423"/>
                    <a:gd name="T4" fmla="*/ 606 w 606"/>
                    <a:gd name="T5" fmla="*/ 0 h 423"/>
                    <a:gd name="T6" fmla="*/ 0 60000 65536"/>
                    <a:gd name="T7" fmla="*/ 0 60000 65536"/>
                    <a:gd name="T8" fmla="*/ 0 60000 65536"/>
                    <a:gd name="T9" fmla="*/ 0 w 606"/>
                    <a:gd name="T10" fmla="*/ 0 h 423"/>
                    <a:gd name="T11" fmla="*/ 606 w 606"/>
                    <a:gd name="T12" fmla="*/ 423 h 42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606" h="423">
                      <a:moveTo>
                        <a:pt x="606" y="0"/>
                      </a:moveTo>
                      <a:lnTo>
                        <a:pt x="0" y="423"/>
                      </a:lnTo>
                      <a:lnTo>
                        <a:pt x="606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41" name="Line 30"/>
                <p:cNvSpPr>
                  <a:spLocks noChangeShapeType="1"/>
                </p:cNvSpPr>
                <p:nvPr/>
              </p:nvSpPr>
              <p:spPr bwMode="auto">
                <a:xfrm flipH="1">
                  <a:off x="3098" y="2883"/>
                  <a:ext cx="606" cy="423"/>
                </a:xfrm>
                <a:prstGeom prst="line">
                  <a:avLst/>
                </a:prstGeom>
                <a:noFill/>
                <a:ln w="6350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42" name="Freeform 31"/>
                <p:cNvSpPr>
                  <a:spLocks/>
                </p:cNvSpPr>
                <p:nvPr/>
              </p:nvSpPr>
              <p:spPr bwMode="auto">
                <a:xfrm>
                  <a:off x="3098" y="2901"/>
                  <a:ext cx="606" cy="423"/>
                </a:xfrm>
                <a:custGeom>
                  <a:avLst/>
                  <a:gdLst>
                    <a:gd name="T0" fmla="*/ 606 w 606"/>
                    <a:gd name="T1" fmla="*/ 0 h 423"/>
                    <a:gd name="T2" fmla="*/ 0 w 606"/>
                    <a:gd name="T3" fmla="*/ 423 h 423"/>
                    <a:gd name="T4" fmla="*/ 606 w 606"/>
                    <a:gd name="T5" fmla="*/ 0 h 423"/>
                    <a:gd name="T6" fmla="*/ 0 60000 65536"/>
                    <a:gd name="T7" fmla="*/ 0 60000 65536"/>
                    <a:gd name="T8" fmla="*/ 0 60000 65536"/>
                    <a:gd name="T9" fmla="*/ 0 w 606"/>
                    <a:gd name="T10" fmla="*/ 0 h 423"/>
                    <a:gd name="T11" fmla="*/ 606 w 606"/>
                    <a:gd name="T12" fmla="*/ 423 h 42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606" h="423">
                      <a:moveTo>
                        <a:pt x="606" y="0"/>
                      </a:moveTo>
                      <a:lnTo>
                        <a:pt x="0" y="423"/>
                      </a:lnTo>
                      <a:lnTo>
                        <a:pt x="606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43" name="Line 32"/>
                <p:cNvSpPr>
                  <a:spLocks noChangeShapeType="1"/>
                </p:cNvSpPr>
                <p:nvPr/>
              </p:nvSpPr>
              <p:spPr bwMode="auto">
                <a:xfrm flipH="1">
                  <a:off x="3098" y="2901"/>
                  <a:ext cx="606" cy="423"/>
                </a:xfrm>
                <a:prstGeom prst="line">
                  <a:avLst/>
                </a:prstGeom>
                <a:noFill/>
                <a:ln w="6350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44" name="Freeform 33"/>
                <p:cNvSpPr>
                  <a:spLocks/>
                </p:cNvSpPr>
                <p:nvPr/>
              </p:nvSpPr>
              <p:spPr bwMode="auto">
                <a:xfrm>
                  <a:off x="3098" y="2922"/>
                  <a:ext cx="606" cy="427"/>
                </a:xfrm>
                <a:custGeom>
                  <a:avLst/>
                  <a:gdLst>
                    <a:gd name="T0" fmla="*/ 606 w 606"/>
                    <a:gd name="T1" fmla="*/ 0 h 427"/>
                    <a:gd name="T2" fmla="*/ 0 w 606"/>
                    <a:gd name="T3" fmla="*/ 427 h 427"/>
                    <a:gd name="T4" fmla="*/ 606 w 606"/>
                    <a:gd name="T5" fmla="*/ 0 h 427"/>
                    <a:gd name="T6" fmla="*/ 0 60000 65536"/>
                    <a:gd name="T7" fmla="*/ 0 60000 65536"/>
                    <a:gd name="T8" fmla="*/ 0 60000 65536"/>
                    <a:gd name="T9" fmla="*/ 0 w 606"/>
                    <a:gd name="T10" fmla="*/ 0 h 427"/>
                    <a:gd name="T11" fmla="*/ 606 w 606"/>
                    <a:gd name="T12" fmla="*/ 427 h 42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606" h="427">
                      <a:moveTo>
                        <a:pt x="606" y="0"/>
                      </a:moveTo>
                      <a:lnTo>
                        <a:pt x="0" y="427"/>
                      </a:lnTo>
                      <a:lnTo>
                        <a:pt x="606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45" name="Line 34"/>
                <p:cNvSpPr>
                  <a:spLocks noChangeShapeType="1"/>
                </p:cNvSpPr>
                <p:nvPr/>
              </p:nvSpPr>
              <p:spPr bwMode="auto">
                <a:xfrm flipH="1">
                  <a:off x="3098" y="2922"/>
                  <a:ext cx="606" cy="427"/>
                </a:xfrm>
                <a:prstGeom prst="line">
                  <a:avLst/>
                </a:prstGeom>
                <a:noFill/>
                <a:ln w="6350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46" name="Freeform 35"/>
                <p:cNvSpPr>
                  <a:spLocks/>
                </p:cNvSpPr>
                <p:nvPr/>
              </p:nvSpPr>
              <p:spPr bwMode="auto">
                <a:xfrm>
                  <a:off x="3098" y="2940"/>
                  <a:ext cx="606" cy="431"/>
                </a:xfrm>
                <a:custGeom>
                  <a:avLst/>
                  <a:gdLst>
                    <a:gd name="T0" fmla="*/ 606 w 606"/>
                    <a:gd name="T1" fmla="*/ 0 h 431"/>
                    <a:gd name="T2" fmla="*/ 0 w 606"/>
                    <a:gd name="T3" fmla="*/ 431 h 431"/>
                    <a:gd name="T4" fmla="*/ 606 w 606"/>
                    <a:gd name="T5" fmla="*/ 0 h 431"/>
                    <a:gd name="T6" fmla="*/ 0 60000 65536"/>
                    <a:gd name="T7" fmla="*/ 0 60000 65536"/>
                    <a:gd name="T8" fmla="*/ 0 60000 65536"/>
                    <a:gd name="T9" fmla="*/ 0 w 606"/>
                    <a:gd name="T10" fmla="*/ 0 h 431"/>
                    <a:gd name="T11" fmla="*/ 606 w 606"/>
                    <a:gd name="T12" fmla="*/ 431 h 43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606" h="431">
                      <a:moveTo>
                        <a:pt x="606" y="0"/>
                      </a:moveTo>
                      <a:lnTo>
                        <a:pt x="0" y="431"/>
                      </a:lnTo>
                      <a:lnTo>
                        <a:pt x="606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47" name="Line 36"/>
                <p:cNvSpPr>
                  <a:spLocks noChangeShapeType="1"/>
                </p:cNvSpPr>
                <p:nvPr/>
              </p:nvSpPr>
              <p:spPr bwMode="auto">
                <a:xfrm flipH="1">
                  <a:off x="3098" y="2940"/>
                  <a:ext cx="606" cy="431"/>
                </a:xfrm>
                <a:prstGeom prst="line">
                  <a:avLst/>
                </a:prstGeom>
                <a:noFill/>
                <a:ln w="6350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48" name="Freeform 37"/>
                <p:cNvSpPr>
                  <a:spLocks/>
                </p:cNvSpPr>
                <p:nvPr/>
              </p:nvSpPr>
              <p:spPr bwMode="auto">
                <a:xfrm>
                  <a:off x="3098" y="2962"/>
                  <a:ext cx="606" cy="434"/>
                </a:xfrm>
                <a:custGeom>
                  <a:avLst/>
                  <a:gdLst>
                    <a:gd name="T0" fmla="*/ 606 w 606"/>
                    <a:gd name="T1" fmla="*/ 0 h 434"/>
                    <a:gd name="T2" fmla="*/ 0 w 606"/>
                    <a:gd name="T3" fmla="*/ 434 h 434"/>
                    <a:gd name="T4" fmla="*/ 606 w 606"/>
                    <a:gd name="T5" fmla="*/ 0 h 434"/>
                    <a:gd name="T6" fmla="*/ 0 60000 65536"/>
                    <a:gd name="T7" fmla="*/ 0 60000 65536"/>
                    <a:gd name="T8" fmla="*/ 0 60000 65536"/>
                    <a:gd name="T9" fmla="*/ 0 w 606"/>
                    <a:gd name="T10" fmla="*/ 0 h 434"/>
                    <a:gd name="T11" fmla="*/ 606 w 606"/>
                    <a:gd name="T12" fmla="*/ 434 h 43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606" h="434">
                      <a:moveTo>
                        <a:pt x="606" y="0"/>
                      </a:moveTo>
                      <a:lnTo>
                        <a:pt x="0" y="434"/>
                      </a:lnTo>
                      <a:lnTo>
                        <a:pt x="606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49" name="Line 38"/>
                <p:cNvSpPr>
                  <a:spLocks noChangeShapeType="1"/>
                </p:cNvSpPr>
                <p:nvPr/>
              </p:nvSpPr>
              <p:spPr bwMode="auto">
                <a:xfrm flipH="1">
                  <a:off x="3098" y="2962"/>
                  <a:ext cx="606" cy="434"/>
                </a:xfrm>
                <a:prstGeom prst="line">
                  <a:avLst/>
                </a:prstGeom>
                <a:noFill/>
                <a:ln w="6350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29" name="Group 39"/>
              <p:cNvGrpSpPr>
                <a:grpSpLocks/>
              </p:cNvGrpSpPr>
              <p:nvPr/>
            </p:nvGrpSpPr>
            <p:grpSpPr bwMode="auto">
              <a:xfrm>
                <a:off x="2551" y="3087"/>
                <a:ext cx="547" cy="309"/>
                <a:chOff x="2551" y="3087"/>
                <a:chExt cx="547" cy="309"/>
              </a:xfrm>
            </p:grpSpPr>
            <p:sp>
              <p:nvSpPr>
                <p:cNvPr id="30" name="Freeform 40"/>
                <p:cNvSpPr>
                  <a:spLocks/>
                </p:cNvSpPr>
                <p:nvPr/>
              </p:nvSpPr>
              <p:spPr bwMode="auto">
                <a:xfrm>
                  <a:off x="2551" y="3087"/>
                  <a:ext cx="547" cy="219"/>
                </a:xfrm>
                <a:custGeom>
                  <a:avLst/>
                  <a:gdLst>
                    <a:gd name="T0" fmla="*/ 0 w 547"/>
                    <a:gd name="T1" fmla="*/ 0 h 219"/>
                    <a:gd name="T2" fmla="*/ 547 w 547"/>
                    <a:gd name="T3" fmla="*/ 219 h 219"/>
                    <a:gd name="T4" fmla="*/ 0 w 547"/>
                    <a:gd name="T5" fmla="*/ 0 h 219"/>
                    <a:gd name="T6" fmla="*/ 0 60000 65536"/>
                    <a:gd name="T7" fmla="*/ 0 60000 65536"/>
                    <a:gd name="T8" fmla="*/ 0 60000 65536"/>
                    <a:gd name="T9" fmla="*/ 0 w 547"/>
                    <a:gd name="T10" fmla="*/ 0 h 219"/>
                    <a:gd name="T11" fmla="*/ 547 w 547"/>
                    <a:gd name="T12" fmla="*/ 219 h 219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547" h="219">
                      <a:moveTo>
                        <a:pt x="0" y="0"/>
                      </a:moveTo>
                      <a:lnTo>
                        <a:pt x="547" y="21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1" name="Line 41"/>
                <p:cNvSpPr>
                  <a:spLocks noChangeShapeType="1"/>
                </p:cNvSpPr>
                <p:nvPr/>
              </p:nvSpPr>
              <p:spPr bwMode="auto">
                <a:xfrm>
                  <a:off x="2551" y="3087"/>
                  <a:ext cx="547" cy="219"/>
                </a:xfrm>
                <a:prstGeom prst="line">
                  <a:avLst/>
                </a:prstGeom>
                <a:noFill/>
                <a:ln w="6350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2" name="Freeform 42"/>
                <p:cNvSpPr>
                  <a:spLocks/>
                </p:cNvSpPr>
                <p:nvPr/>
              </p:nvSpPr>
              <p:spPr bwMode="auto">
                <a:xfrm>
                  <a:off x="2551" y="3109"/>
                  <a:ext cx="547" cy="215"/>
                </a:xfrm>
                <a:custGeom>
                  <a:avLst/>
                  <a:gdLst>
                    <a:gd name="T0" fmla="*/ 0 w 547"/>
                    <a:gd name="T1" fmla="*/ 0 h 215"/>
                    <a:gd name="T2" fmla="*/ 547 w 547"/>
                    <a:gd name="T3" fmla="*/ 215 h 215"/>
                    <a:gd name="T4" fmla="*/ 0 w 547"/>
                    <a:gd name="T5" fmla="*/ 0 h 215"/>
                    <a:gd name="T6" fmla="*/ 0 60000 65536"/>
                    <a:gd name="T7" fmla="*/ 0 60000 65536"/>
                    <a:gd name="T8" fmla="*/ 0 60000 65536"/>
                    <a:gd name="T9" fmla="*/ 0 w 547"/>
                    <a:gd name="T10" fmla="*/ 0 h 215"/>
                    <a:gd name="T11" fmla="*/ 547 w 547"/>
                    <a:gd name="T12" fmla="*/ 215 h 215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547" h="215">
                      <a:moveTo>
                        <a:pt x="0" y="0"/>
                      </a:moveTo>
                      <a:lnTo>
                        <a:pt x="547" y="21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" name="Line 43"/>
                <p:cNvSpPr>
                  <a:spLocks noChangeShapeType="1"/>
                </p:cNvSpPr>
                <p:nvPr/>
              </p:nvSpPr>
              <p:spPr bwMode="auto">
                <a:xfrm>
                  <a:off x="2551" y="3109"/>
                  <a:ext cx="547" cy="215"/>
                </a:xfrm>
                <a:prstGeom prst="line">
                  <a:avLst/>
                </a:prstGeom>
                <a:noFill/>
                <a:ln w="6350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4" name="Freeform 44"/>
                <p:cNvSpPr>
                  <a:spLocks/>
                </p:cNvSpPr>
                <p:nvPr/>
              </p:nvSpPr>
              <p:spPr bwMode="auto">
                <a:xfrm>
                  <a:off x="2551" y="3130"/>
                  <a:ext cx="547" cy="219"/>
                </a:xfrm>
                <a:custGeom>
                  <a:avLst/>
                  <a:gdLst>
                    <a:gd name="T0" fmla="*/ 0 w 547"/>
                    <a:gd name="T1" fmla="*/ 0 h 219"/>
                    <a:gd name="T2" fmla="*/ 547 w 547"/>
                    <a:gd name="T3" fmla="*/ 219 h 219"/>
                    <a:gd name="T4" fmla="*/ 0 w 547"/>
                    <a:gd name="T5" fmla="*/ 0 h 219"/>
                    <a:gd name="T6" fmla="*/ 0 60000 65536"/>
                    <a:gd name="T7" fmla="*/ 0 60000 65536"/>
                    <a:gd name="T8" fmla="*/ 0 60000 65536"/>
                    <a:gd name="T9" fmla="*/ 0 w 547"/>
                    <a:gd name="T10" fmla="*/ 0 h 219"/>
                    <a:gd name="T11" fmla="*/ 547 w 547"/>
                    <a:gd name="T12" fmla="*/ 219 h 219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547" h="219">
                      <a:moveTo>
                        <a:pt x="0" y="0"/>
                      </a:moveTo>
                      <a:lnTo>
                        <a:pt x="547" y="21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5" name="Line 45"/>
                <p:cNvSpPr>
                  <a:spLocks noChangeShapeType="1"/>
                </p:cNvSpPr>
                <p:nvPr/>
              </p:nvSpPr>
              <p:spPr bwMode="auto">
                <a:xfrm>
                  <a:off x="2551" y="3130"/>
                  <a:ext cx="547" cy="219"/>
                </a:xfrm>
                <a:prstGeom prst="line">
                  <a:avLst/>
                </a:prstGeom>
                <a:noFill/>
                <a:ln w="6350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6" name="Freeform 46"/>
                <p:cNvSpPr>
                  <a:spLocks/>
                </p:cNvSpPr>
                <p:nvPr/>
              </p:nvSpPr>
              <p:spPr bwMode="auto">
                <a:xfrm>
                  <a:off x="2551" y="3155"/>
                  <a:ext cx="547" cy="216"/>
                </a:xfrm>
                <a:custGeom>
                  <a:avLst/>
                  <a:gdLst>
                    <a:gd name="T0" fmla="*/ 0 w 547"/>
                    <a:gd name="T1" fmla="*/ 0 h 216"/>
                    <a:gd name="T2" fmla="*/ 547 w 547"/>
                    <a:gd name="T3" fmla="*/ 216 h 216"/>
                    <a:gd name="T4" fmla="*/ 0 w 547"/>
                    <a:gd name="T5" fmla="*/ 0 h 216"/>
                    <a:gd name="T6" fmla="*/ 0 60000 65536"/>
                    <a:gd name="T7" fmla="*/ 0 60000 65536"/>
                    <a:gd name="T8" fmla="*/ 0 60000 65536"/>
                    <a:gd name="T9" fmla="*/ 0 w 547"/>
                    <a:gd name="T10" fmla="*/ 0 h 216"/>
                    <a:gd name="T11" fmla="*/ 547 w 547"/>
                    <a:gd name="T12" fmla="*/ 216 h 21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547" h="216">
                      <a:moveTo>
                        <a:pt x="0" y="0"/>
                      </a:moveTo>
                      <a:lnTo>
                        <a:pt x="547" y="21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7" name="Line 47"/>
                <p:cNvSpPr>
                  <a:spLocks noChangeShapeType="1"/>
                </p:cNvSpPr>
                <p:nvPr/>
              </p:nvSpPr>
              <p:spPr bwMode="auto">
                <a:xfrm>
                  <a:off x="2551" y="3155"/>
                  <a:ext cx="547" cy="216"/>
                </a:xfrm>
                <a:prstGeom prst="line">
                  <a:avLst/>
                </a:prstGeom>
                <a:noFill/>
                <a:ln w="6350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8" name="Freeform 48"/>
                <p:cNvSpPr>
                  <a:spLocks/>
                </p:cNvSpPr>
                <p:nvPr/>
              </p:nvSpPr>
              <p:spPr bwMode="auto">
                <a:xfrm>
                  <a:off x="2551" y="3177"/>
                  <a:ext cx="547" cy="219"/>
                </a:xfrm>
                <a:custGeom>
                  <a:avLst/>
                  <a:gdLst>
                    <a:gd name="T0" fmla="*/ 0 w 547"/>
                    <a:gd name="T1" fmla="*/ 0 h 219"/>
                    <a:gd name="T2" fmla="*/ 547 w 547"/>
                    <a:gd name="T3" fmla="*/ 219 h 219"/>
                    <a:gd name="T4" fmla="*/ 0 w 547"/>
                    <a:gd name="T5" fmla="*/ 0 h 219"/>
                    <a:gd name="T6" fmla="*/ 0 60000 65536"/>
                    <a:gd name="T7" fmla="*/ 0 60000 65536"/>
                    <a:gd name="T8" fmla="*/ 0 60000 65536"/>
                    <a:gd name="T9" fmla="*/ 0 w 547"/>
                    <a:gd name="T10" fmla="*/ 0 h 219"/>
                    <a:gd name="T11" fmla="*/ 547 w 547"/>
                    <a:gd name="T12" fmla="*/ 219 h 219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547" h="219">
                      <a:moveTo>
                        <a:pt x="0" y="0"/>
                      </a:moveTo>
                      <a:lnTo>
                        <a:pt x="547" y="21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9" name="Line 49"/>
                <p:cNvSpPr>
                  <a:spLocks noChangeShapeType="1"/>
                </p:cNvSpPr>
                <p:nvPr/>
              </p:nvSpPr>
              <p:spPr bwMode="auto">
                <a:xfrm>
                  <a:off x="2551" y="3177"/>
                  <a:ext cx="547" cy="219"/>
                </a:xfrm>
                <a:prstGeom prst="line">
                  <a:avLst/>
                </a:prstGeom>
                <a:noFill/>
                <a:ln w="6350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</p:grpSp>
        <p:sp>
          <p:nvSpPr>
            <p:cNvPr id="17" name="Rectangle 50"/>
            <p:cNvSpPr>
              <a:spLocks noChangeArrowheads="1"/>
            </p:cNvSpPr>
            <p:nvPr/>
          </p:nvSpPr>
          <p:spPr bwMode="auto">
            <a:xfrm>
              <a:off x="2660" y="3097"/>
              <a:ext cx="73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pt-BR" sz="2400" b="1" i="1" dirty="0">
                  <a:latin typeface="Calibri" pitchFamily="34" charset="0"/>
                  <a:ea typeface="Calibri" pitchFamily="34" charset="0"/>
                  <a:cs typeface="Calibri" pitchFamily="34" charset="0"/>
                </a:rPr>
                <a:t>Relatório</a:t>
              </a:r>
              <a:endParaRPr lang="pt-BR" sz="2400" dirty="0">
                <a:latin typeface="Calibri" pitchFamily="34" charset="0"/>
                <a:ea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52" name="Rectangle 51"/>
          <p:cNvSpPr>
            <a:spLocks noChangeArrowheads="1"/>
          </p:cNvSpPr>
          <p:nvPr/>
        </p:nvSpPr>
        <p:spPr bwMode="auto">
          <a:xfrm>
            <a:off x="3675708" y="4166393"/>
            <a:ext cx="2362200" cy="6858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pt-BR" sz="40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Achado</a:t>
            </a:r>
          </a:p>
        </p:txBody>
      </p:sp>
      <p:sp>
        <p:nvSpPr>
          <p:cNvPr id="54" name="Freeform 7"/>
          <p:cNvSpPr>
            <a:spLocks/>
          </p:cNvSpPr>
          <p:nvPr/>
        </p:nvSpPr>
        <p:spPr bwMode="auto">
          <a:xfrm>
            <a:off x="3497296" y="2522539"/>
            <a:ext cx="230187" cy="136525"/>
          </a:xfrm>
          <a:custGeom>
            <a:avLst/>
            <a:gdLst>
              <a:gd name="T0" fmla="*/ 2147483647 w 145"/>
              <a:gd name="T1" fmla="*/ 0 h 86"/>
              <a:gd name="T2" fmla="*/ 2147483647 w 145"/>
              <a:gd name="T3" fmla="*/ 2147483647 h 86"/>
              <a:gd name="T4" fmla="*/ 2147483647 w 145"/>
              <a:gd name="T5" fmla="*/ 2147483647 h 86"/>
              <a:gd name="T6" fmla="*/ 0 w 145"/>
              <a:gd name="T7" fmla="*/ 2147483647 h 86"/>
              <a:gd name="T8" fmla="*/ 2147483647 w 145"/>
              <a:gd name="T9" fmla="*/ 0 h 8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5"/>
              <a:gd name="T16" fmla="*/ 0 h 86"/>
              <a:gd name="T17" fmla="*/ 145 w 145"/>
              <a:gd name="T18" fmla="*/ 86 h 8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5" h="86">
                <a:moveTo>
                  <a:pt x="145" y="0"/>
                </a:moveTo>
                <a:lnTo>
                  <a:pt x="126" y="43"/>
                </a:lnTo>
                <a:lnTo>
                  <a:pt x="145" y="86"/>
                </a:lnTo>
                <a:lnTo>
                  <a:pt x="0" y="43"/>
                </a:lnTo>
                <a:lnTo>
                  <a:pt x="145" y="0"/>
                </a:lnTo>
                <a:close/>
              </a:path>
            </a:pathLst>
          </a:custGeom>
          <a:solidFill>
            <a:schemeClr val="tx1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55" name="Freeform 8"/>
          <p:cNvSpPr>
            <a:spLocks/>
          </p:cNvSpPr>
          <p:nvPr/>
        </p:nvSpPr>
        <p:spPr bwMode="auto">
          <a:xfrm>
            <a:off x="5953158" y="2522539"/>
            <a:ext cx="228600" cy="136525"/>
          </a:xfrm>
          <a:custGeom>
            <a:avLst/>
            <a:gdLst>
              <a:gd name="T0" fmla="*/ 0 w 144"/>
              <a:gd name="T1" fmla="*/ 2147483647 h 86"/>
              <a:gd name="T2" fmla="*/ 2147483647 w 144"/>
              <a:gd name="T3" fmla="*/ 2147483647 h 86"/>
              <a:gd name="T4" fmla="*/ 0 w 144"/>
              <a:gd name="T5" fmla="*/ 0 h 86"/>
              <a:gd name="T6" fmla="*/ 2147483647 w 144"/>
              <a:gd name="T7" fmla="*/ 2147483647 h 86"/>
              <a:gd name="T8" fmla="*/ 0 w 144"/>
              <a:gd name="T9" fmla="*/ 2147483647 h 8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4"/>
              <a:gd name="T16" fmla="*/ 0 h 86"/>
              <a:gd name="T17" fmla="*/ 144 w 144"/>
              <a:gd name="T18" fmla="*/ 86 h 8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4" h="86">
                <a:moveTo>
                  <a:pt x="0" y="86"/>
                </a:moveTo>
                <a:lnTo>
                  <a:pt x="18" y="43"/>
                </a:lnTo>
                <a:lnTo>
                  <a:pt x="0" y="0"/>
                </a:lnTo>
                <a:lnTo>
                  <a:pt x="144" y="43"/>
                </a:lnTo>
                <a:lnTo>
                  <a:pt x="0" y="86"/>
                </a:lnTo>
                <a:close/>
              </a:path>
            </a:pathLst>
          </a:custGeom>
          <a:solidFill>
            <a:schemeClr val="tx1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56" name="Line 9"/>
          <p:cNvSpPr>
            <a:spLocks noChangeShapeType="1"/>
          </p:cNvSpPr>
          <p:nvPr/>
        </p:nvSpPr>
        <p:spPr bwMode="auto">
          <a:xfrm>
            <a:off x="4753008" y="2593976"/>
            <a:ext cx="1588" cy="104140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7" name="Freeform 10"/>
          <p:cNvSpPr>
            <a:spLocks/>
          </p:cNvSpPr>
          <p:nvPr/>
        </p:nvSpPr>
        <p:spPr bwMode="auto">
          <a:xfrm>
            <a:off x="4683158" y="3563939"/>
            <a:ext cx="134938" cy="215900"/>
          </a:xfrm>
          <a:custGeom>
            <a:avLst/>
            <a:gdLst>
              <a:gd name="T0" fmla="*/ 0 w 85"/>
              <a:gd name="T1" fmla="*/ 0 h 136"/>
              <a:gd name="T2" fmla="*/ 2147483647 w 85"/>
              <a:gd name="T3" fmla="*/ 2147483647 h 136"/>
              <a:gd name="T4" fmla="*/ 2147483647 w 85"/>
              <a:gd name="T5" fmla="*/ 0 h 136"/>
              <a:gd name="T6" fmla="*/ 2147483647 w 85"/>
              <a:gd name="T7" fmla="*/ 2147483647 h 136"/>
              <a:gd name="T8" fmla="*/ 0 w 85"/>
              <a:gd name="T9" fmla="*/ 0 h 1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5"/>
              <a:gd name="T16" fmla="*/ 0 h 136"/>
              <a:gd name="T17" fmla="*/ 85 w 85"/>
              <a:gd name="T18" fmla="*/ 136 h 1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5" h="136">
                <a:moveTo>
                  <a:pt x="0" y="0"/>
                </a:moveTo>
                <a:lnTo>
                  <a:pt x="44" y="18"/>
                </a:lnTo>
                <a:lnTo>
                  <a:pt x="85" y="0"/>
                </a:lnTo>
                <a:lnTo>
                  <a:pt x="44" y="136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58" name="Rectangle 11"/>
          <p:cNvSpPr>
            <a:spLocks noChangeArrowheads="1"/>
          </p:cNvSpPr>
          <p:nvPr/>
        </p:nvSpPr>
        <p:spPr bwMode="auto">
          <a:xfrm>
            <a:off x="4610133" y="1951039"/>
            <a:ext cx="28257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pt-BR" sz="40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X</a:t>
            </a:r>
            <a:endParaRPr lang="pt-BR" sz="4000" dirty="0">
              <a:solidFill>
                <a:schemeClr val="tx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cxnSp>
        <p:nvCxnSpPr>
          <p:cNvPr id="59" name="Conector reto 58"/>
          <p:cNvCxnSpPr/>
          <p:nvPr/>
        </p:nvCxnSpPr>
        <p:spPr bwMode="auto">
          <a:xfrm>
            <a:off x="3697321" y="2590801"/>
            <a:ext cx="2284412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1218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3" grpId="0"/>
      <p:bldP spid="14" grpId="0"/>
      <p:bldP spid="52" grpId="0" animBg="1"/>
      <p:bldP spid="54" grpId="0" animBg="1"/>
      <p:bldP spid="55" grpId="0" animBg="1"/>
      <p:bldP spid="56" grpId="0" animBg="1"/>
      <p:bldP spid="57" grpId="0" animBg="1"/>
      <p:bldP spid="58" grpId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15522" y="2564904"/>
            <a:ext cx="87129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/>
              <a:t>É</a:t>
            </a:r>
            <a:r>
              <a:rPr lang="pt-BR" sz="3600" dirty="0" smtClean="0"/>
              <a:t> </a:t>
            </a:r>
            <a:r>
              <a:rPr lang="pt-BR" sz="3600" dirty="0"/>
              <a:t>a </a:t>
            </a:r>
            <a:r>
              <a:rPr lang="pt-BR" sz="3600" b="1" dirty="0"/>
              <a:t>discrepância entre a situação </a:t>
            </a:r>
            <a:r>
              <a:rPr lang="pt-BR" sz="3600" dirty="0"/>
              <a:t>existente e o </a:t>
            </a:r>
            <a:r>
              <a:rPr lang="pt-BR" sz="3600" b="1" dirty="0"/>
              <a:t>critério</a:t>
            </a:r>
            <a:r>
              <a:rPr lang="pt-BR" sz="3600" dirty="0"/>
              <a:t>, tendo em vista </a:t>
            </a:r>
            <a:r>
              <a:rPr lang="pt-BR" sz="3600" b="1" dirty="0"/>
              <a:t>os objetivos expressos em cada questão </a:t>
            </a:r>
            <a:r>
              <a:rPr lang="pt-BR" sz="3600" dirty="0"/>
              <a:t>de </a:t>
            </a:r>
            <a:r>
              <a:rPr lang="pt-BR" sz="3600" dirty="0" smtClean="0"/>
              <a:t>auditoria. </a:t>
            </a:r>
            <a:endParaRPr lang="pt-BR" sz="3600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51521" y="1124744"/>
            <a:ext cx="7488832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Achado de Auditoria - Conceito</a:t>
            </a:r>
            <a:endParaRPr lang="pt-B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129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3204</TotalTime>
  <Words>4024</Words>
  <Application>Microsoft Office PowerPoint</Application>
  <PresentationFormat>Apresentação na tela (4:3)</PresentationFormat>
  <Paragraphs>744</Paragraphs>
  <Slides>147</Slides>
  <Notes>147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2</vt:i4>
      </vt:variant>
      <vt:variant>
        <vt:lpstr>Títulos de slides</vt:lpstr>
      </vt:variant>
      <vt:variant>
        <vt:i4>147</vt:i4>
      </vt:variant>
    </vt:vector>
  </HeadingPairs>
  <TitlesOfParts>
    <vt:vector size="150" baseType="lpstr">
      <vt:lpstr>Tema do Office</vt:lpstr>
      <vt:lpstr>CorelDRAW</vt:lpstr>
      <vt:lpstr>Document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Análise SWOT - Significado</vt:lpstr>
      <vt:lpstr>Análise do Ambiente: diagnóstico e cenários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Ricardo Alpendre</dc:creator>
  <cp:lastModifiedBy>Ricardo Alpendre</cp:lastModifiedBy>
  <cp:revision>240</cp:revision>
  <cp:lastPrinted>2014-02-06T16:53:00Z</cp:lastPrinted>
  <dcterms:created xsi:type="dcterms:W3CDTF">2013-09-02T13:13:02Z</dcterms:created>
  <dcterms:modified xsi:type="dcterms:W3CDTF">2014-02-13T16:28:53Z</dcterms:modified>
</cp:coreProperties>
</file>