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93" r:id="rId2"/>
    <p:sldId id="311" r:id="rId3"/>
    <p:sldId id="312" r:id="rId4"/>
    <p:sldId id="313" r:id="rId5"/>
    <p:sldId id="314" r:id="rId6"/>
    <p:sldId id="315" r:id="rId7"/>
    <p:sldId id="280" r:id="rId8"/>
    <p:sldId id="281" r:id="rId9"/>
    <p:sldId id="316" r:id="rId10"/>
    <p:sldId id="317" r:id="rId11"/>
    <p:sldId id="318" r:id="rId12"/>
    <p:sldId id="319" r:id="rId13"/>
    <p:sldId id="271" r:id="rId14"/>
    <p:sldId id="290" r:id="rId15"/>
    <p:sldId id="307" r:id="rId16"/>
    <p:sldId id="308" r:id="rId17"/>
    <p:sldId id="309" r:id="rId18"/>
    <p:sldId id="310" r:id="rId19"/>
    <p:sldId id="361" r:id="rId20"/>
    <p:sldId id="320" r:id="rId21"/>
    <p:sldId id="334" r:id="rId22"/>
    <p:sldId id="347" r:id="rId23"/>
    <p:sldId id="348" r:id="rId24"/>
    <p:sldId id="338" r:id="rId25"/>
    <p:sldId id="341" r:id="rId26"/>
    <p:sldId id="349" r:id="rId27"/>
    <p:sldId id="350" r:id="rId28"/>
    <p:sldId id="340" r:id="rId29"/>
    <p:sldId id="339" r:id="rId30"/>
    <p:sldId id="351" r:id="rId31"/>
    <p:sldId id="352" r:id="rId32"/>
    <p:sldId id="357" r:id="rId33"/>
    <p:sldId id="353" r:id="rId34"/>
    <p:sldId id="358" r:id="rId35"/>
    <p:sldId id="354" r:id="rId36"/>
    <p:sldId id="355" r:id="rId37"/>
    <p:sldId id="359" r:id="rId38"/>
    <p:sldId id="356" r:id="rId39"/>
    <p:sldId id="360" r:id="rId40"/>
    <p:sldId id="333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45" r:id="rId53"/>
    <p:sldId id="346" r:id="rId54"/>
  </p:sldIdLst>
  <p:sldSz cx="9144000" cy="6858000" type="screen4x3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11D7C85C-1204-4663-886A-979BD2978258}">
          <p14:sldIdLst>
            <p14:sldId id="293"/>
            <p14:sldId id="311"/>
            <p14:sldId id="312"/>
            <p14:sldId id="313"/>
            <p14:sldId id="314"/>
            <p14:sldId id="315"/>
            <p14:sldId id="280"/>
            <p14:sldId id="281"/>
            <p14:sldId id="316"/>
            <p14:sldId id="317"/>
            <p14:sldId id="318"/>
            <p14:sldId id="319"/>
            <p14:sldId id="271"/>
          </p14:sldIdLst>
        </p14:section>
        <p14:section name="Seção sem Título" id="{AE5A71E2-647A-428F-85A0-6CF55020C713}">
          <p14:sldIdLst>
            <p14:sldId id="290"/>
            <p14:sldId id="307"/>
            <p14:sldId id="308"/>
            <p14:sldId id="309"/>
            <p14:sldId id="310"/>
            <p14:sldId id="361"/>
            <p14:sldId id="320"/>
            <p14:sldId id="334"/>
            <p14:sldId id="347"/>
            <p14:sldId id="348"/>
            <p14:sldId id="338"/>
            <p14:sldId id="341"/>
            <p14:sldId id="349"/>
            <p14:sldId id="350"/>
            <p14:sldId id="340"/>
            <p14:sldId id="339"/>
            <p14:sldId id="351"/>
            <p14:sldId id="352"/>
            <p14:sldId id="357"/>
            <p14:sldId id="353"/>
            <p14:sldId id="358"/>
            <p14:sldId id="354"/>
            <p14:sldId id="355"/>
            <p14:sldId id="359"/>
            <p14:sldId id="356"/>
            <p14:sldId id="360"/>
            <p14:sldId id="333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45"/>
            <p14:sldId id="34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60"/>
  </p:normalViewPr>
  <p:slideViewPr>
    <p:cSldViewPr>
      <p:cViewPr>
        <p:scale>
          <a:sx n="114" d="100"/>
          <a:sy n="114" d="100"/>
        </p:scale>
        <p:origin x="-9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3813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1E290-E71F-414E-B80F-27123692B0A4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3813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6179E-5716-4B96-A7BD-FF30247E5F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508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33813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355FD-CDA2-4DFF-BA7C-CB93FF2DCD8E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6275" y="4705350"/>
            <a:ext cx="541655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33813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D7041-DA62-4598-87C0-1A7557C488D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635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34346" y="9409113"/>
            <a:ext cx="2933171" cy="495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fld id="{8993C080-5231-4AAB-AE08-C46FCB0F65F5}" type="slidenum">
              <a:rPr lang="pt-BR" sz="1000" smtClean="0">
                <a:solidFill>
                  <a:schemeClr val="tx1"/>
                </a:solidFill>
                <a:latin typeface="Arial" charset="0"/>
              </a:rPr>
              <a:pPr/>
              <a:t>47</a:t>
            </a:fld>
            <a:endParaRPr lang="pt-BR" sz="10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34346" y="9409113"/>
            <a:ext cx="2933171" cy="495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fld id="{7949DAD1-51AA-43E9-87AC-9EF3C7DD914B}" type="slidenum">
              <a:rPr lang="pt-BR" sz="1000" smtClean="0">
                <a:solidFill>
                  <a:schemeClr val="tx1"/>
                </a:solidFill>
                <a:latin typeface="Arial" charset="0"/>
              </a:rPr>
              <a:pPr/>
              <a:t>48</a:t>
            </a:fld>
            <a:endParaRPr lang="pt-BR" sz="10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34346" y="9409113"/>
            <a:ext cx="2933171" cy="495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fld id="{6F979CC7-C190-4029-9393-AF082FA80921}" type="slidenum">
              <a:rPr lang="pt-BR" sz="1000" smtClean="0">
                <a:solidFill>
                  <a:schemeClr val="tx1"/>
                </a:solidFill>
                <a:latin typeface="Arial" charset="0"/>
              </a:rPr>
              <a:pPr/>
              <a:t>49</a:t>
            </a:fld>
            <a:endParaRPr lang="pt-BR" sz="10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34346" y="9409113"/>
            <a:ext cx="2933171" cy="495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fld id="{52F5AF56-D427-43E4-A591-CB42551F44B1}" type="slidenum">
              <a:rPr lang="pt-BR" sz="1000" smtClean="0">
                <a:solidFill>
                  <a:schemeClr val="tx1"/>
                </a:solidFill>
                <a:latin typeface="Arial" charset="0"/>
              </a:rPr>
              <a:pPr/>
              <a:t>50</a:t>
            </a:fld>
            <a:endParaRPr lang="pt-BR" sz="10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47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85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79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579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15400" cy="990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457204" y="1885950"/>
            <a:ext cx="4018085" cy="417195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15963" y="1885950"/>
            <a:ext cx="4019550" cy="4171950"/>
          </a:xfr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32289" y="62293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730512" y="62293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5044E-F00D-4CBF-8D49-3788FD4F055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98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94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20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45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96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05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45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259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834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5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694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695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793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F3927BD8-307A-42CB-B7CF-6129B44BFAA0}" type="datetimeFigureOut">
              <a:rPr lang="pt-BR" smtClean="0"/>
              <a:pPr/>
              <a:t>22/11/2011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40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/>
          <a:lstStyle/>
          <a:p>
            <a:r>
              <a:rPr lang="pt-BR" sz="7000" dirty="0" smtClean="0">
                <a:solidFill>
                  <a:schemeClr val="tx2"/>
                </a:solidFill>
              </a:rPr>
              <a:t>Aquisição e Distribuição de Medicamentos</a:t>
            </a:r>
            <a:endParaRPr lang="pt-BR" sz="7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285751"/>
            <a:ext cx="9144000" cy="7143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Para que usar?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-142908" y="1571612"/>
            <a:ext cx="8836269" cy="5453062"/>
          </a:xfrm>
        </p:spPr>
        <p:txBody>
          <a:bodyPr/>
          <a:lstStyle/>
          <a:p>
            <a:pPr marL="984250" lvl="1" indent="-527050" eaLnBrk="1" hangingPunct="1"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4000" dirty="0" smtClean="0">
                <a:latin typeface="Calibri" pitchFamily="34" charset="0"/>
              </a:rPr>
              <a:t>identificar os riscos que podem afetar o desempenho do programa;</a:t>
            </a:r>
          </a:p>
          <a:p>
            <a:pPr marL="984250" lvl="1" indent="-527050" eaLnBrk="1" hangingPunct="1"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4000" dirty="0" smtClean="0">
                <a:latin typeface="Calibri" pitchFamily="34" charset="0"/>
              </a:rPr>
              <a:t>auxiliar na formulação do problema de auditoria;</a:t>
            </a:r>
          </a:p>
        </p:txBody>
      </p:sp>
    </p:spTree>
    <p:extLst>
      <p:ext uri="{BB962C8B-B14F-4D97-AF65-F5344CB8AC3E}">
        <p14:creationId xmlns:p14="http://schemas.microsoft.com/office/powerpoint/2010/main" val="1992574034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285751"/>
            <a:ext cx="9144000" cy="7143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Para que usar?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-142908" y="1547837"/>
            <a:ext cx="8836269" cy="5453063"/>
          </a:xfrm>
        </p:spPr>
        <p:txBody>
          <a:bodyPr/>
          <a:lstStyle/>
          <a:p>
            <a:pPr marL="984250" lvl="1" indent="-527050" eaLnBrk="1" hangingPunct="1"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4000" dirty="0" smtClean="0">
                <a:latin typeface="Calibri" pitchFamily="34" charset="0"/>
              </a:rPr>
              <a:t>assegurar que áreas de risco do programa serão investigadas com profundidade durante a auditoria;</a:t>
            </a:r>
          </a:p>
          <a:p>
            <a:pPr marL="984250" lvl="1" indent="-527050" eaLnBrk="1" hangingPunct="1"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4000" dirty="0" smtClean="0">
                <a:latin typeface="Calibri" pitchFamily="34" charset="0"/>
              </a:rPr>
              <a:t>sistematizar e estruturar o conhecimento dos gestores sobre seu meio ambiente.</a:t>
            </a:r>
          </a:p>
        </p:txBody>
      </p:sp>
    </p:spTree>
    <p:extLst>
      <p:ext uri="{BB962C8B-B14F-4D97-AF65-F5344CB8AC3E}">
        <p14:creationId xmlns:p14="http://schemas.microsoft.com/office/powerpoint/2010/main" val="43148106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428604"/>
            <a:ext cx="9143999" cy="7064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Modelo de diagrama de </a:t>
            </a:r>
            <a:br>
              <a:rPr lang="pt-B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pt-B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verificação de risco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334386" y="1752089"/>
            <a:ext cx="5767754" cy="3733800"/>
            <a:chOff x="1680" y="1296"/>
            <a:chExt cx="3936" cy="2352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14702" name="Rectangle 4"/>
            <p:cNvSpPr>
              <a:spLocks noChangeArrowheads="1"/>
            </p:cNvSpPr>
            <p:nvPr/>
          </p:nvSpPr>
          <p:spPr bwMode="auto">
            <a:xfrm>
              <a:off x="3624" y="2472"/>
              <a:ext cx="1992" cy="1176"/>
            </a:xfrm>
            <a:prstGeom prst="rect">
              <a:avLst/>
            </a:prstGeom>
            <a:solidFill>
              <a:srgbClr val="5F5BAE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Alta Probabilidade</a:t>
              </a:r>
            </a:p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Baixo impacto</a:t>
              </a:r>
            </a:p>
          </p:txBody>
        </p:sp>
        <p:sp>
          <p:nvSpPr>
            <p:cNvPr id="114703" name="Rectangle 5"/>
            <p:cNvSpPr>
              <a:spLocks noChangeArrowheads="1"/>
            </p:cNvSpPr>
            <p:nvPr/>
          </p:nvSpPr>
          <p:spPr bwMode="auto">
            <a:xfrm>
              <a:off x="1680" y="2472"/>
              <a:ext cx="1944" cy="1176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sm" len="sm"/>
              <a:tailEnd type="non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Baixa probabilidade</a:t>
              </a:r>
            </a:p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Baixo impacto</a:t>
              </a:r>
            </a:p>
          </p:txBody>
        </p:sp>
        <p:sp>
          <p:nvSpPr>
            <p:cNvPr id="114704" name="Rectangle 6"/>
            <p:cNvSpPr>
              <a:spLocks noChangeArrowheads="1"/>
            </p:cNvSpPr>
            <p:nvPr/>
          </p:nvSpPr>
          <p:spPr bwMode="auto">
            <a:xfrm>
              <a:off x="3624" y="1296"/>
              <a:ext cx="1992" cy="1176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sm" len="sm"/>
              <a:tailEnd type="none" w="sm" len="sm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Alta Probabilidade</a:t>
              </a:r>
            </a:p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Alto impacto</a:t>
              </a:r>
            </a:p>
          </p:txBody>
        </p:sp>
        <p:sp>
          <p:nvSpPr>
            <p:cNvPr id="114705" name="Rectangle 7"/>
            <p:cNvSpPr>
              <a:spLocks noChangeArrowheads="1"/>
            </p:cNvSpPr>
            <p:nvPr/>
          </p:nvSpPr>
          <p:spPr bwMode="auto">
            <a:xfrm>
              <a:off x="1680" y="1296"/>
              <a:ext cx="1944" cy="1176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sm" len="sm"/>
              <a:tailEnd type="none" w="sm" len="sm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Baixa Probabilidade</a:t>
              </a:r>
            </a:p>
            <a:p>
              <a:pPr algn="l">
                <a:spcBef>
                  <a:spcPct val="20000"/>
                </a:spcBef>
                <a:buClr>
                  <a:schemeClr val="accent2"/>
                </a:buClr>
                <a:buFont typeface="Monotype Sorts" pitchFamily="2" charset="2"/>
                <a:buNone/>
                <a:defRPr/>
              </a:pPr>
              <a:r>
                <a:rPr kumimoji="1" lang="pt-BR" sz="3200" b="1" dirty="0">
                  <a:solidFill>
                    <a:schemeClr val="bg1"/>
                  </a:solidFill>
                  <a:latin typeface="Calibri" pitchFamily="34" charset="0"/>
                </a:rPr>
                <a:t>Alto impacto</a:t>
              </a:r>
            </a:p>
          </p:txBody>
        </p:sp>
        <p:sp>
          <p:nvSpPr>
            <p:cNvPr id="114706" name="Line 8"/>
            <p:cNvSpPr>
              <a:spLocks noChangeShapeType="1"/>
            </p:cNvSpPr>
            <p:nvPr/>
          </p:nvSpPr>
          <p:spPr bwMode="auto">
            <a:xfrm>
              <a:off x="1680" y="1296"/>
              <a:ext cx="3936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14707" name="Line 9"/>
            <p:cNvSpPr>
              <a:spLocks noChangeShapeType="1"/>
            </p:cNvSpPr>
            <p:nvPr/>
          </p:nvSpPr>
          <p:spPr bwMode="auto">
            <a:xfrm>
              <a:off x="1680" y="2472"/>
              <a:ext cx="3936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14708" name="Line 10"/>
            <p:cNvSpPr>
              <a:spLocks noChangeShapeType="1"/>
            </p:cNvSpPr>
            <p:nvPr/>
          </p:nvSpPr>
          <p:spPr bwMode="auto">
            <a:xfrm>
              <a:off x="1680" y="3648"/>
              <a:ext cx="3936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14709" name="Line 11"/>
            <p:cNvSpPr>
              <a:spLocks noChangeShapeType="1"/>
            </p:cNvSpPr>
            <p:nvPr/>
          </p:nvSpPr>
          <p:spPr bwMode="auto">
            <a:xfrm>
              <a:off x="1680" y="1296"/>
              <a:ext cx="0" cy="235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14710" name="Line 12"/>
            <p:cNvSpPr>
              <a:spLocks noChangeShapeType="1"/>
            </p:cNvSpPr>
            <p:nvPr/>
          </p:nvSpPr>
          <p:spPr bwMode="auto">
            <a:xfrm>
              <a:off x="3624" y="1296"/>
              <a:ext cx="0" cy="235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  <p:sp>
          <p:nvSpPr>
            <p:cNvPr id="114711" name="Line 13"/>
            <p:cNvSpPr>
              <a:spLocks noChangeShapeType="1"/>
            </p:cNvSpPr>
            <p:nvPr/>
          </p:nvSpPr>
          <p:spPr bwMode="auto">
            <a:xfrm>
              <a:off x="5616" y="1296"/>
              <a:ext cx="0" cy="235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2"/>
                </a:solidFill>
              </a:endParaRPr>
            </a:p>
          </p:txBody>
        </p:sp>
      </p:grpSp>
      <p:sp>
        <p:nvSpPr>
          <p:cNvPr id="91140" name="Text Box 14"/>
          <p:cNvSpPr txBox="1">
            <a:spLocks noChangeArrowheads="1"/>
          </p:cNvSpPr>
          <p:nvPr/>
        </p:nvSpPr>
        <p:spPr bwMode="auto">
          <a:xfrm>
            <a:off x="1055076" y="2151780"/>
            <a:ext cx="9451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b="1" dirty="0">
                <a:latin typeface="Calibri" pitchFamily="34" charset="0"/>
              </a:rPr>
              <a:t>Alto</a:t>
            </a:r>
            <a:endParaRPr lang="pt-BR" sz="3000" b="1" dirty="0">
              <a:latin typeface="Calibri" pitchFamily="34" charset="0"/>
            </a:endParaRPr>
          </a:p>
        </p:txBody>
      </p:sp>
      <p:sp>
        <p:nvSpPr>
          <p:cNvPr id="91141" name="Text Box 15"/>
          <p:cNvSpPr txBox="1">
            <a:spLocks noChangeArrowheads="1"/>
          </p:cNvSpPr>
          <p:nvPr/>
        </p:nvSpPr>
        <p:spPr bwMode="auto">
          <a:xfrm>
            <a:off x="659423" y="4723530"/>
            <a:ext cx="1466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b="1" dirty="0">
                <a:latin typeface="Calibri" pitchFamily="34" charset="0"/>
              </a:rPr>
              <a:t>Baixo</a:t>
            </a:r>
            <a:endParaRPr lang="pt-BR" sz="3000" b="1" dirty="0">
              <a:latin typeface="Calibri" pitchFamily="34" charset="0"/>
            </a:endParaRPr>
          </a:p>
        </p:txBody>
      </p:sp>
      <p:sp>
        <p:nvSpPr>
          <p:cNvPr id="91142" name="Text Box 16"/>
          <p:cNvSpPr txBox="1">
            <a:spLocks noChangeArrowheads="1"/>
          </p:cNvSpPr>
          <p:nvPr/>
        </p:nvSpPr>
        <p:spPr bwMode="auto">
          <a:xfrm>
            <a:off x="7236297" y="5714130"/>
            <a:ext cx="9361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b="1" dirty="0">
                <a:latin typeface="Calibri" pitchFamily="34" charset="0"/>
              </a:rPr>
              <a:t>Alta</a:t>
            </a:r>
            <a:endParaRPr lang="pt-BR" sz="3000" b="1" dirty="0">
              <a:latin typeface="Calibri" pitchFamily="34" charset="0"/>
            </a:endParaRPr>
          </a:p>
        </p:txBody>
      </p:sp>
      <p:sp>
        <p:nvSpPr>
          <p:cNvPr id="91143" name="Text Box 17"/>
          <p:cNvSpPr txBox="1">
            <a:spLocks noChangeArrowheads="1"/>
          </p:cNvSpPr>
          <p:nvPr/>
        </p:nvSpPr>
        <p:spPr bwMode="auto">
          <a:xfrm>
            <a:off x="2475035" y="5714130"/>
            <a:ext cx="12397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b="1" dirty="0">
                <a:latin typeface="Calibri" pitchFamily="34" charset="0"/>
              </a:rPr>
              <a:t>Baixa</a:t>
            </a:r>
            <a:endParaRPr lang="pt-BR" sz="3000" b="1" dirty="0">
              <a:latin typeface="Calibri" pitchFamily="34" charset="0"/>
            </a:endParaRPr>
          </a:p>
        </p:txBody>
      </p:sp>
      <p:sp>
        <p:nvSpPr>
          <p:cNvPr id="91144" name="Line 18"/>
          <p:cNvSpPr>
            <a:spLocks noChangeShapeType="1"/>
          </p:cNvSpPr>
          <p:nvPr/>
        </p:nvSpPr>
        <p:spPr bwMode="auto">
          <a:xfrm>
            <a:off x="2334358" y="5485530"/>
            <a:ext cx="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1145" name="Line 19"/>
          <p:cNvSpPr>
            <a:spLocks noChangeShapeType="1"/>
          </p:cNvSpPr>
          <p:nvPr/>
        </p:nvSpPr>
        <p:spPr bwMode="auto">
          <a:xfrm flipH="1">
            <a:off x="1560635" y="5485530"/>
            <a:ext cx="77372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1146" name="Line 20"/>
          <p:cNvSpPr>
            <a:spLocks noChangeShapeType="1"/>
          </p:cNvSpPr>
          <p:nvPr/>
        </p:nvSpPr>
        <p:spPr bwMode="auto">
          <a:xfrm flipH="1">
            <a:off x="8102112" y="5485530"/>
            <a:ext cx="492369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1147" name="Line 21"/>
          <p:cNvSpPr>
            <a:spLocks noChangeShapeType="1"/>
          </p:cNvSpPr>
          <p:nvPr/>
        </p:nvSpPr>
        <p:spPr bwMode="auto">
          <a:xfrm>
            <a:off x="2334358" y="1500174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1148" name="Text Box 22"/>
          <p:cNvSpPr txBox="1">
            <a:spLocks noChangeArrowheads="1"/>
          </p:cNvSpPr>
          <p:nvPr/>
        </p:nvSpPr>
        <p:spPr bwMode="auto">
          <a:xfrm>
            <a:off x="87923" y="2653424"/>
            <a:ext cx="212662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pc="-100" dirty="0">
                <a:latin typeface="Calibri" pitchFamily="34" charset="0"/>
              </a:rPr>
              <a:t>Impacto</a:t>
            </a:r>
            <a:r>
              <a:rPr lang="pt-BR" b="1" spc="-100" dirty="0">
                <a:latin typeface="Calibri" pitchFamily="34" charset="0"/>
              </a:rPr>
              <a:t> </a:t>
            </a:r>
            <a:r>
              <a:rPr lang="pt-BR" spc="-100" dirty="0">
                <a:latin typeface="Calibri" pitchFamily="34" charset="0"/>
              </a:rPr>
              <a:t>potencial no alcance dos objetivos</a:t>
            </a:r>
          </a:p>
        </p:txBody>
      </p:sp>
      <p:sp>
        <p:nvSpPr>
          <p:cNvPr id="91149" name="Text Box 23"/>
          <p:cNvSpPr txBox="1">
            <a:spLocks noChangeArrowheads="1"/>
          </p:cNvSpPr>
          <p:nvPr/>
        </p:nvSpPr>
        <p:spPr bwMode="auto">
          <a:xfrm>
            <a:off x="4004897" y="5637930"/>
            <a:ext cx="2743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dirty="0">
                <a:latin typeface="Calibri" pitchFamily="34" charset="0"/>
              </a:rPr>
              <a:t>Probabilidade de ocorrência</a:t>
            </a:r>
          </a:p>
        </p:txBody>
      </p:sp>
    </p:spTree>
    <p:extLst>
      <p:ext uri="{BB962C8B-B14F-4D97-AF65-F5344CB8AC3E}">
        <p14:creationId xmlns:p14="http://schemas.microsoft.com/office/powerpoint/2010/main" val="239259487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1026"/>
          <p:cNvSpPr txBox="1">
            <a:spLocks noChangeArrowheads="1"/>
          </p:cNvSpPr>
          <p:nvPr/>
        </p:nvSpPr>
        <p:spPr bwMode="auto">
          <a:xfrm>
            <a:off x="0" y="71414"/>
            <a:ext cx="9143999" cy="153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pt-BR" sz="47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ÁREAS DE ATENÇÃO NO DIAGRAMA DE VERIFICAÇÃO DE RISCO</a:t>
            </a:r>
            <a:endParaRPr kumimoji="1" lang="pt-BR" sz="47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92163" name="Line 1027"/>
          <p:cNvSpPr>
            <a:spLocks noChangeShapeType="1"/>
          </p:cNvSpPr>
          <p:nvPr/>
        </p:nvSpPr>
        <p:spPr bwMode="auto">
          <a:xfrm>
            <a:off x="773723" y="1817688"/>
            <a:ext cx="7086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89092" name="Line 1028"/>
          <p:cNvSpPr>
            <a:spLocks noChangeShapeType="1"/>
          </p:cNvSpPr>
          <p:nvPr/>
        </p:nvSpPr>
        <p:spPr bwMode="auto">
          <a:xfrm>
            <a:off x="813289" y="1785926"/>
            <a:ext cx="7086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89093" name="Line 1029"/>
          <p:cNvSpPr>
            <a:spLocks noChangeShapeType="1"/>
          </p:cNvSpPr>
          <p:nvPr/>
        </p:nvSpPr>
        <p:spPr bwMode="auto">
          <a:xfrm flipV="1">
            <a:off x="2406162" y="2393950"/>
            <a:ext cx="0" cy="350520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89094" name="Line 1030"/>
          <p:cNvSpPr>
            <a:spLocks noChangeShapeType="1"/>
          </p:cNvSpPr>
          <p:nvPr/>
        </p:nvSpPr>
        <p:spPr bwMode="auto">
          <a:xfrm>
            <a:off x="2329962" y="5822950"/>
            <a:ext cx="4038600" cy="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92167" name="Text Box 1031"/>
          <p:cNvSpPr txBox="1">
            <a:spLocks noChangeArrowheads="1"/>
          </p:cNvSpPr>
          <p:nvPr/>
        </p:nvSpPr>
        <p:spPr bwMode="auto">
          <a:xfrm>
            <a:off x="2627065" y="6047021"/>
            <a:ext cx="358800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kumimoji="1" lang="pt-BR" sz="4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probabilidade</a:t>
            </a:r>
          </a:p>
        </p:txBody>
      </p:sp>
      <p:sp>
        <p:nvSpPr>
          <p:cNvPr id="92168" name="Text Box 1032"/>
          <p:cNvSpPr txBox="1">
            <a:spLocks noChangeArrowheads="1"/>
          </p:cNvSpPr>
          <p:nvPr/>
        </p:nvSpPr>
        <p:spPr bwMode="auto">
          <a:xfrm rot="-3713">
            <a:off x="1647502" y="2774950"/>
            <a:ext cx="66300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lIns="92075" tIns="46038" rIns="92075" bIns="46038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kumimoji="1" lang="pt-BR" sz="4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impacto</a:t>
            </a:r>
          </a:p>
        </p:txBody>
      </p:sp>
      <p:sp>
        <p:nvSpPr>
          <p:cNvPr id="92169" name="Line 1033"/>
          <p:cNvSpPr>
            <a:spLocks noChangeShapeType="1"/>
          </p:cNvSpPr>
          <p:nvPr/>
        </p:nvSpPr>
        <p:spPr bwMode="auto">
          <a:xfrm>
            <a:off x="4176346" y="2470150"/>
            <a:ext cx="1524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0" name="Line 1034"/>
          <p:cNvSpPr>
            <a:spLocks noChangeShapeType="1"/>
          </p:cNvSpPr>
          <p:nvPr/>
        </p:nvSpPr>
        <p:spPr bwMode="auto">
          <a:xfrm flipV="1">
            <a:off x="4404946" y="2470150"/>
            <a:ext cx="0" cy="335280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1" name="Line 1035"/>
          <p:cNvSpPr>
            <a:spLocks noChangeShapeType="1"/>
          </p:cNvSpPr>
          <p:nvPr/>
        </p:nvSpPr>
        <p:spPr bwMode="auto">
          <a:xfrm>
            <a:off x="2347546" y="4070350"/>
            <a:ext cx="3886200" cy="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89100" name="Rectangle 1036"/>
          <p:cNvSpPr>
            <a:spLocks noChangeArrowheads="1"/>
          </p:cNvSpPr>
          <p:nvPr/>
        </p:nvSpPr>
        <p:spPr bwMode="auto">
          <a:xfrm>
            <a:off x="2499946" y="4146550"/>
            <a:ext cx="1828800" cy="1600200"/>
          </a:xfrm>
          <a:prstGeom prst="rect">
            <a:avLst/>
          </a:prstGeom>
          <a:solidFill>
            <a:schemeClr val="accent3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92173" name="Rectangle 1037"/>
          <p:cNvSpPr>
            <a:spLocks noChangeArrowheads="1"/>
          </p:cNvSpPr>
          <p:nvPr/>
        </p:nvSpPr>
        <p:spPr bwMode="auto">
          <a:xfrm>
            <a:off x="4481146" y="4146550"/>
            <a:ext cx="1676400" cy="1600200"/>
          </a:xfrm>
          <a:prstGeom prst="rect">
            <a:avLst/>
          </a:prstGeom>
          <a:solidFill>
            <a:srgbClr val="FFCC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4" name="Rectangle 1038"/>
          <p:cNvSpPr>
            <a:spLocks noChangeArrowheads="1"/>
          </p:cNvSpPr>
          <p:nvPr/>
        </p:nvSpPr>
        <p:spPr bwMode="auto">
          <a:xfrm>
            <a:off x="2499946" y="2470150"/>
            <a:ext cx="1828800" cy="1524000"/>
          </a:xfrm>
          <a:prstGeom prst="rect">
            <a:avLst/>
          </a:prstGeom>
          <a:solidFill>
            <a:srgbClr val="FFC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5" name="Rectangle 1039"/>
          <p:cNvSpPr>
            <a:spLocks noChangeArrowheads="1"/>
          </p:cNvSpPr>
          <p:nvPr/>
        </p:nvSpPr>
        <p:spPr bwMode="auto">
          <a:xfrm>
            <a:off x="4481146" y="2470150"/>
            <a:ext cx="1676400" cy="1524000"/>
          </a:xfrm>
          <a:prstGeom prst="rect">
            <a:avLst/>
          </a:prstGeom>
          <a:solidFill>
            <a:srgbClr val="C0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17344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4071966"/>
          </a:xfrm>
        </p:spPr>
        <p:txBody>
          <a:bodyPr>
            <a:noAutofit/>
          </a:bodyPr>
          <a:lstStyle/>
          <a:p>
            <a: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  <a:t>Início da elaboração </a:t>
            </a:r>
            <a:b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</a:br>
            <a: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  <a:t>da DVR </a:t>
            </a:r>
            <a:b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</a:br>
            <a: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  <a:t>Análise SWOT</a:t>
            </a:r>
            <a:endParaRPr lang="pt-BR" sz="70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6898" y="4748234"/>
            <a:ext cx="91440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Exemplo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0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ANÁLISE SWOT</a:t>
            </a:r>
            <a:endParaRPr lang="pt-BR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987153"/>
              </p:ext>
            </p:extLst>
          </p:nvPr>
        </p:nvGraphicFramePr>
        <p:xfrm>
          <a:off x="214282" y="1780303"/>
          <a:ext cx="8712968" cy="4934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491157"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2490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Poder de escolha da oferta mais econômica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  <a:spcBef>
                          <a:spcPts val="600"/>
                        </a:spcBef>
                      </a:pPr>
                      <a:r>
                        <a:rPr lang="pt-BR" sz="3500" b="0" kern="1200" spc="-1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Perda de Medicamento por transporte inadequado</a:t>
                      </a:r>
                      <a:endParaRPr lang="pt-BR" sz="3500" b="0" kern="1200" spc="-1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000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de controle de estoque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b="0" kern="1200" spc="-1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Sistema de controle de estoque ineficiente </a:t>
                      </a:r>
                      <a:endParaRPr lang="pt-BR" sz="3600" b="0" spc="-100" baseline="0" dirty="0" smtClean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21945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Condições adequadas de armazenamento para manutenção da estabilidade de medicamentos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Recursos</a:t>
                      </a:r>
                      <a:r>
                        <a:rPr lang="pt-BR" sz="3600" b="0" i="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pt-BR" sz="3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Humanos</a:t>
                      </a:r>
                      <a:r>
                        <a:rPr lang="pt-BR" sz="3600" b="0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pt-BR" sz="3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Reduzido</a:t>
                      </a:r>
                      <a:endParaRPr lang="pt-BR" sz="3200" b="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000108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Exemplo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4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ANÁLISE SWOT</a:t>
            </a:r>
            <a:endParaRPr lang="pt-BR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303789"/>
              </p:ext>
            </p:extLst>
          </p:nvPr>
        </p:nvGraphicFramePr>
        <p:xfrm>
          <a:off x="214282" y="1785926"/>
          <a:ext cx="8712968" cy="4929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  <a:spcBef>
                          <a:spcPts val="1200"/>
                        </a:spcBef>
                      </a:pPr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FRAQUEZAS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357322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latin typeface="+mj-lt"/>
                          <a:cs typeface="Arial" pitchFamily="34" charset="0"/>
                        </a:rPr>
                        <a:t>Transporte com climatização</a:t>
                      </a:r>
                      <a:endParaRPr lang="pt-BR" sz="36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b="0" kern="1200" spc="-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Perda de medicamentos por armazenamento inadequado</a:t>
                      </a:r>
                      <a:endParaRPr lang="pt-BR" sz="3600" b="0" spc="-100" baseline="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500198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latin typeface="+mj-lt"/>
                          <a:cs typeface="Arial" pitchFamily="34" charset="0"/>
                        </a:rPr>
                        <a:t>Funcionários</a:t>
                      </a:r>
                      <a:r>
                        <a:rPr lang="pt-BR" sz="3600" baseline="0" dirty="0" smtClean="0">
                          <a:latin typeface="+mj-lt"/>
                          <a:cs typeface="Arial" pitchFamily="34" charset="0"/>
                        </a:rPr>
                        <a:t> idôneos, comprometidos e capacitados</a:t>
                      </a:r>
                      <a:endParaRPr lang="pt-BR" sz="36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Mão de obra desqualificada</a:t>
                      </a:r>
                      <a:endParaRPr lang="pt-BR" sz="3600" b="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571636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baseline="0" dirty="0" smtClean="0">
                          <a:latin typeface="+mj-lt"/>
                          <a:cs typeface="Arial" pitchFamily="34" charset="0"/>
                        </a:rPr>
                        <a:t>Rastreabilidade dos medicamentos</a:t>
                      </a:r>
                      <a:endParaRPr lang="pt-BR" sz="36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Estrutura imprópria da Central de Armazenamento </a:t>
                      </a:r>
                      <a:endParaRPr lang="pt-BR" sz="3200" b="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000108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Exemplo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23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5233383"/>
              </p:ext>
            </p:extLst>
          </p:nvPr>
        </p:nvGraphicFramePr>
        <p:xfrm>
          <a:off x="214282" y="1785926"/>
          <a:ext cx="8715436" cy="4929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9"/>
                <a:gridCol w="4357717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668388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latin typeface="+mj-lt"/>
                          <a:cs typeface="Arial" pitchFamily="34" charset="0"/>
                        </a:rPr>
                        <a:t>Aquisição não sofre impacto</a:t>
                      </a:r>
                      <a:r>
                        <a:rPr lang="pt-BR" sz="3600" baseline="0" dirty="0" smtClean="0">
                          <a:latin typeface="+mj-lt"/>
                          <a:cs typeface="Arial" pitchFamily="34" charset="0"/>
                        </a:rPr>
                        <a:t> cambial</a:t>
                      </a:r>
                      <a:endParaRPr lang="pt-BR" sz="36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spc="-100" baseline="0" dirty="0" smtClean="0">
                          <a:latin typeface="+mj-lt"/>
                          <a:cs typeface="Arial" pitchFamily="34" charset="0"/>
                        </a:rPr>
                        <a:t>Recebimento de medicamentos próximos ao vencimento</a:t>
                      </a:r>
                      <a:endParaRPr lang="pt-BR" sz="3600" spc="-100" baseline="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599356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latin typeface="+mj-lt"/>
                          <a:cs typeface="Arial" pitchFamily="34" charset="0"/>
                        </a:rPr>
                        <a:t>Houve redução do custo com quebra de patentes</a:t>
                      </a:r>
                      <a:endParaRPr lang="pt-BR" sz="36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baseline="0" dirty="0" smtClean="0">
                          <a:latin typeface="+mj-lt"/>
                          <a:cs typeface="Arial" pitchFamily="34" charset="0"/>
                        </a:rPr>
                        <a:t>Vencimento do prazo de validade- descarte de medicamentos</a:t>
                      </a:r>
                      <a:endParaRPr lang="pt-BR" sz="3600" dirty="0" smtClean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161412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latin typeface="+mj-lt"/>
                          <a:cs typeface="Arial" pitchFamily="34" charset="0"/>
                        </a:rPr>
                        <a:t>Novas tecnologias</a:t>
                      </a:r>
                      <a:r>
                        <a:rPr lang="pt-BR" sz="3600" baseline="0" dirty="0" smtClean="0">
                          <a:latin typeface="+mj-lt"/>
                          <a:cs typeface="Arial" pitchFamily="34" charset="0"/>
                        </a:rPr>
                        <a:t> de produção farmacêutica</a:t>
                      </a:r>
                      <a:endParaRPr lang="pt-BR" sz="36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latin typeface="+mj-lt"/>
                          <a:cs typeface="Arial" pitchFamily="34" charset="0"/>
                        </a:rPr>
                        <a:t>Roubos e desvios</a:t>
                      </a:r>
                      <a:r>
                        <a:rPr lang="pt-BR" sz="3600" baseline="0" dirty="0" smtClean="0">
                          <a:latin typeface="+mj-lt"/>
                          <a:cs typeface="Arial" pitchFamily="34" charset="0"/>
                        </a:rPr>
                        <a:t> de medicamentos</a:t>
                      </a:r>
                      <a:endParaRPr lang="pt-BR" sz="36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ANÁLISE SWOT</a:t>
            </a:r>
            <a:endParaRPr lang="pt-BR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4282" y="1000108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Exemplo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07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671694"/>
              </p:ext>
            </p:extLst>
          </p:nvPr>
        </p:nvGraphicFramePr>
        <p:xfrm>
          <a:off x="214282" y="1791644"/>
          <a:ext cx="8715436" cy="4923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392701"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AMEAÇAS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77813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dirty="0" smtClean="0">
                          <a:latin typeface="+mj-lt"/>
                          <a:cs typeface="Arial" pitchFamily="34" charset="0"/>
                        </a:rPr>
                        <a:t>Competitividade entre os fornecedores, oferta de menor preço</a:t>
                      </a:r>
                      <a:endParaRPr lang="pt-BR" sz="36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spc="-100" baseline="0" dirty="0" smtClean="0">
                          <a:latin typeface="+mj-lt"/>
                          <a:cs typeface="Arial" pitchFamily="34" charset="0"/>
                        </a:rPr>
                        <a:t>Incidentes que acarretem perdas, falta de energia elétrica, enchentes, desastres.</a:t>
                      </a:r>
                      <a:endParaRPr lang="pt-BR" sz="3600" spc="-100" baseline="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961554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500" spc="-100" dirty="0" smtClean="0">
                          <a:latin typeface="+mj-lt"/>
                          <a:cs typeface="Arial" pitchFamily="34" charset="0"/>
                        </a:rPr>
                        <a:t>Disponibilidade</a:t>
                      </a:r>
                      <a:r>
                        <a:rPr lang="pt-BR" sz="3500" spc="-100" baseline="0" dirty="0" smtClean="0">
                          <a:latin typeface="+mj-lt"/>
                          <a:cs typeface="Arial" pitchFamily="34" charset="0"/>
                        </a:rPr>
                        <a:t> de mais carros para a distribuição</a:t>
                      </a:r>
                      <a:endParaRPr lang="pt-BR" sz="3500" spc="-1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 smtClean="0">
                          <a:latin typeface="+mj-lt"/>
                          <a:cs typeface="Arial" pitchFamily="34" charset="0"/>
                        </a:rPr>
                        <a:t>Epidemias </a:t>
                      </a:r>
                    </a:p>
                    <a:p>
                      <a:pPr>
                        <a:lnSpc>
                          <a:spcPts val="3200"/>
                        </a:lnSpc>
                      </a:pP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785950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500" spc="-120" baseline="0" dirty="0" smtClean="0">
                          <a:latin typeface="+mj-lt"/>
                          <a:cs typeface="Arial" pitchFamily="34" charset="0"/>
                        </a:rPr>
                        <a:t>Comunicação clara entre CAF, UBS e departamento de compras</a:t>
                      </a:r>
                      <a:endParaRPr lang="pt-BR" sz="3500" spc="-120" baseline="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600" spc="-100" baseline="0" dirty="0" smtClean="0">
                          <a:latin typeface="+mj-lt"/>
                          <a:cs typeface="Arial" pitchFamily="34" charset="0"/>
                        </a:rPr>
                        <a:t>- Acidentes envolvendo carros de transporte </a:t>
                      </a:r>
                      <a:endParaRPr lang="pt-BR" sz="3600" spc="-100" baseline="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ANÁLISE SWOT</a:t>
            </a:r>
            <a:endParaRPr lang="pt-BR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4282" y="1006602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Exemplo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84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Tabela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356874"/>
              </p:ext>
            </p:extLst>
          </p:nvPr>
        </p:nvGraphicFramePr>
        <p:xfrm>
          <a:off x="2155769" y="2763493"/>
          <a:ext cx="5019001" cy="4007589"/>
        </p:xfrm>
        <a:graphic>
          <a:graphicData uri="http://schemas.openxmlformats.org/drawingml/2006/table">
            <a:tbl>
              <a:tblPr/>
              <a:tblGrid>
                <a:gridCol w="406383"/>
                <a:gridCol w="402909"/>
                <a:gridCol w="708565"/>
                <a:gridCol w="708565"/>
                <a:gridCol w="708565"/>
                <a:gridCol w="708565"/>
                <a:gridCol w="708565"/>
                <a:gridCol w="666884"/>
              </a:tblGrid>
              <a:tr h="178986">
                <a:tc grid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 smtClean="0">
                          <a:effectLst/>
                          <a:latin typeface="Arial"/>
                        </a:rPr>
                        <a:t>GRÁFICO DE VERIFICAÇÃO DE RISCOS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u="none" strike="noStrike" dirty="0" smtClean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14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54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IMPACTO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wordArtVert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effectLst/>
                          <a:latin typeface="Arial"/>
                        </a:rPr>
                        <a:t>5</a:t>
                      </a:r>
                      <a:endParaRPr lang="pt-B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54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54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54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54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8986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571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PROBABILIDADE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3" name="Text Box 1"/>
          <p:cNvSpPr txBox="1">
            <a:spLocks noChangeArrowheads="1"/>
          </p:cNvSpPr>
          <p:nvPr/>
        </p:nvSpPr>
        <p:spPr bwMode="auto">
          <a:xfrm>
            <a:off x="600714" y="394997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1-F</a:t>
            </a: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600714" y="755826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2-F</a:t>
            </a:r>
          </a:p>
        </p:txBody>
      </p:sp>
      <p:sp>
        <p:nvSpPr>
          <p:cNvPr id="85" name="Text Box 3"/>
          <p:cNvSpPr txBox="1">
            <a:spLocks noChangeArrowheads="1"/>
          </p:cNvSpPr>
          <p:nvPr/>
        </p:nvSpPr>
        <p:spPr bwMode="auto">
          <a:xfrm>
            <a:off x="600714" y="1117450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3-F</a:t>
            </a: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600714" y="1486792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4-F</a:t>
            </a:r>
          </a:p>
        </p:txBody>
      </p:sp>
      <p:sp>
        <p:nvSpPr>
          <p:cNvPr id="87" name="Text Box 5"/>
          <p:cNvSpPr txBox="1">
            <a:spLocks noChangeArrowheads="1"/>
          </p:cNvSpPr>
          <p:nvPr/>
        </p:nvSpPr>
        <p:spPr bwMode="auto">
          <a:xfrm>
            <a:off x="600714" y="1843049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5-F</a:t>
            </a:r>
          </a:p>
        </p:txBody>
      </p:sp>
      <p:sp>
        <p:nvSpPr>
          <p:cNvPr id="88" name="Text Box 6"/>
          <p:cNvSpPr txBox="1">
            <a:spLocks noChangeArrowheads="1"/>
          </p:cNvSpPr>
          <p:nvPr/>
        </p:nvSpPr>
        <p:spPr bwMode="auto">
          <a:xfrm>
            <a:off x="602635" y="2201115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6-F</a:t>
            </a:r>
          </a:p>
        </p:txBody>
      </p:sp>
      <p:graphicFrame>
        <p:nvGraphicFramePr>
          <p:cNvPr id="103" name="Tabela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200108"/>
              </p:ext>
            </p:extLst>
          </p:nvPr>
        </p:nvGraphicFramePr>
        <p:xfrm>
          <a:off x="971600" y="116632"/>
          <a:ext cx="8063429" cy="2462610"/>
        </p:xfrm>
        <a:graphic>
          <a:graphicData uri="http://schemas.openxmlformats.org/drawingml/2006/table">
            <a:tbl>
              <a:tblPr/>
              <a:tblGrid>
                <a:gridCol w="5832648"/>
                <a:gridCol w="1078862"/>
                <a:gridCol w="1151919"/>
              </a:tblGrid>
              <a:tr h="256190"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i="0" u="none" strike="noStrike" dirty="0">
                          <a:effectLst/>
                          <a:latin typeface="Tahoma"/>
                        </a:rPr>
                        <a:t>FRAQUEZAS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effectLst/>
                          <a:latin typeface="Tahoma"/>
                        </a:rPr>
                        <a:t>PROB.</a:t>
                      </a:r>
                      <a:endParaRPr lang="pt-BR" sz="1800" b="1" i="0" u="none" strike="noStrike" dirty="0">
                        <a:effectLst/>
                        <a:latin typeface="Tahoma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effectLst/>
                          <a:latin typeface="Tahoma"/>
                        </a:rPr>
                        <a:t>IMPACTO  </a:t>
                      </a:r>
                      <a:endParaRPr lang="pt-BR" sz="1800" b="1" i="0" u="none" strike="noStrike" dirty="0">
                        <a:effectLst/>
                        <a:latin typeface="Tahoma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715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Perda de Medicamento por transporte inadequado</a:t>
                      </a:r>
                      <a:endParaRPr lang="pt-BR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715">
                <a:tc>
                  <a:txBody>
                    <a:bodyPr/>
                    <a:lstStyle/>
                    <a:p>
                      <a:pPr marL="0" marR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Sistema de controle de estoque ineficiente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71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Recursos</a:t>
                      </a:r>
                      <a:r>
                        <a:rPr lang="pt-BR" sz="1800" b="1" i="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Humanos</a:t>
                      </a:r>
                      <a:r>
                        <a:rPr lang="pt-BR" sz="1800" b="1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Reduzido</a:t>
                      </a:r>
                      <a:endParaRPr lang="pt-B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715"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Perda de medicamentos por armazenamento inadequado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715"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Mão de obra desqualificada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71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Estrutura imprópria da Central de Armazenamento </a:t>
                      </a:r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4" name="Text Box 1"/>
          <p:cNvSpPr txBox="1">
            <a:spLocks noChangeArrowheads="1"/>
          </p:cNvSpPr>
          <p:nvPr/>
        </p:nvSpPr>
        <p:spPr bwMode="auto">
          <a:xfrm>
            <a:off x="611066" y="396471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1-F</a:t>
            </a:r>
          </a:p>
        </p:txBody>
      </p:sp>
      <p:sp>
        <p:nvSpPr>
          <p:cNvPr id="105" name="Text Box 2"/>
          <p:cNvSpPr txBox="1">
            <a:spLocks noChangeArrowheads="1"/>
          </p:cNvSpPr>
          <p:nvPr/>
        </p:nvSpPr>
        <p:spPr bwMode="auto">
          <a:xfrm>
            <a:off x="611066" y="757300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2-F</a:t>
            </a:r>
          </a:p>
        </p:txBody>
      </p:sp>
      <p:sp>
        <p:nvSpPr>
          <p:cNvPr id="106" name="Text Box 3"/>
          <p:cNvSpPr txBox="1">
            <a:spLocks noChangeArrowheads="1"/>
          </p:cNvSpPr>
          <p:nvPr/>
        </p:nvSpPr>
        <p:spPr bwMode="auto">
          <a:xfrm>
            <a:off x="611066" y="1118924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3-F</a:t>
            </a:r>
          </a:p>
        </p:txBody>
      </p:sp>
      <p:sp>
        <p:nvSpPr>
          <p:cNvPr id="107" name="Text Box 4"/>
          <p:cNvSpPr txBox="1">
            <a:spLocks noChangeArrowheads="1"/>
          </p:cNvSpPr>
          <p:nvPr/>
        </p:nvSpPr>
        <p:spPr bwMode="auto">
          <a:xfrm>
            <a:off x="611066" y="1488266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4-F</a:t>
            </a:r>
          </a:p>
        </p:txBody>
      </p:sp>
      <p:sp>
        <p:nvSpPr>
          <p:cNvPr id="108" name="Text Box 5"/>
          <p:cNvSpPr txBox="1">
            <a:spLocks noChangeArrowheads="1"/>
          </p:cNvSpPr>
          <p:nvPr/>
        </p:nvSpPr>
        <p:spPr bwMode="auto">
          <a:xfrm>
            <a:off x="611066" y="1844523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5-F</a:t>
            </a:r>
          </a:p>
        </p:txBody>
      </p:sp>
      <p:sp>
        <p:nvSpPr>
          <p:cNvPr id="109" name="Text Box 6"/>
          <p:cNvSpPr txBox="1">
            <a:spLocks noChangeArrowheads="1"/>
          </p:cNvSpPr>
          <p:nvPr/>
        </p:nvSpPr>
        <p:spPr bwMode="auto">
          <a:xfrm>
            <a:off x="612987" y="2202589"/>
            <a:ext cx="360000" cy="3600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00FFFF" mc:Ignorable="a14" a14:legacySpreadsheetColorIndex="1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pt-BR" sz="10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6-F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020272" y="38566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5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8100392" y="396471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5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7020272" y="74959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4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8100392" y="74649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3</a:t>
            </a:r>
            <a:endParaRPr lang="pt-BR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7020272" y="110811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3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020272" y="147745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3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8118148" y="146643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3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8117164" y="110959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2</a:t>
            </a:r>
            <a:endParaRPr lang="pt-BR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7020272" y="18316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2</a:t>
            </a:r>
            <a:endParaRPr lang="pt-BR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8100392" y="1849051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2</a:t>
            </a:r>
            <a:endParaRPr lang="pt-BR" b="1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7020272" y="219792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4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8100392" y="219792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0141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91996E-6 L 0.5868 0.426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0" y="213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1157 L 0.50989 0.542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9" y="26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8762E-7 L 0.42899 0.571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41" y="285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11589E-6 L 0.42934 0.4351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58" y="217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77 0.00371 L 0.35729 0.4707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7" y="23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1296 L 0.5099 0.249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82" y="118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3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1357322"/>
            <a:ext cx="6840760" cy="5572140"/>
          </a:xfrm>
        </p:spPr>
        <p:txBody>
          <a:bodyPr>
            <a:normAutofit/>
          </a:bodyPr>
          <a:lstStyle/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pt-BR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Municípios </a:t>
            </a:r>
            <a:r>
              <a:rPr lang="pt-B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Selecionados:</a:t>
            </a:r>
          </a:p>
          <a:p>
            <a:r>
              <a:rPr lang="pt-BR" dirty="0" smtClean="0">
                <a:solidFill>
                  <a:schemeClr val="tx1"/>
                </a:solidFill>
                <a:cs typeface="Arial" pitchFamily="34" charset="0"/>
              </a:rPr>
              <a:t>Paranavaí, Mal. Cândido Rondon</a:t>
            </a:r>
          </a:p>
          <a:p>
            <a:r>
              <a:rPr lang="pt-BR" dirty="0" smtClean="0">
                <a:solidFill>
                  <a:schemeClr val="tx1"/>
                </a:solidFill>
                <a:cs typeface="Arial" pitchFamily="34" charset="0"/>
              </a:rPr>
              <a:t> e Ponta Grossa</a:t>
            </a:r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4422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Instituições Participantes:</a:t>
            </a:r>
            <a:endParaRPr lang="pt-BR" dirty="0">
              <a:solidFill>
                <a:schemeClr val="tx2"/>
              </a:solidFill>
            </a:endParaRPr>
          </a:p>
        </p:txBody>
      </p:sp>
      <p:pic>
        <p:nvPicPr>
          <p:cNvPr id="1026" name="Picture 2" descr="http://www.inbrape.com.br/userfiles/image/LOGOS_FAFIPA.jpg"/>
          <p:cNvPicPr>
            <a:picLocks noChangeAspect="1" noChangeArrowheads="1"/>
          </p:cNvPicPr>
          <p:nvPr/>
        </p:nvPicPr>
        <p:blipFill>
          <a:blip r:embed="rId2"/>
          <a:srcRect r="49362"/>
          <a:stretch>
            <a:fillRect/>
          </a:stretch>
        </p:blipFill>
        <p:spPr bwMode="auto">
          <a:xfrm>
            <a:off x="5653758" y="1214422"/>
            <a:ext cx="2704456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www.unioeste.br/cursos/cascavel/administracao/images/NOVA%20LOGOMARCA%20-%20unioes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9" y="1214422"/>
            <a:ext cx="4071966" cy="1738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http://www.isapg.com.br/2009/ciepg/img_up/ue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286124"/>
            <a:ext cx="4052802" cy="1067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853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2571744"/>
            <a:ext cx="8643998" cy="1470025"/>
          </a:xfrm>
        </p:spPr>
        <p:txBody>
          <a:bodyPr>
            <a:noAutofit/>
          </a:bodyPr>
          <a:lstStyle/>
          <a:p>
            <a:r>
              <a:rPr lang="pt-BR" sz="7000" spc="-100" dirty="0" smtClean="0">
                <a:solidFill>
                  <a:schemeClr val="tx2"/>
                </a:solidFill>
                <a:cs typeface="Arial" pitchFamily="34" charset="0"/>
              </a:rPr>
              <a:t>Diagrama de Verificação de Riscos Apresentados Pelas IES</a:t>
            </a:r>
            <a:br>
              <a:rPr lang="pt-BR" sz="7000" spc="-100" dirty="0" smtClean="0">
                <a:solidFill>
                  <a:schemeClr val="tx2"/>
                </a:solidFill>
                <a:cs typeface="Arial" pitchFamily="34" charset="0"/>
              </a:rPr>
            </a:br>
            <a:endParaRPr lang="pt-BR" sz="7000" spc="-100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09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UNIOESTE / Resumido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625088"/>
              </p:ext>
            </p:extLst>
          </p:nvPr>
        </p:nvGraphicFramePr>
        <p:xfrm>
          <a:off x="323528" y="908350"/>
          <a:ext cx="8559216" cy="5702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310744"/>
              </a:tblGrid>
              <a:tr h="10204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BAIXA PROBABILIDADE – ALTO </a:t>
                      </a:r>
                      <a:r>
                        <a:rPr lang="pt-BR" sz="2800" dirty="0" smtClean="0">
                          <a:effectLst/>
                        </a:rPr>
                        <a:t>IMPACTO 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ALTA PROBABILIDADE – ALTO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2546605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2800" spc="-100" baseline="0" dirty="0">
                          <a:effectLst/>
                        </a:rPr>
                        <a:t> Expirar o prazo de validade de medicamentos (F3 em consequência de não prescrição por parte dos médicos; F4; F5; F9; F12; F13).</a:t>
                      </a:r>
                      <a:endParaRPr lang="pt-BR" sz="2800" spc="-1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2800" spc="-100" baseline="0" dirty="0">
                          <a:effectLst/>
                        </a:rPr>
                        <a:t>Adquirir medicamentos que não condizem com a demanda (F1; F12).</a:t>
                      </a:r>
                      <a:endParaRPr lang="pt-BR" sz="2800" spc="-1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2053101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00" baseline="0" dirty="0" smtClean="0">
                          <a:effectLst/>
                        </a:rPr>
                        <a:t>2</a:t>
                      </a:r>
                      <a:r>
                        <a:rPr lang="pt-BR" sz="2800" spc="-150" baseline="0" dirty="0" smtClean="0">
                          <a:effectLst/>
                        </a:rPr>
                        <a:t>. </a:t>
                      </a:r>
                      <a:r>
                        <a:rPr lang="pt-BR" sz="2800" spc="-150" baseline="0" dirty="0">
                          <a:effectLst/>
                        </a:rPr>
                        <a:t>Recebimento de </a:t>
                      </a:r>
                      <a:endParaRPr lang="pt-BR" sz="2800" spc="-150" baseline="0" dirty="0" smtClean="0">
                        <a:effectLst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50" baseline="0" dirty="0" smtClean="0">
                          <a:effectLst/>
                        </a:rPr>
                        <a:t>    medicamentos </a:t>
                      </a:r>
                      <a:r>
                        <a:rPr lang="pt-BR" sz="2800" spc="-150" baseline="0" dirty="0">
                          <a:effectLst/>
                        </a:rPr>
                        <a:t>em </a:t>
                      </a:r>
                      <a:endParaRPr lang="pt-BR" sz="2800" spc="-150" baseline="0" dirty="0" smtClean="0">
                        <a:effectLst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50" baseline="0" dirty="0" smtClean="0">
                          <a:effectLst/>
                        </a:rPr>
                        <a:t>    quantidade </a:t>
                      </a:r>
                      <a:r>
                        <a:rPr lang="pt-BR" sz="2800" spc="-150" baseline="0" dirty="0">
                          <a:effectLst/>
                        </a:rPr>
                        <a:t>inferior ao </a:t>
                      </a:r>
                      <a:r>
                        <a:rPr lang="pt-BR" sz="2800" spc="-150" baseline="0" dirty="0" smtClean="0">
                          <a:effectLst/>
                        </a:rPr>
                        <a:t>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50" baseline="0" dirty="0" smtClean="0">
                          <a:effectLst/>
                        </a:rPr>
                        <a:t>    contrato </a:t>
                      </a:r>
                      <a:r>
                        <a:rPr lang="pt-BR" sz="2800" spc="-150" baseline="0" dirty="0">
                          <a:effectLst/>
                        </a:rPr>
                        <a:t>e empenho (F4; F13).</a:t>
                      </a:r>
                      <a:endParaRPr lang="pt-BR" sz="2800" spc="-15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 startAt="2"/>
                      </a:pPr>
                      <a:r>
                        <a:rPr lang="pt-BR" sz="2800" spc="-100" baseline="0" dirty="0">
                          <a:effectLst/>
                        </a:rPr>
                        <a:t>Aquisição e/ou recebimento de medicamentos com especificações inadequadas (F1; F4; F5; A1).</a:t>
                      </a:r>
                      <a:endParaRPr lang="pt-BR" sz="2800" spc="-1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79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UNIOESTE / Resumido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721982"/>
              </p:ext>
            </p:extLst>
          </p:nvPr>
        </p:nvGraphicFramePr>
        <p:xfrm>
          <a:off x="251520" y="1021594"/>
          <a:ext cx="8559216" cy="4757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310744"/>
              </a:tblGrid>
              <a:tr h="12071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spc="-100" dirty="0">
                          <a:effectLst/>
                        </a:rPr>
                        <a:t>BAIXA PROBABILIDADE – </a:t>
                      </a:r>
                      <a:endParaRPr lang="pt-BR" sz="2800" spc="-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spc="-100" dirty="0" smtClean="0">
                          <a:effectLst/>
                        </a:rPr>
                        <a:t>ALTO </a:t>
                      </a:r>
                      <a:r>
                        <a:rPr lang="pt-BR" sz="2800" spc="-100" dirty="0">
                          <a:effectLst/>
                        </a:rPr>
                        <a:t>IMPACTO</a:t>
                      </a:r>
                      <a:endParaRPr lang="pt-BR" sz="2800" spc="-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spc="-100" dirty="0">
                          <a:effectLst/>
                        </a:rPr>
                        <a:t>ALTA PROBABILIDADE – </a:t>
                      </a:r>
                      <a:endParaRPr lang="pt-BR" sz="2800" spc="-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spc="-100" dirty="0" smtClean="0">
                          <a:effectLst/>
                        </a:rPr>
                        <a:t>ALTO </a:t>
                      </a:r>
                      <a:r>
                        <a:rPr lang="pt-BR" sz="2800" spc="-100" dirty="0">
                          <a:effectLst/>
                        </a:rPr>
                        <a:t>IMPACTO</a:t>
                      </a:r>
                      <a:endParaRPr lang="pt-BR" sz="2800" spc="-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1793705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00" baseline="0" dirty="0" smtClean="0">
                          <a:effectLst/>
                        </a:rPr>
                        <a:t>3. </a:t>
                      </a:r>
                      <a:r>
                        <a:rPr lang="pt-BR" sz="2800" spc="-100" baseline="0" dirty="0">
                          <a:effectLst/>
                        </a:rPr>
                        <a:t>Pagamento de </a:t>
                      </a:r>
                      <a:r>
                        <a:rPr lang="pt-BR" sz="2800" spc="-100" baseline="0" dirty="0" smtClean="0">
                          <a:effectLst/>
                        </a:rPr>
                        <a:t>  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00" baseline="0" dirty="0" smtClean="0">
                          <a:effectLst/>
                        </a:rPr>
                        <a:t>    medicamentos </a:t>
                      </a:r>
                      <a:r>
                        <a:rPr lang="pt-BR" sz="2800" spc="-100" baseline="0" dirty="0">
                          <a:effectLst/>
                        </a:rPr>
                        <a:t>não </a:t>
                      </a:r>
                      <a:endParaRPr lang="pt-BR" sz="2800" spc="-100" baseline="0" dirty="0" smtClean="0">
                        <a:effectLst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00" baseline="0" dirty="0" smtClean="0">
                          <a:effectLst/>
                        </a:rPr>
                        <a:t>    recebidos </a:t>
                      </a:r>
                      <a:r>
                        <a:rPr lang="pt-BR" sz="2800" spc="-100" baseline="0" dirty="0">
                          <a:effectLst/>
                        </a:rPr>
                        <a:t>(F4; F13</a:t>
                      </a:r>
                      <a:r>
                        <a:rPr lang="pt-BR" sz="2800" spc="-100" baseline="0" dirty="0" smtClean="0">
                          <a:effectLst/>
                        </a:rPr>
                        <a:t>).</a:t>
                      </a:r>
                      <a:endParaRPr lang="pt-BR" sz="2800" spc="-100" baseline="0" dirty="0">
                        <a:effectLst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 startAt="3"/>
                      </a:pPr>
                      <a:r>
                        <a:rPr lang="pt-BR" sz="2800" spc="-100" baseline="0" dirty="0">
                          <a:effectLst/>
                        </a:rPr>
                        <a:t>Falta de medicamentos a população atendida pelo SUS </a:t>
                      </a:r>
                      <a:r>
                        <a:rPr lang="pt-BR" sz="2800" spc="-100" baseline="0" dirty="0" smtClean="0">
                          <a:effectLst/>
                        </a:rPr>
                        <a:t>conforme </a:t>
                      </a:r>
                      <a:r>
                        <a:rPr lang="pt-BR" sz="2800" spc="-100" baseline="0" dirty="0">
                          <a:effectLst/>
                        </a:rPr>
                        <a:t>Decreto 7.508/2011 (F2; F7; F8; F9; F10; F12; F13; A2; A4; A6).</a:t>
                      </a:r>
                      <a:endParaRPr lang="pt-BR" sz="2800" spc="-1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1100161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 startAt="4"/>
                      </a:pPr>
                      <a:r>
                        <a:rPr lang="pt-BR" sz="2800" spc="-100" dirty="0" smtClean="0">
                          <a:effectLst/>
                        </a:rPr>
                        <a:t>...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00" dirty="0" smtClean="0">
                          <a:effectLst/>
                        </a:rPr>
                        <a:t>       ...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00" dirty="0" smtClean="0">
                          <a:effectLst/>
                        </a:rPr>
                        <a:t>10.  ...</a:t>
                      </a:r>
                      <a:endParaRPr lang="pt-BR" sz="2800" spc="-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 startAt="4"/>
                      </a:pPr>
                      <a:r>
                        <a:rPr lang="pt-BR" sz="2800" spc="-100" dirty="0" smtClean="0">
                          <a:effectLst/>
                        </a:rPr>
                        <a:t>...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00" dirty="0" smtClean="0">
                          <a:effectLst/>
                        </a:rPr>
                        <a:t>      </a:t>
                      </a:r>
                      <a:r>
                        <a:rPr lang="pt-BR" sz="2800" spc="-100" baseline="0" dirty="0" smtClean="0">
                          <a:effectLst/>
                        </a:rPr>
                        <a:t> </a:t>
                      </a:r>
                      <a:r>
                        <a:rPr lang="pt-BR" sz="2800" spc="-100" dirty="0" smtClean="0">
                          <a:effectLst/>
                        </a:rPr>
                        <a:t>...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spc="-100" dirty="0" smtClean="0">
                          <a:effectLst/>
                        </a:rPr>
                        <a:t>12</a:t>
                      </a:r>
                      <a:r>
                        <a:rPr lang="pt-BR" sz="2800" spc="-100" dirty="0">
                          <a:effectLst/>
                        </a:rPr>
                        <a:t>. ...</a:t>
                      </a:r>
                      <a:endParaRPr lang="pt-BR" sz="2800" spc="-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042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79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UNIOESTE / Resumido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349406"/>
              </p:ext>
            </p:extLst>
          </p:nvPr>
        </p:nvGraphicFramePr>
        <p:xfrm>
          <a:off x="251520" y="1268760"/>
          <a:ext cx="8568952" cy="2839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10646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200" dirty="0">
                          <a:effectLst/>
                        </a:rPr>
                        <a:t>BAIXA PROBABILIDADE – BAIXO IMPACTO</a:t>
                      </a:r>
                      <a:endParaRPr lang="pt-BR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200" dirty="0">
                          <a:effectLst/>
                        </a:rPr>
                        <a:t>ALTA PROBABILIDADE – BAIXO IMPACTO</a:t>
                      </a:r>
                      <a:endParaRPr lang="pt-BR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586629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2800" spc="-100" baseline="0" dirty="0">
                          <a:effectLst/>
                        </a:rPr>
                        <a:t>Atendimento a pessoas com medicamentos que não competem ao município atendido (F7)</a:t>
                      </a:r>
                      <a:endParaRPr lang="pt-BR" sz="2800" spc="-1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2800" spc="-100" baseline="0" dirty="0">
                          <a:effectLst/>
                        </a:rPr>
                        <a:t>Aquisição de medicamentos desnecessários (F1; A2).</a:t>
                      </a:r>
                      <a:endParaRPr lang="pt-BR" sz="2800" spc="-1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79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AQUISIÇÃO - FAFIPA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348428"/>
              </p:ext>
            </p:extLst>
          </p:nvPr>
        </p:nvGraphicFramePr>
        <p:xfrm>
          <a:off x="179512" y="1268760"/>
          <a:ext cx="8703232" cy="5430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45514"/>
              </a:tblGrid>
              <a:tr h="379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BAIXA PROBABILIDADE – ALTO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ALTA PROBABILIDADE – ALTO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1384716">
                <a:tc>
                  <a:txBody>
                    <a:bodyPr/>
                    <a:lstStyle/>
                    <a:p>
                      <a:pPr marL="457200" lvl="0" indent="-4572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2800" b="0" spc="-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Risco do gestor utilizar o recurso para outros fins</a:t>
                      </a:r>
                      <a:endParaRPr lang="pt-BR" sz="2800" b="0" spc="-1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457200" lvl="0" indent="-4572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2800" b="0" spc="-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Risco de adquirir medicação de baixa qualidade e de laboratórios não tão confiáveis</a:t>
                      </a:r>
                      <a:endParaRPr lang="pt-BR" sz="2800" b="0" spc="-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96339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514350" lvl="0" indent="-5143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457200" algn="l"/>
                        </a:tabLst>
                      </a:pPr>
                      <a:r>
                        <a:rPr lang="pt-BR" sz="2800" b="0" spc="-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Rotatividade do medico influencia   </a:t>
                      </a:r>
                    </a:p>
                    <a:p>
                      <a:pPr marL="514350" lvl="0" indent="-5143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b="0" spc="-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        na solicitação da medicação</a:t>
                      </a:r>
                      <a:endParaRPr lang="pt-BR" sz="2800" b="0" spc="-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1394064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2400" dirty="0">
                        <a:effectLst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514350" lvl="0" indent="-5143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AutoNum type="arabicPeriod" startAt="3"/>
                        <a:tabLst>
                          <a:tab pos="457200" algn="l"/>
                        </a:tabLst>
                      </a:pPr>
                      <a:r>
                        <a:rPr lang="pt-BR" sz="2800" b="0" spc="-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Falha no recebimento dos produtos   </a:t>
                      </a:r>
                    </a:p>
                    <a:p>
                      <a:pPr marL="514350" lvl="0" indent="-5143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b="0" spc="-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        quanto à quantidade e qualidade contratada</a:t>
                      </a:r>
                      <a:endParaRPr lang="pt-BR" sz="2800" b="0" spc="-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86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ARMAZENAGEM - FAFIPA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433139"/>
              </p:ext>
            </p:extLst>
          </p:nvPr>
        </p:nvGraphicFramePr>
        <p:xfrm>
          <a:off x="107504" y="1268760"/>
          <a:ext cx="8928992" cy="4605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4006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spc="-100" dirty="0">
                          <a:effectLst/>
                        </a:rPr>
                        <a:t>BAIXA PROBABILIDADE – ALTO IMPACTO</a:t>
                      </a:r>
                      <a:endParaRPr lang="pt-BR" sz="2800" spc="-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spc="-100" dirty="0">
                          <a:effectLst/>
                        </a:rPr>
                        <a:t>ALTA PROBABILIDADE – ALTO IMPACTO</a:t>
                      </a:r>
                      <a:endParaRPr lang="pt-BR" sz="2800" spc="-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781120">
                <a:tc>
                  <a:txBody>
                    <a:bodyPr/>
                    <a:lstStyle/>
                    <a:p>
                      <a:pPr marL="457200" lvl="0" indent="-4572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2800" spc="-100" dirty="0" smtClean="0">
                          <a:effectLst/>
                          <a:latin typeface="+mn-lt"/>
                          <a:ea typeface="Symbol"/>
                          <a:cs typeface="Symbol"/>
                        </a:rPr>
                        <a:t>Medicamento extraviado</a:t>
                      </a:r>
                      <a:endParaRPr lang="pt-BR" sz="2800" spc="-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457200" lvl="0" indent="-4572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2800" spc="-100" dirty="0" smtClean="0">
                          <a:effectLst/>
                          <a:latin typeface="+mn-lt"/>
                          <a:ea typeface="Symbol"/>
                          <a:cs typeface="Symbol"/>
                        </a:rPr>
                        <a:t>Falha do Sistema </a:t>
                      </a:r>
                      <a:r>
                        <a:rPr lang="pt-BR" sz="2800" spc="-100" dirty="0" err="1" smtClean="0">
                          <a:effectLst/>
                          <a:latin typeface="+mn-lt"/>
                          <a:ea typeface="Symbol"/>
                          <a:cs typeface="Symbol"/>
                        </a:rPr>
                        <a:t>Sig</a:t>
                      </a:r>
                      <a:r>
                        <a:rPr lang="pt-BR" sz="2800" spc="-100" dirty="0" smtClean="0">
                          <a:effectLst/>
                          <a:latin typeface="+mn-lt"/>
                          <a:ea typeface="Symbol"/>
                          <a:cs typeface="Symbol"/>
                        </a:rPr>
                        <a:t>-Saúde</a:t>
                      </a:r>
                      <a:endParaRPr lang="pt-BR" sz="2800" spc="-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97408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spc="-1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Symbol"/>
                          <a:cs typeface="Symbol"/>
                        </a:rPr>
                        <a:t>2.  Atraso de medicamentos para os setores de distribuição</a:t>
                      </a:r>
                      <a:endParaRPr lang="pt-BR" sz="2800" spc="-100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spc="-1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Symbol"/>
                          <a:cs typeface="Symbol"/>
                        </a:rPr>
                        <a:t>2.  Atraso de medicamentos para os setores de distribuição</a:t>
                      </a:r>
                      <a:endParaRPr lang="pt-BR" sz="2800" spc="-100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95474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spc="-100" dirty="0" smtClean="0">
                          <a:effectLst/>
                          <a:latin typeface="+mn-lt"/>
                          <a:ea typeface="Symbol"/>
                          <a:cs typeface="Symbol"/>
                        </a:rPr>
                        <a:t>3.</a:t>
                      </a:r>
                      <a:r>
                        <a:rPr lang="pt-BR" sz="2800" spc="-100" baseline="0" dirty="0" smtClean="0">
                          <a:effectLst/>
                          <a:latin typeface="+mn-lt"/>
                          <a:ea typeface="Symbol"/>
                          <a:cs typeface="Symbol"/>
                        </a:rPr>
                        <a:t> </a:t>
                      </a:r>
                      <a:r>
                        <a:rPr lang="pt-BR" sz="2800" spc="-100" dirty="0" smtClean="0">
                          <a:effectLst/>
                          <a:latin typeface="+mn-lt"/>
                          <a:ea typeface="Symbol"/>
                          <a:cs typeface="Symbol"/>
                        </a:rPr>
                        <a:t>Higiene do local de armazenamento</a:t>
                      </a:r>
                      <a:endParaRPr lang="pt-BR" sz="2800" spc="-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2800" spc="-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97408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spc="-100" dirty="0" smtClean="0">
                          <a:effectLst/>
                          <a:latin typeface="+mn-lt"/>
                          <a:ea typeface="Symbol"/>
                          <a:cs typeface="Symbol"/>
                        </a:rPr>
                        <a:t>4. Climatização do local de armazenamento</a:t>
                      </a:r>
                      <a:endParaRPr lang="pt-BR" sz="2800" spc="-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2800" spc="-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4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ARMAZENAGEM - FAFIPA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2805"/>
              </p:ext>
            </p:extLst>
          </p:nvPr>
        </p:nvGraphicFramePr>
        <p:xfrm>
          <a:off x="107504" y="1268760"/>
          <a:ext cx="8928992" cy="184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398"/>
                <a:gridCol w="4500594"/>
              </a:tblGrid>
              <a:tr h="3353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BAIXA PROBABILIDADE – BAIXO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ALTA PROBABILIDADE – BAIXO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586629">
                <a:tc>
                  <a:txBody>
                    <a:bodyPr/>
                    <a:lstStyle/>
                    <a:p>
                      <a:pPr marL="457200" lvl="0" indent="-4572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2800" dirty="0" smtClean="0">
                          <a:effectLst/>
                          <a:latin typeface="+mn-lt"/>
                          <a:ea typeface="Symbol"/>
                          <a:cs typeface="Symbol"/>
                        </a:rPr>
                        <a:t>Falhas no controle de estoque</a:t>
                      </a: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pt-B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4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9754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DEMANDA - FAFIPA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490955"/>
              </p:ext>
            </p:extLst>
          </p:nvPr>
        </p:nvGraphicFramePr>
        <p:xfrm>
          <a:off x="0" y="642918"/>
          <a:ext cx="9110108" cy="624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5054"/>
                <a:gridCol w="4555054"/>
              </a:tblGrid>
              <a:tr h="3494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spc="-130" baseline="0" dirty="0">
                          <a:solidFill>
                            <a:schemeClr val="bg1"/>
                          </a:solidFill>
                          <a:effectLst/>
                        </a:rPr>
                        <a:t>BAIXA PROBABILIDADE – ALTO IMPACTO</a:t>
                      </a:r>
                      <a:endParaRPr lang="pt-BR" sz="2800" spc="-130" baseline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spc="-130" baseline="0" dirty="0">
                          <a:effectLst/>
                        </a:rPr>
                        <a:t>ALTA PROBABILIDADE – ALTO IMPACTO</a:t>
                      </a:r>
                      <a:endParaRPr lang="pt-BR" sz="2800" spc="-13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2100235">
                <a:tc>
                  <a:txBody>
                    <a:bodyPr/>
                    <a:lstStyle/>
                    <a:p>
                      <a:pPr marL="457200" lvl="0" indent="-4572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2800" spc="-130" baseline="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/>
                        </a:rPr>
                        <a:t>O aumento de consumo de medicamentos no PA devido ao tempo que o paciente espera para ser atendido na UBS</a:t>
                      </a:r>
                      <a:endParaRPr lang="pt-BR" sz="2800" spc="-130" baseline="0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457200" lvl="0" indent="-4572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2800" spc="-130" baseline="0" dirty="0" smtClean="0">
                          <a:effectLst/>
                          <a:latin typeface="+mn-lt"/>
                          <a:ea typeface="Times New Roman"/>
                        </a:rPr>
                        <a:t>Dificuldade em organizar o controle de medicamentos utilizados no PA, falta a indicação por paciente</a:t>
                      </a:r>
                      <a:endParaRPr lang="pt-BR" sz="2800" spc="-13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1255577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2800" spc="-13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514350" lvl="0" indent="-5143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457200" algn="l"/>
                        </a:tabLst>
                      </a:pPr>
                      <a:r>
                        <a:rPr lang="pt-BR" sz="2800" spc="-130" baseline="0" dirty="0" smtClean="0">
                          <a:effectLst/>
                          <a:latin typeface="+mn-lt"/>
                          <a:ea typeface="Times New Roman"/>
                        </a:rPr>
                        <a:t>Alto fluxo de pacientes e   </a:t>
                      </a:r>
                    </a:p>
                    <a:p>
                      <a:pPr marL="514350" lvl="0" indent="-5143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spc="-130" baseline="0" dirty="0" smtClean="0">
                          <a:effectLst/>
                          <a:latin typeface="+mn-lt"/>
                          <a:ea typeface="Times New Roman"/>
                        </a:rPr>
                        <a:t>        número de funcionários capacitados</a:t>
                      </a:r>
                      <a:endParaRPr lang="pt-BR" sz="2800" spc="-13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1355557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2800" spc="-130" baseline="0" dirty="0">
                        <a:effectLst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514350" lvl="0" indent="-5143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  <a:tabLst>
                          <a:tab pos="457200" algn="l"/>
                        </a:tabLst>
                      </a:pPr>
                      <a:r>
                        <a:rPr lang="pt-BR" sz="2800" spc="-130" baseline="0" dirty="0" smtClean="0">
                          <a:effectLst/>
                          <a:latin typeface="+mn-lt"/>
                          <a:ea typeface="Times New Roman"/>
                        </a:rPr>
                        <a:t>Prestação de serviços  </a:t>
                      </a:r>
                    </a:p>
                    <a:p>
                      <a:pPr marL="514350" lvl="0" indent="-5143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spc="-130" baseline="0" dirty="0" smtClean="0">
                          <a:effectLst/>
                          <a:latin typeface="+mn-lt"/>
                          <a:ea typeface="Times New Roman"/>
                        </a:rPr>
                        <a:t>        médicos no PA fora da sua função (atendimento de especialidades)</a:t>
                      </a:r>
                      <a:endParaRPr lang="pt-BR" sz="2800" spc="-13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2500298" y="4357694"/>
            <a:ext cx="1512168" cy="189735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98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9754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DEMANDA - FAFIPA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181038"/>
              </p:ext>
            </p:extLst>
          </p:nvPr>
        </p:nvGraphicFramePr>
        <p:xfrm>
          <a:off x="179512" y="1268760"/>
          <a:ext cx="8786876" cy="3693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9"/>
                <a:gridCol w="4429157"/>
              </a:tblGrid>
              <a:tr h="10646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BAIXA PROBABILIDADE – BAIXO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ALTA PROBABILIDADE – BAIXO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1060722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pt-BR" sz="2800" dirty="0" smtClean="0">
                          <a:effectLst/>
                          <a:latin typeface="+mn-lt"/>
                          <a:ea typeface="Times New Roman"/>
                        </a:rPr>
                        <a:t>Ineficácia do medicamento administrado no paciente levando o mesmo a ter que utilizar mais medicamentos. </a:t>
                      </a:r>
                      <a:r>
                        <a:rPr lang="pt-BR" sz="28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/>
                        </a:rPr>
                        <a:t>(Diagnóstico?)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98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37152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DISTRIBUIÇÃO - FAFIPA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040969"/>
              </p:ext>
            </p:extLst>
          </p:nvPr>
        </p:nvGraphicFramePr>
        <p:xfrm>
          <a:off x="107504" y="1268760"/>
          <a:ext cx="8928992" cy="454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2299"/>
                <a:gridCol w="4496693"/>
              </a:tblGrid>
              <a:tr h="3874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BAIXA PROBABILIDADE – ALTO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ALTA PROBABILIDADE – ALTO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866043">
                <a:tc>
                  <a:txBody>
                    <a:bodyPr/>
                    <a:lstStyle/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médico decidem quais os medicamentos serão utilizados</a:t>
                      </a:r>
                      <a:endParaRPr lang="pt-BR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Falta de controle da saída dos medicamentos</a:t>
                      </a:r>
                      <a:endParaRPr lang="pt-BR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82832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pt-BR" sz="280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Falha na distribuição dos 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kern="1200" baseline="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pt-BR" sz="280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medicamentos</a:t>
                      </a:r>
                      <a:endParaRPr lang="pt-BR" sz="2800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514350" lvl="0" indent="-514350">
                        <a:buFont typeface="+mj-lt"/>
                        <a:buAutoNum type="arabicPeriod" startAt="2"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Receitar medicamentos   </a:t>
                      </a:r>
                    </a:p>
                    <a:p>
                      <a:pPr marL="514350" lvl="0" indent="-514350">
                        <a:buFont typeface="+mj-lt"/>
                        <a:buNone/>
                      </a:pP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disponíveis nos estoques</a:t>
                      </a:r>
                      <a:endParaRPr lang="pt-BR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8283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  Entregar medicamentos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sem receituário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0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/>
          <a:lstStyle/>
          <a:p>
            <a:r>
              <a:rPr lang="pt-BR" sz="7000" dirty="0" smtClean="0">
                <a:solidFill>
                  <a:schemeClr val="tx2"/>
                </a:solidFill>
              </a:rPr>
              <a:t>Resíduos Sólidos Urbanos</a:t>
            </a:r>
            <a:endParaRPr lang="pt-BR" sz="7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27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37152"/>
            <a:ext cx="9144000" cy="7200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DISTRIBUIÇÃO - FAFIPA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287457"/>
              </p:ext>
            </p:extLst>
          </p:nvPr>
        </p:nvGraphicFramePr>
        <p:xfrm>
          <a:off x="107504" y="1268760"/>
          <a:ext cx="8928992" cy="3212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2299"/>
                <a:gridCol w="4496693"/>
              </a:tblGrid>
              <a:tr h="3874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BAIXA PROBABILIDADE – ALTO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ALTA PROBABILIDADE – ALTO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8283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  <a:defRPr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Rotatividade de médicos  </a:t>
                      </a:r>
                    </a:p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ocorre mudanças no tratamento</a:t>
                      </a:r>
                    </a:p>
                  </a:txBody>
                  <a:tcPr marL="34190" marR="34190" marT="34190" marB="34190"/>
                </a:tc>
              </a:tr>
              <a:tr h="942043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   Sobrecarga do PA</a:t>
                      </a: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707269"/>
              </p:ext>
            </p:extLst>
          </p:nvPr>
        </p:nvGraphicFramePr>
        <p:xfrm>
          <a:off x="107504" y="4869160"/>
          <a:ext cx="8928992" cy="18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398"/>
                <a:gridCol w="4500594"/>
              </a:tblGrid>
              <a:tr h="10178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BAIXA PROBABILIDADE – BAIXO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ALTA PROBABILIDADE – BAIXO IMPACTO</a:t>
                      </a: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78230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pt-BR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0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>
                <a:solidFill>
                  <a:schemeClr val="tx2"/>
                </a:solidFill>
                <a:cs typeface="Arial" pitchFamily="34" charset="0"/>
              </a:rPr>
              <a:t>DVR – ARARUNA - FECILCAM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661206"/>
              </p:ext>
            </p:extLst>
          </p:nvPr>
        </p:nvGraphicFramePr>
        <p:xfrm>
          <a:off x="107504" y="1268760"/>
          <a:ext cx="8928992" cy="399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47191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ALTO IMPACTO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ALTO IMPACTO</a:t>
                      </a:r>
                    </a:p>
                  </a:txBody>
                  <a:tcPr marL="34190" marR="34190" marT="34190" marB="34190"/>
                </a:tc>
              </a:tr>
              <a:tr h="105477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Condições climáticas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1. Superlotação; 	</a:t>
                      </a:r>
                    </a:p>
                  </a:txBody>
                  <a:tcPr marL="34190" marR="34190" marT="34190" marB="34190"/>
                </a:tc>
              </a:tr>
              <a:tr h="1008830"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Valor dos repasses do Estado e União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Condições precárias dos ônibus; 	</a:t>
                      </a:r>
                    </a:p>
                  </a:txBody>
                  <a:tcPr marL="34190" marR="34190" marT="34190" marB="34190"/>
                </a:tc>
              </a:tr>
              <a:tr h="1008830"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effectLst/>
                          <a:latin typeface="+mn-lt"/>
                          <a:ea typeface="Times New Roman"/>
                        </a:rPr>
                        <a:t>3.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Elaboração de rotas ineficientes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Capacitação ineficaz dos motoristas; 	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98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>
                <a:solidFill>
                  <a:schemeClr val="tx2"/>
                </a:solidFill>
                <a:cs typeface="Arial" pitchFamily="34" charset="0"/>
              </a:rPr>
              <a:t>DVR – ARARUNA - FECILCAM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869286"/>
              </p:ext>
            </p:extLst>
          </p:nvPr>
        </p:nvGraphicFramePr>
        <p:xfrm>
          <a:off x="107504" y="1268760"/>
          <a:ext cx="8928992" cy="3417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47191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ALTO IMPACTO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ALTO IMPACTO</a:t>
                      </a:r>
                    </a:p>
                  </a:txBody>
                  <a:tcPr marL="34190" marR="34190" marT="34190" marB="34190"/>
                </a:tc>
              </a:tr>
              <a:tr h="100883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Não assistência ao transporte no Ensino Superior; 	</a:t>
                      </a:r>
                    </a:p>
                  </a:txBody>
                  <a:tcPr marL="34190" marR="34190" marT="34190" marB="34190"/>
                </a:tc>
              </a:tr>
              <a:tr h="114733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Manutenção dos ônibus ineficiente. 	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6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868060"/>
              </p:ext>
            </p:extLst>
          </p:nvPr>
        </p:nvGraphicFramePr>
        <p:xfrm>
          <a:off x="107504" y="1268760"/>
          <a:ext cx="8928992" cy="411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44649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</a:t>
                      </a: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BAIXO IMPACTO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</a:t>
                      </a: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BAIXO IMPACTO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1036138"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Falta de informação da desistência dos alunos - correção das rotas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Controle dos KM percorridos pelos veículos próprios e terceirizados; </a:t>
                      </a:r>
                    </a:p>
                  </a:txBody>
                  <a:tcPr marL="34190" marR="34190" marT="34190" marB="34190"/>
                </a:tc>
              </a:tr>
              <a:tr h="712744"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Burocracia para captar recursos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Condições precárias das estradas rurais e/ou urbanas 	</a:t>
                      </a:r>
                    </a:p>
                  </a:txBody>
                  <a:tcPr marL="34190" marR="34190" marT="34190" marB="34190"/>
                </a:tc>
              </a:tr>
              <a:tr h="389350"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Dimensões territoriais 	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0" y="1886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ARARUNA - FECILCAM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39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782574"/>
              </p:ext>
            </p:extLst>
          </p:nvPr>
        </p:nvGraphicFramePr>
        <p:xfrm>
          <a:off x="107504" y="1124744"/>
          <a:ext cx="8928992" cy="5628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94982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</a:t>
                      </a: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BAIXO IMPACTO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</a:t>
                      </a: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BAIXO IMPACTO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94982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Carteira de identificação dos alunos; </a:t>
                      </a:r>
                    </a:p>
                  </a:txBody>
                  <a:tcPr marL="34190" marR="34190" marT="34190" marB="34190"/>
                </a:tc>
              </a:tr>
              <a:tr h="51014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Caronas</a:t>
                      </a:r>
                    </a:p>
                  </a:txBody>
                  <a:tcPr marL="34190" marR="34190" marT="34190" marB="34190"/>
                </a:tc>
              </a:tr>
              <a:tr h="182919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Informalidade na comunicação entre os motoristas e Secretaria de Educação; </a:t>
                      </a:r>
                    </a:p>
                  </a:txBody>
                  <a:tcPr marL="34190" marR="34190" marT="34190" marB="34190"/>
                </a:tc>
              </a:tr>
              <a:tr h="138951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 Má conservação e/ou inexistência dos pontos (abrigos para os alunos). 	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0" y="1886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ARARUNA - FECILCAM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51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581920"/>
              </p:ext>
            </p:extLst>
          </p:nvPr>
        </p:nvGraphicFramePr>
        <p:xfrm>
          <a:off x="152400" y="1268760"/>
          <a:ext cx="8928992" cy="4410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5746"/>
                <a:gridCol w="4453246"/>
              </a:tblGrid>
              <a:tr h="53493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ALTO IMPACTO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ALTO IMPACTO</a:t>
                      </a:r>
                    </a:p>
                  </a:txBody>
                  <a:tcPr marL="34190" marR="34190" marT="34190" marB="34190"/>
                </a:tc>
              </a:tr>
              <a:tr h="996199"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Capacitação dos motoristas; 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Superlotação; 	</a:t>
                      </a:r>
                    </a:p>
                  </a:txBody>
                  <a:tcPr marL="34190" marR="34190" marT="34190" marB="34190"/>
                </a:tc>
              </a:tr>
              <a:tr h="1224136"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Burocracia para captar recursos; 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Capacitação ineficaz dos motoristas; 	</a:t>
                      </a:r>
                    </a:p>
                    <a:p>
                      <a:endParaRPr lang="pt-BR" sz="2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1143549"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effectLst/>
                          <a:latin typeface="+mn-lt"/>
                          <a:ea typeface="Times New Roman"/>
                        </a:rPr>
                        <a:t>3.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Valor dos repasses do Estado e União 	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Manutenção dos ônibus ineficiente. 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52400" y="3410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GOIOERÊ - FECILCAM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59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018621"/>
              </p:ext>
            </p:extLst>
          </p:nvPr>
        </p:nvGraphicFramePr>
        <p:xfrm>
          <a:off x="127263" y="1268760"/>
          <a:ext cx="8928992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98859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</a:t>
                      </a: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BAIXO IMPACTO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</a:t>
                      </a: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BAIXO IMPACTO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988594"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Condições climáticas; 	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Elaboração de rotas ineficientes. </a:t>
                      </a:r>
                    </a:p>
                  </a:txBody>
                  <a:tcPr marL="34190" marR="34190" marT="34190" marB="34190"/>
                </a:tc>
              </a:tr>
              <a:tr h="1446224"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Grande dimensões territoriais que dificultam o transporte escolar; 	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Controle dos quilômetros percorridos pelos veículos próprios e terceirizados; 	</a:t>
                      </a:r>
                    </a:p>
                  </a:txBody>
                  <a:tcPr marL="34190" marR="34190" marT="34190" marB="34190"/>
                </a:tc>
              </a:tr>
              <a:tr h="988594"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 Falta de informação sobre a desistência dos alunos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Controle para efetuar pagamento; 	</a:t>
                      </a:r>
                    </a:p>
                  </a:txBody>
                  <a:tcPr marL="34190" marR="34190" marT="34190" marB="34190"/>
                </a:tc>
              </a:tr>
              <a:tr h="98859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Má conservação e/ou inexistência dos pontos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152400" y="3410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GOIOERÊ - FECILCAM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10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279753"/>
              </p:ext>
            </p:extLst>
          </p:nvPr>
        </p:nvGraphicFramePr>
        <p:xfrm>
          <a:off x="152400" y="1268760"/>
          <a:ext cx="8928992" cy="3383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42969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</a:t>
                      </a: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BAIXO IMPACTO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</a:t>
                      </a: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BAIXO IMPACTO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41780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Caronas</a:t>
                      </a:r>
                    </a:p>
                  </a:txBody>
                  <a:tcPr marL="34190" marR="34190" marT="34190" marB="34190"/>
                </a:tc>
              </a:tr>
              <a:tr h="57397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Condições precárias das rotas</a:t>
                      </a:r>
                    </a:p>
                  </a:txBody>
                  <a:tcPr marL="34190" marR="34190" marT="34190" marB="34190"/>
                </a:tc>
              </a:tr>
              <a:tr h="104468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r>
                        <a:rPr lang="pt-B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Utilização dos ônibus para outros fins. 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152400" y="3410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GOIOERÊ - FECILCAM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08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512064"/>
              </p:ext>
            </p:extLst>
          </p:nvPr>
        </p:nvGraphicFramePr>
        <p:xfrm>
          <a:off x="127980" y="1268760"/>
          <a:ext cx="8928992" cy="368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38747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ALTO IMPACTO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ALTO IMPACTO</a:t>
                      </a:r>
                    </a:p>
                  </a:txBody>
                  <a:tcPr marL="34190" marR="34190" marT="34190" marB="34190"/>
                </a:tc>
              </a:tr>
              <a:tr h="86604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Não conscientização da população</a:t>
                      </a:r>
                      <a:endParaRPr lang="pt-BR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Recursos humanos falhas para a coleta da poda.</a:t>
                      </a:r>
                      <a:endParaRPr lang="pt-BR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8283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Poluição</a:t>
                      </a:r>
                      <a:endParaRPr lang="pt-BR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há </a:t>
                      </a:r>
                      <a:r>
                        <a:rPr lang="pt-BR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EPI’s</a:t>
                      </a: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os coletores da poda</a:t>
                      </a:r>
                      <a:endParaRPr lang="pt-BR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190" marR="34190" marT="34190" marB="34190"/>
                </a:tc>
              </a:tr>
              <a:tr h="8283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dirty="0" smtClean="0">
                          <a:effectLst/>
                          <a:latin typeface="+mn-lt"/>
                          <a:ea typeface="Times New Roman"/>
                        </a:rPr>
                        <a:t>3.</a:t>
                      </a:r>
                      <a:r>
                        <a:rPr lang="pt-BR" sz="2800" baseline="0" dirty="0" smtClean="0">
                          <a:effectLst/>
                          <a:latin typeface="+mn-lt"/>
                          <a:ea typeface="Times New Roman"/>
                        </a:rPr>
                        <a:t> Quebra de caminhão coletor da poda</a:t>
                      </a: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pt-BR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há lixeiras suficientes na cidade</a:t>
                      </a: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52400" y="3410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PINHALÃO - FECILCAM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5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57928"/>
              </p:ext>
            </p:extLst>
          </p:nvPr>
        </p:nvGraphicFramePr>
        <p:xfrm>
          <a:off x="114650" y="1268760"/>
          <a:ext cx="8928992" cy="2765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30796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PROBABILIDADE – BAIXO IMPACTO</a:t>
                      </a: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PROBABILIDADE – BAIXO IMPACTO</a:t>
                      </a:r>
                    </a:p>
                  </a:txBody>
                  <a:tcPr marL="34190" marR="34190" marT="34190" marB="34190"/>
                </a:tc>
              </a:tr>
              <a:tr h="48411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dirty="0" smtClean="0">
                          <a:effectLst/>
                          <a:latin typeface="+mn-lt"/>
                          <a:ea typeface="Times New Roman"/>
                        </a:rPr>
                        <a:t>1. Difícil</a:t>
                      </a:r>
                      <a:r>
                        <a:rPr lang="pt-BR" sz="2800" baseline="0" dirty="0" smtClean="0">
                          <a:effectLst/>
                          <a:latin typeface="+mn-lt"/>
                          <a:ea typeface="Times New Roman"/>
                        </a:rPr>
                        <a:t> acesso</a:t>
                      </a: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pt-BR" sz="2800" dirty="0" smtClean="0">
                          <a:effectLst/>
                          <a:latin typeface="+mn-lt"/>
                          <a:ea typeface="Times New Roman"/>
                        </a:rPr>
                        <a:t>1. Aglomeração do lixo antes da catação</a:t>
                      </a: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  <a:tr h="484119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pt-BR" sz="2800" dirty="0" smtClean="0">
                          <a:effectLst/>
                          <a:latin typeface="+mn-lt"/>
                          <a:ea typeface="Times New Roman"/>
                        </a:rPr>
                        <a:t>2. Fatores climáticos</a:t>
                      </a: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pt-BR" sz="2800" dirty="0" smtClean="0">
                          <a:effectLst/>
                          <a:latin typeface="+mn-lt"/>
                          <a:ea typeface="Times New Roman"/>
                        </a:rPr>
                        <a:t>2. Depositar o material da poda em local indevido</a:t>
                      </a:r>
                      <a:endParaRPr lang="pt-BR" sz="2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4190" marR="34190" marT="34190" marB="3419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402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52400" y="3410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DVR – PINHALÃO - FECILCAM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5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1285860"/>
            <a:ext cx="6840760" cy="5572140"/>
          </a:xfrm>
        </p:spPr>
        <p:txBody>
          <a:bodyPr>
            <a:normAutofit/>
          </a:bodyPr>
          <a:lstStyle/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pt-BR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Municípios </a:t>
            </a:r>
            <a:r>
              <a:rPr lang="pt-B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Selecionados:</a:t>
            </a:r>
          </a:p>
          <a:p>
            <a:r>
              <a:rPr lang="pt-BR" dirty="0" err="1" smtClean="0">
                <a:solidFill>
                  <a:schemeClr val="tx1"/>
                </a:solidFill>
                <a:cs typeface="Arial" pitchFamily="34" charset="0"/>
              </a:rPr>
              <a:t>Pinhalão</a:t>
            </a:r>
            <a:r>
              <a:rPr lang="pt-BR" dirty="0" smtClean="0">
                <a:solidFill>
                  <a:schemeClr val="tx1"/>
                </a:solidFill>
                <a:cs typeface="Arial" pitchFamily="34" charset="0"/>
              </a:rPr>
              <a:t> e Cornélio Procópio</a:t>
            </a:r>
            <a:endParaRPr lang="pt-BR" dirty="0">
              <a:solidFill>
                <a:schemeClr val="tx1"/>
              </a:solidFill>
              <a:cs typeface="Arial" pitchFamily="34" charset="0"/>
            </a:endParaRPr>
          </a:p>
          <a:p>
            <a:endParaRPr lang="pt-BR" dirty="0"/>
          </a:p>
        </p:txBody>
      </p:sp>
      <p:pic>
        <p:nvPicPr>
          <p:cNvPr id="33796" name="Picture 4" descr="http://www.minhapos.com.br/data/artigos/images/uen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477943"/>
            <a:ext cx="2857520" cy="2564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685800" y="-142900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Instituições Participantes:</a:t>
            </a: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3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2571744"/>
            <a:ext cx="8715436" cy="1470025"/>
          </a:xfrm>
        </p:spPr>
        <p:txBody>
          <a:bodyPr>
            <a:noAutofit/>
          </a:bodyPr>
          <a:lstStyle/>
          <a:p>
            <a: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  <a:t>Início da elaboração</a:t>
            </a:r>
            <a:b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</a:br>
            <a: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  <a:t> da Matriz de Planejamento </a:t>
            </a:r>
            <a:b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</a:br>
            <a:endParaRPr lang="pt-BR" sz="7000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1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026" descr="Pergaminho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357166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</a:t>
            </a:r>
            <a:endParaRPr lang="pt-BR" b="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9331" name="Rectangle 1028"/>
          <p:cNvSpPr>
            <a:spLocks noChangeArrowheads="1"/>
          </p:cNvSpPr>
          <p:nvPr/>
        </p:nvSpPr>
        <p:spPr bwMode="auto">
          <a:xfrm>
            <a:off x="2857501" y="1357314"/>
            <a:ext cx="28765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 que é?</a:t>
            </a:r>
          </a:p>
        </p:txBody>
      </p:sp>
      <p:sp>
        <p:nvSpPr>
          <p:cNvPr id="104452" name="Rectangle 1029" descr="Pergaminho"/>
          <p:cNvSpPr>
            <a:spLocks noChangeArrowheads="1"/>
          </p:cNvSpPr>
          <p:nvPr/>
        </p:nvSpPr>
        <p:spPr bwMode="auto">
          <a:xfrm>
            <a:off x="549520" y="2500313"/>
            <a:ext cx="778119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>
              <a:spcBef>
                <a:spcPct val="30000"/>
              </a:spcBef>
              <a:spcAft>
                <a:spcPct val="20000"/>
              </a:spcAft>
              <a:buClr>
                <a:srgbClr val="000066"/>
              </a:buClr>
            </a:pPr>
            <a:r>
              <a:rPr lang="pt-BR" sz="4400" dirty="0">
                <a:latin typeface="Calibri" pitchFamily="34" charset="0"/>
              </a:rPr>
              <a:t>quadro resumo das informações relevantes do planejamento de uma auditoria</a:t>
            </a:r>
            <a:endParaRPr kumimoji="1" lang="pt-BR" sz="4400" dirty="0">
              <a:solidFill>
                <a:srgbClr val="0000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23159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/>
          <p:cNvSpPr>
            <a:spLocks noGrp="1" noChangeArrowheads="1"/>
          </p:cNvSpPr>
          <p:nvPr>
            <p:ph idx="1"/>
          </p:nvPr>
        </p:nvSpPr>
        <p:spPr>
          <a:xfrm>
            <a:off x="483577" y="2286001"/>
            <a:ext cx="7082204" cy="4321175"/>
          </a:xfrm>
        </p:spPr>
        <p:txBody>
          <a:bodyPr/>
          <a:lstStyle/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problema de auditoria; </a:t>
            </a:r>
          </a:p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questões de auditoria;</a:t>
            </a:r>
          </a:p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informações requeridas;</a:t>
            </a:r>
          </a:p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fontes de informação;</a:t>
            </a:r>
          </a:p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estratégias metodológicas; </a:t>
            </a:r>
          </a:p>
        </p:txBody>
      </p:sp>
      <p:sp>
        <p:nvSpPr>
          <p:cNvPr id="105475" name="Rectangle 12"/>
          <p:cNvSpPr>
            <a:spLocks noChangeArrowheads="1"/>
          </p:cNvSpPr>
          <p:nvPr/>
        </p:nvSpPr>
        <p:spPr bwMode="auto">
          <a:xfrm>
            <a:off x="285750" y="1373189"/>
            <a:ext cx="345684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sz="4400" b="1" dirty="0" smtClean="0">
                <a:solidFill>
                  <a:schemeClr val="tx1"/>
                </a:solidFill>
                <a:latin typeface="Calibri" pitchFamily="34" charset="0"/>
              </a:rPr>
              <a:t>Componentes</a:t>
            </a:r>
            <a:endParaRPr lang="pt-BR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Rectangle 1026" descr="Pergaminho"/>
          <p:cNvSpPr txBox="1">
            <a:spLocks noChangeArrowheads="1"/>
          </p:cNvSpPr>
          <p:nvPr/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MATRIZ DE PLANEJAMENTO</a:t>
            </a:r>
            <a:endParaRPr kumimoji="0" lang="pt-BR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625448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/>
          <p:cNvSpPr>
            <a:spLocks noGrp="1" noChangeArrowheads="1"/>
          </p:cNvSpPr>
          <p:nvPr>
            <p:ph idx="1"/>
          </p:nvPr>
        </p:nvSpPr>
        <p:spPr>
          <a:xfrm>
            <a:off x="483577" y="2286001"/>
            <a:ext cx="7082204" cy="4321175"/>
          </a:xfrm>
        </p:spPr>
        <p:txBody>
          <a:bodyPr/>
          <a:lstStyle/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métodos de coleta de dados;</a:t>
            </a:r>
          </a:p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métodos de análise de dados;</a:t>
            </a:r>
          </a:p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limitações;</a:t>
            </a:r>
          </a:p>
          <a:p>
            <a:pPr marL="447675" indent="-447675" eaLnBrk="1" hangingPunct="1">
              <a:lnSpc>
                <a:spcPct val="95000"/>
              </a:lnSpc>
              <a:spcBef>
                <a:spcPct val="10000"/>
              </a:spcBef>
              <a:spcAft>
                <a:spcPts val="12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o que a análise vai permitir dizer.</a:t>
            </a:r>
          </a:p>
        </p:txBody>
      </p:sp>
      <p:sp>
        <p:nvSpPr>
          <p:cNvPr id="6" name="Rectangle 1026" descr="Pergaminho"/>
          <p:cNvSpPr txBox="1">
            <a:spLocks noChangeArrowheads="1"/>
          </p:cNvSpPr>
          <p:nvPr/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MATRIZ DE PLANEJAMENTO</a:t>
            </a:r>
            <a:endParaRPr kumimoji="0" lang="pt-BR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85750" y="1373189"/>
            <a:ext cx="345684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sz="4400" b="1" dirty="0" smtClean="0">
                <a:solidFill>
                  <a:schemeClr val="tx1"/>
                </a:solidFill>
                <a:latin typeface="Calibri" pitchFamily="34" charset="0"/>
              </a:rPr>
              <a:t>Componentes</a:t>
            </a:r>
            <a:endParaRPr lang="pt-BR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020433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1030"/>
          <p:cNvSpPr txBox="1">
            <a:spLocks noChangeArrowheads="1"/>
          </p:cNvSpPr>
          <p:nvPr/>
        </p:nvSpPr>
        <p:spPr bwMode="auto">
          <a:xfrm>
            <a:off x="0" y="1052736"/>
            <a:ext cx="91440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algn="l"/>
            <a:r>
              <a:rPr lang="pt-BR" sz="2300" b="1" dirty="0">
                <a:latin typeface="Calibri" pitchFamily="34" charset="0"/>
              </a:rPr>
              <a:t>PROBLEMA: Enunciar de forma clara e resumida o aspecto a ser </a:t>
            </a:r>
            <a:r>
              <a:rPr lang="pt-BR" sz="2300" b="1" dirty="0" smtClean="0">
                <a:latin typeface="Calibri" pitchFamily="34" charset="0"/>
              </a:rPr>
              <a:t>focado </a:t>
            </a:r>
            <a:r>
              <a:rPr lang="pt-BR" sz="2300" b="1" dirty="0">
                <a:latin typeface="Calibri" pitchFamily="34" charset="0"/>
              </a:rPr>
              <a:t>pela auditoria, de acordo com o planejamento </a:t>
            </a:r>
            <a:r>
              <a:rPr lang="pt-BR" sz="2300" b="1" dirty="0" smtClean="0">
                <a:latin typeface="Calibri" pitchFamily="34" charset="0"/>
              </a:rPr>
              <a:t>previamente </a:t>
            </a:r>
            <a:r>
              <a:rPr lang="pt-BR" sz="2300" b="1" dirty="0">
                <a:latin typeface="Calibri" pitchFamily="34" charset="0"/>
              </a:rPr>
              <a:t>realizado.</a:t>
            </a:r>
            <a:endParaRPr lang="pt-BR" sz="2300" b="1" dirty="0">
              <a:solidFill>
                <a:schemeClr val="bg2"/>
              </a:solidFill>
              <a:latin typeface="Calibri" pitchFamily="34" charset="0"/>
            </a:endParaRPr>
          </a:p>
        </p:txBody>
      </p:sp>
      <p:graphicFrame>
        <p:nvGraphicFramePr>
          <p:cNvPr id="4098" name="Object 10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3436747"/>
              </p:ext>
            </p:extLst>
          </p:nvPr>
        </p:nvGraphicFramePr>
        <p:xfrm>
          <a:off x="179510" y="1916832"/>
          <a:ext cx="8784980" cy="475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Imagem de bitmap" r:id="rId3" imgW="9057143" imgH="4715533" progId="PBrush">
                  <p:embed/>
                </p:oleObj>
              </mc:Choice>
              <mc:Fallback>
                <p:oleObj name="Imagem de bitmap" r:id="rId3" imgW="9057143" imgH="4715533" progId="PBrush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0" y="1916832"/>
                        <a:ext cx="8784980" cy="475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026" descr="Pergaminho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MATRIZ DE PLANEJAMENTO</a:t>
            </a:r>
            <a:endParaRPr lang="pt-BR" b="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30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027" descr="Pergaminho"/>
          <p:cNvSpPr>
            <a:spLocks noGrp="1" noChangeArrowheads="1"/>
          </p:cNvSpPr>
          <p:nvPr>
            <p:ph idx="1"/>
          </p:nvPr>
        </p:nvSpPr>
        <p:spPr>
          <a:xfrm>
            <a:off x="285751" y="2106613"/>
            <a:ext cx="8569569" cy="460851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20000"/>
              </a:spcAft>
              <a:buClr>
                <a:srgbClr val="000066"/>
              </a:buClr>
              <a:buFont typeface="Wingdings" pitchFamily="2" charset="2"/>
              <a:buNone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Equaliza o entendimento da equipe, e demais envolvidos, quanto :</a:t>
            </a:r>
          </a:p>
          <a:p>
            <a:pPr marL="984250" lvl="1" indent="-442913" eaLnBrk="1" hangingPunct="1">
              <a:spcBef>
                <a:spcPct val="0"/>
              </a:spcBef>
              <a:spcAft>
                <a:spcPct val="200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ao objetivo do trabalho</a:t>
            </a:r>
          </a:p>
          <a:p>
            <a:pPr marL="984250" lvl="1" indent="-442913" eaLnBrk="1" hangingPunct="1">
              <a:spcBef>
                <a:spcPct val="0"/>
              </a:spcBef>
              <a:spcAft>
                <a:spcPct val="200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aos passos a serem seguidos</a:t>
            </a:r>
          </a:p>
          <a:p>
            <a:pPr marL="984250" lvl="1" indent="-442913" eaLnBrk="1" hangingPunct="1">
              <a:spcBef>
                <a:spcPct val="0"/>
              </a:spcBef>
              <a:spcAft>
                <a:spcPct val="20000"/>
              </a:spcAft>
              <a:buClrTx/>
              <a:buSzPct val="100000"/>
              <a:buFont typeface="Wingdings" pitchFamily="2" charset="2"/>
              <a:buChar char="ü"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à metodologia a ser adotada</a:t>
            </a:r>
          </a:p>
        </p:txBody>
      </p:sp>
      <p:sp>
        <p:nvSpPr>
          <p:cNvPr id="101380" name="Rectangle 1030"/>
          <p:cNvSpPr>
            <a:spLocks noChangeArrowheads="1"/>
          </p:cNvSpPr>
          <p:nvPr/>
        </p:nvSpPr>
        <p:spPr bwMode="auto">
          <a:xfrm>
            <a:off x="2659673" y="1373189"/>
            <a:ext cx="345830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Por que usar?</a:t>
            </a:r>
          </a:p>
        </p:txBody>
      </p:sp>
      <p:sp>
        <p:nvSpPr>
          <p:cNvPr id="6" name="Rectangle 1026" descr="Pergaminho"/>
          <p:cNvSpPr txBox="1">
            <a:spLocks noChangeArrowheads="1"/>
          </p:cNvSpPr>
          <p:nvPr/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MATRIZ DE PLANEJAMENTO</a:t>
            </a:r>
            <a:endParaRPr kumimoji="0" lang="pt-BR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41356527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027" descr="Pergaminho"/>
          <p:cNvSpPr>
            <a:spLocks noGrp="1" noChangeArrowheads="1"/>
          </p:cNvSpPr>
          <p:nvPr>
            <p:ph idx="1"/>
          </p:nvPr>
        </p:nvSpPr>
        <p:spPr>
          <a:xfrm>
            <a:off x="285751" y="2106613"/>
            <a:ext cx="8569569" cy="4608512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spcAft>
                <a:spcPct val="20000"/>
              </a:spcAft>
              <a:buClr>
                <a:srgbClr val="000066"/>
              </a:buClr>
              <a:buFont typeface="Wingdings" pitchFamily="2" charset="2"/>
              <a:buNone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Orienta os integrantes da equipe na fase de execução</a:t>
            </a:r>
          </a:p>
          <a:p>
            <a:pPr marL="0" indent="0" algn="ctr" eaLnBrk="1" hangingPunct="1">
              <a:spcBef>
                <a:spcPct val="0"/>
              </a:spcBef>
              <a:spcAft>
                <a:spcPct val="20000"/>
              </a:spcAft>
              <a:buClr>
                <a:srgbClr val="000066"/>
              </a:buClr>
              <a:buFont typeface="Wingdings" pitchFamily="2" charset="2"/>
              <a:buNone/>
            </a:pPr>
            <a:endParaRPr lang="pt-BR" sz="38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0" indent="0" algn="ctr" eaLnBrk="1" hangingPunct="1">
              <a:spcBef>
                <a:spcPct val="0"/>
              </a:spcBef>
              <a:spcAft>
                <a:spcPct val="20000"/>
              </a:spcAft>
              <a:buClr>
                <a:srgbClr val="000066"/>
              </a:buClr>
              <a:buFont typeface="Wingdings" pitchFamily="2" charset="2"/>
              <a:buNone/>
            </a:pPr>
            <a:r>
              <a:rPr lang="pt-BR" sz="3800" b="0" dirty="0" smtClean="0">
                <a:solidFill>
                  <a:schemeClr val="tx1"/>
                </a:solidFill>
                <a:latin typeface="Calibri" pitchFamily="34" charset="0"/>
              </a:rPr>
              <a:t>Facilita a confecção do projeto de auditoria</a:t>
            </a:r>
          </a:p>
        </p:txBody>
      </p:sp>
      <p:sp>
        <p:nvSpPr>
          <p:cNvPr id="101380" name="Rectangle 1030"/>
          <p:cNvSpPr>
            <a:spLocks noChangeArrowheads="1"/>
          </p:cNvSpPr>
          <p:nvPr/>
        </p:nvSpPr>
        <p:spPr bwMode="auto">
          <a:xfrm>
            <a:off x="2659673" y="1373189"/>
            <a:ext cx="345830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Por que usar?</a:t>
            </a:r>
          </a:p>
        </p:txBody>
      </p:sp>
      <p:sp>
        <p:nvSpPr>
          <p:cNvPr id="6" name="Rectangle 1026" descr="Pergaminho"/>
          <p:cNvSpPr txBox="1">
            <a:spLocks noChangeArrowheads="1"/>
          </p:cNvSpPr>
          <p:nvPr/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MATRIZ DE PLANEJAMENTO</a:t>
            </a:r>
            <a:endParaRPr kumimoji="0" lang="pt-BR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6458949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 descr="Pergaminho"/>
          <p:cNvSpPr>
            <a:spLocks noChangeArrowheads="1"/>
          </p:cNvSpPr>
          <p:nvPr/>
        </p:nvSpPr>
        <p:spPr bwMode="auto">
          <a:xfrm>
            <a:off x="1966546" y="1457325"/>
            <a:ext cx="484749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Como fazer ? </a:t>
            </a:r>
          </a:p>
        </p:txBody>
      </p:sp>
      <p:sp>
        <p:nvSpPr>
          <p:cNvPr id="109571" name="Rectangle 3" descr="Pergaminho"/>
          <p:cNvSpPr>
            <a:spLocks noChangeArrowheads="1"/>
          </p:cNvSpPr>
          <p:nvPr/>
        </p:nvSpPr>
        <p:spPr bwMode="auto">
          <a:xfrm>
            <a:off x="272561" y="2220913"/>
            <a:ext cx="8387862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 algn="l">
              <a:lnSpc>
                <a:spcPct val="95000"/>
              </a:lnSpc>
              <a:spcBef>
                <a:spcPct val="50000"/>
              </a:spcBef>
              <a:buFontTx/>
              <a:buAutoNum type="arabicPeriod"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Após a aplicação de técnicas de diagnóstico, especificar o problema que será enfocado na auditoria</a:t>
            </a:r>
          </a:p>
          <a:p>
            <a:pPr marL="536575" indent="-536575" algn="l">
              <a:lnSpc>
                <a:spcPct val="95000"/>
              </a:lnSpc>
              <a:spcBef>
                <a:spcPct val="50000"/>
              </a:spcBef>
              <a:buFontTx/>
              <a:buAutoNum type="arabicPeriod"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Determinar a linha de investigação, mediante a subdivisão do problema em questões de auditoria</a:t>
            </a:r>
          </a:p>
        </p:txBody>
      </p:sp>
      <p:sp>
        <p:nvSpPr>
          <p:cNvPr id="7" name="Rectangle 1026" descr="Pergaminho"/>
          <p:cNvSpPr txBox="1">
            <a:spLocks noChangeArrowheads="1"/>
          </p:cNvSpPr>
          <p:nvPr/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MATRIZ DE PLANEJAMENTO</a:t>
            </a:r>
            <a:endParaRPr kumimoji="0" lang="pt-BR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257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 descr="Pergaminho"/>
          <p:cNvSpPr>
            <a:spLocks noChangeArrowheads="1"/>
          </p:cNvSpPr>
          <p:nvPr/>
        </p:nvSpPr>
        <p:spPr bwMode="auto">
          <a:xfrm>
            <a:off x="1966546" y="1457325"/>
            <a:ext cx="484749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Como fazer ? </a:t>
            </a:r>
          </a:p>
        </p:txBody>
      </p:sp>
      <p:sp>
        <p:nvSpPr>
          <p:cNvPr id="110595" name="Rectangle 3" descr="Pergaminho"/>
          <p:cNvSpPr>
            <a:spLocks noChangeArrowheads="1"/>
          </p:cNvSpPr>
          <p:nvPr/>
        </p:nvSpPr>
        <p:spPr bwMode="auto">
          <a:xfrm>
            <a:off x="272561" y="2220913"/>
            <a:ext cx="8387862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 algn="l">
              <a:lnSpc>
                <a:spcPct val="95000"/>
              </a:lnSpc>
              <a:spcBef>
                <a:spcPct val="50000"/>
              </a:spcBef>
              <a:buFont typeface="Verdana" pitchFamily="34" charset="0"/>
              <a:buAutoNum type="arabicPeriod" startAt="3"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Determinar, para cada questão de auditoria, o que a análise vai permitir dizer (onde se deseja chegar com a investigação)</a:t>
            </a:r>
          </a:p>
          <a:p>
            <a:pPr marL="536575" indent="-536575" algn="l">
              <a:lnSpc>
                <a:spcPct val="95000"/>
              </a:lnSpc>
              <a:spcBef>
                <a:spcPct val="50000"/>
              </a:spcBef>
              <a:buFont typeface="Verdana" pitchFamily="34" charset="0"/>
              <a:buAutoNum type="arabicPeriod" startAt="3"/>
            </a:pPr>
            <a:r>
              <a:rPr lang="pt-BR" sz="4000" dirty="0">
                <a:solidFill>
                  <a:schemeClr val="tx1"/>
                </a:solidFill>
                <a:latin typeface="Calibri" pitchFamily="34" charset="0"/>
              </a:rPr>
              <a:t>Identificar as informações requeridas e onde obtê-las</a:t>
            </a:r>
          </a:p>
          <a:p>
            <a:pPr marL="536575" indent="-536575" algn="l">
              <a:lnSpc>
                <a:spcPct val="95000"/>
              </a:lnSpc>
              <a:spcBef>
                <a:spcPct val="50000"/>
              </a:spcBef>
              <a:buFont typeface="Verdana" pitchFamily="34" charset="0"/>
              <a:buAutoNum type="arabicPeriod" startAt="3"/>
            </a:pPr>
            <a:endParaRPr lang="pt-BR" sz="3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Rectangle 1026" descr="Pergaminho"/>
          <p:cNvSpPr txBox="1">
            <a:spLocks noChangeArrowheads="1"/>
          </p:cNvSpPr>
          <p:nvPr/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MATRIZ DE PLANEJAMENTO</a:t>
            </a:r>
            <a:endParaRPr kumimoji="0" lang="pt-BR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0984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 descr="Pergaminho"/>
          <p:cNvSpPr>
            <a:spLocks noChangeArrowheads="1"/>
          </p:cNvSpPr>
          <p:nvPr/>
        </p:nvSpPr>
        <p:spPr bwMode="auto">
          <a:xfrm>
            <a:off x="1966546" y="1457325"/>
            <a:ext cx="484749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Como fazer ? </a:t>
            </a:r>
          </a:p>
        </p:txBody>
      </p:sp>
      <p:sp>
        <p:nvSpPr>
          <p:cNvPr id="111619" name="Rectangle 3" descr="Pergaminho"/>
          <p:cNvSpPr>
            <a:spLocks noChangeArrowheads="1"/>
          </p:cNvSpPr>
          <p:nvPr/>
        </p:nvSpPr>
        <p:spPr bwMode="auto">
          <a:xfrm>
            <a:off x="272561" y="2214563"/>
            <a:ext cx="7799901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lnSpc>
                <a:spcPct val="90000"/>
              </a:lnSpc>
              <a:spcBef>
                <a:spcPct val="60000"/>
              </a:spcBef>
              <a:buFont typeface="Verdana" pitchFamily="34" charset="0"/>
              <a:buAutoNum type="arabicPeriod" startAt="5"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Escolher as estratégias metodológicas para responder às questões de auditoria</a:t>
            </a:r>
          </a:p>
          <a:p>
            <a:pPr marL="536575" indent="-536575">
              <a:lnSpc>
                <a:spcPct val="90000"/>
              </a:lnSpc>
              <a:spcBef>
                <a:spcPct val="60000"/>
              </a:spcBef>
              <a:buFont typeface="Verdana" pitchFamily="34" charset="0"/>
              <a:buAutoNum type="arabicPeriod" startAt="5"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Escolher os métodos de coleta e análise de dados que serão empregados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</a:pPr>
            <a:endParaRPr lang="pt-BR" sz="3800" dirty="0">
              <a:solidFill>
                <a:schemeClr val="tx1"/>
              </a:solidFill>
              <a:latin typeface="Calibri" pitchFamily="34" charset="0"/>
            </a:endParaRPr>
          </a:p>
          <a:p>
            <a:pPr marL="536575" indent="-536575" algn="l">
              <a:lnSpc>
                <a:spcPct val="95000"/>
              </a:lnSpc>
              <a:spcBef>
                <a:spcPct val="50000"/>
              </a:spcBef>
              <a:buFont typeface="Verdana" pitchFamily="34" charset="0"/>
              <a:buAutoNum type="arabicPeriod" startAt="3"/>
            </a:pPr>
            <a:endParaRPr lang="pt-BR" sz="3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Rectangle 1026" descr="Pergaminho"/>
          <p:cNvSpPr txBox="1">
            <a:spLocks noChangeArrowheads="1"/>
          </p:cNvSpPr>
          <p:nvPr/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MATRIZ DE PLANEJAMENTO</a:t>
            </a:r>
            <a:endParaRPr kumimoji="0" lang="pt-BR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656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/>
          <a:lstStyle/>
          <a:p>
            <a:r>
              <a:rPr lang="pt-BR" sz="7000" dirty="0" smtClean="0">
                <a:solidFill>
                  <a:schemeClr val="tx2"/>
                </a:solidFill>
              </a:rPr>
              <a:t>Transporte</a:t>
            </a:r>
            <a:br>
              <a:rPr lang="pt-BR" sz="7000" dirty="0" smtClean="0">
                <a:solidFill>
                  <a:schemeClr val="tx2"/>
                </a:solidFill>
              </a:rPr>
            </a:br>
            <a:r>
              <a:rPr lang="pt-BR" sz="7000" dirty="0" smtClean="0">
                <a:solidFill>
                  <a:schemeClr val="tx2"/>
                </a:solidFill>
              </a:rPr>
              <a:t>Escolar</a:t>
            </a:r>
            <a:endParaRPr lang="pt-BR" sz="7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 descr="Pergaminho"/>
          <p:cNvSpPr>
            <a:spLocks noChangeArrowheads="1"/>
          </p:cNvSpPr>
          <p:nvPr/>
        </p:nvSpPr>
        <p:spPr bwMode="auto">
          <a:xfrm>
            <a:off x="1966546" y="1457325"/>
            <a:ext cx="484749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Como fazer ? </a:t>
            </a:r>
          </a:p>
        </p:txBody>
      </p:sp>
      <p:sp>
        <p:nvSpPr>
          <p:cNvPr id="112643" name="Rectangle 3" descr="Pergaminho"/>
          <p:cNvSpPr>
            <a:spLocks noChangeArrowheads="1"/>
          </p:cNvSpPr>
          <p:nvPr/>
        </p:nvSpPr>
        <p:spPr bwMode="auto">
          <a:xfrm>
            <a:off x="272561" y="2363788"/>
            <a:ext cx="8387862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95000"/>
              </a:lnSpc>
              <a:spcBef>
                <a:spcPct val="60000"/>
              </a:spcBef>
            </a:pPr>
            <a:r>
              <a:rPr lang="pt-BR" sz="3800" dirty="0" smtClean="0">
                <a:latin typeface="Calibri" pitchFamily="34" charset="0"/>
              </a:rPr>
              <a:t>7. Realizar </a:t>
            </a:r>
            <a:r>
              <a:rPr lang="pt-BR" sz="3800" dirty="0">
                <a:latin typeface="Calibri" pitchFamily="34" charset="0"/>
              </a:rPr>
              <a:t>painel de </a:t>
            </a:r>
            <a:r>
              <a:rPr lang="pt-BR" sz="3800" dirty="0" smtClean="0">
                <a:latin typeface="Calibri" pitchFamily="34" charset="0"/>
              </a:rPr>
              <a:t>referência</a:t>
            </a:r>
            <a:endParaRPr lang="pt-BR" sz="3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536575" indent="-536575" algn="just">
              <a:lnSpc>
                <a:spcPct val="95000"/>
              </a:lnSpc>
              <a:spcBef>
                <a:spcPct val="60000"/>
              </a:spcBef>
              <a:buFont typeface="Verdana" pitchFamily="34" charset="0"/>
              <a:buAutoNum type="arabicPeriod" startAt="8"/>
            </a:pPr>
            <a:r>
              <a:rPr lang="pt-BR" sz="3800" dirty="0" smtClean="0">
                <a:solidFill>
                  <a:schemeClr val="tx1"/>
                </a:solidFill>
                <a:latin typeface="Calibri" pitchFamily="34" charset="0"/>
              </a:rPr>
              <a:t>Apresentar </a:t>
            </a: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ao gestor a primeira versão da matriz de planejamento</a:t>
            </a:r>
          </a:p>
          <a:p>
            <a:pPr marL="536575" indent="-536575" algn="just">
              <a:lnSpc>
                <a:spcPct val="95000"/>
              </a:lnSpc>
              <a:spcBef>
                <a:spcPct val="60000"/>
              </a:spcBef>
              <a:buFont typeface="Verdana" pitchFamily="34" charset="0"/>
              <a:buAutoNum type="arabicPeriod" startAt="8"/>
            </a:pPr>
            <a:r>
              <a:rPr lang="pt-BR" sz="3800" dirty="0">
                <a:solidFill>
                  <a:schemeClr val="tx1"/>
                </a:solidFill>
                <a:latin typeface="Calibri" pitchFamily="34" charset="0"/>
              </a:rPr>
              <a:t>Refazer a matriz de planejamento, se for o caso</a:t>
            </a:r>
          </a:p>
          <a:p>
            <a:pPr marL="536575" indent="-536575" algn="l">
              <a:lnSpc>
                <a:spcPct val="95000"/>
              </a:lnSpc>
              <a:spcBef>
                <a:spcPct val="50000"/>
              </a:spcBef>
              <a:buFont typeface="Verdana" pitchFamily="34" charset="0"/>
              <a:buAutoNum type="arabicPeriod" startAt="3"/>
            </a:pPr>
            <a:endParaRPr lang="pt-BR" sz="3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Rectangle 1026" descr="Pergaminho"/>
          <p:cNvSpPr txBox="1">
            <a:spLocks noChangeArrowheads="1"/>
          </p:cNvSpPr>
          <p:nvPr/>
        </p:nvSpPr>
        <p:spPr bwMode="auto">
          <a:xfrm>
            <a:off x="0" y="357188"/>
            <a:ext cx="9144000" cy="7540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MATRIZ DE PLANEJAMENTO</a:t>
            </a:r>
            <a:endParaRPr kumimoji="0" lang="pt-BR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413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sz="6000" dirty="0" smtClean="0">
                <a:solidFill>
                  <a:schemeClr val="tx2"/>
                </a:solidFill>
                <a:cs typeface="Arial" pitchFamily="34" charset="0"/>
              </a:rPr>
              <a:t>Início da Elaboração da Matriz de Planejamento - DVR </a:t>
            </a:r>
            <a:r>
              <a:rPr lang="pt-BR" sz="6000" dirty="0" smtClean="0">
                <a:cs typeface="Arial" pitchFamily="34" charset="0"/>
              </a:rPr>
              <a:t/>
            </a:r>
            <a:br>
              <a:rPr lang="pt-BR" sz="6000" dirty="0" smtClean="0">
                <a:cs typeface="Arial" pitchFamily="34" charset="0"/>
              </a:rPr>
            </a:br>
            <a:r>
              <a:rPr lang="pt-BR" sz="6000" dirty="0" smtClean="0">
                <a:solidFill>
                  <a:schemeClr val="tx1"/>
                </a:solidFill>
                <a:cs typeface="Arial" pitchFamily="34" charset="0"/>
              </a:rPr>
              <a:t>Exemplo</a:t>
            </a:r>
            <a:endParaRPr lang="pt-BR" sz="6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32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Tabela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11132"/>
              </p:ext>
            </p:extLst>
          </p:nvPr>
        </p:nvGraphicFramePr>
        <p:xfrm>
          <a:off x="357158" y="292832"/>
          <a:ext cx="8429685" cy="5350746"/>
        </p:xfrm>
        <a:graphic>
          <a:graphicData uri="http://schemas.openxmlformats.org/drawingml/2006/table">
            <a:tbl>
              <a:tblPr/>
              <a:tblGrid>
                <a:gridCol w="857256"/>
                <a:gridCol w="5544194"/>
                <a:gridCol w="1015004"/>
                <a:gridCol w="1013231"/>
              </a:tblGrid>
              <a:tr h="600907">
                <a:tc>
                  <a:txBody>
                    <a:bodyPr/>
                    <a:lstStyle/>
                    <a:p>
                      <a:pPr algn="ctr" fontAlgn="t"/>
                      <a:endParaRPr lang="pt-BR" sz="36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36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FRAQUEZAS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effectLst/>
                          <a:latin typeface="+mn-lt"/>
                        </a:rPr>
                        <a:t>PROB</a:t>
                      </a:r>
                      <a:r>
                        <a:rPr lang="pt-BR" sz="2800" b="1" i="0" u="none" strike="noStrike" dirty="0" smtClean="0">
                          <a:effectLst/>
                          <a:latin typeface="+mn-lt"/>
                        </a:rPr>
                        <a:t>.</a:t>
                      </a:r>
                      <a:endParaRPr lang="pt-BR" sz="2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900" b="1" i="0" u="none" strike="noStrike" spc="-100" baseline="0" dirty="0" smtClean="0">
                          <a:effectLst/>
                          <a:latin typeface="+mn-lt"/>
                        </a:rPr>
                        <a:t>IMPACTO </a:t>
                      </a:r>
                      <a:r>
                        <a:rPr lang="pt-BR" sz="2400" b="1" i="0" u="none" strike="noStrike" dirty="0" smtClean="0">
                          <a:effectLst/>
                          <a:latin typeface="+mn-lt"/>
                        </a:rPr>
                        <a:t> </a:t>
                      </a:r>
                      <a:endParaRPr lang="pt-BR" sz="2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3081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36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1-F</a:t>
                      </a:r>
                      <a:endParaRPr lang="pt-BR" sz="36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Perda de Medicamento por transporte inadequado</a:t>
                      </a:r>
                      <a:endParaRPr lang="pt-BR" sz="32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5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5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2-F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Sistema de controle de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estoque ineficiente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4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3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3-F</a:t>
                      </a:r>
                      <a:endParaRPr lang="pt-BR" sz="3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Recursos Humanos Reduzido</a:t>
                      </a:r>
                      <a:endParaRPr lang="pt-B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3</a:t>
                      </a:r>
                      <a:endParaRPr lang="pt-B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2</a:t>
                      </a:r>
                      <a:endParaRPr lang="pt-B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348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4-F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Perda de medicamentos por armazenamento inadequado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3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3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Mão de obra desqualificada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6-F</a:t>
                      </a:r>
                      <a:endParaRPr lang="pt-BR" sz="3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Estrutura imprópria da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Central de Armazenamento </a:t>
                      </a:r>
                      <a:endParaRPr lang="pt-B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4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effectLst/>
                          <a:latin typeface="+mn-lt"/>
                        </a:rPr>
                        <a:t>4</a:t>
                      </a:r>
                      <a:endParaRPr lang="pt-BR" sz="3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68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Tabela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643112"/>
              </p:ext>
            </p:extLst>
          </p:nvPr>
        </p:nvGraphicFramePr>
        <p:xfrm>
          <a:off x="1000100" y="163348"/>
          <a:ext cx="7286676" cy="6585263"/>
        </p:xfrm>
        <a:graphic>
          <a:graphicData uri="http://schemas.openxmlformats.org/drawingml/2006/table">
            <a:tbl>
              <a:tblPr/>
              <a:tblGrid>
                <a:gridCol w="714379"/>
                <a:gridCol w="566315"/>
                <a:gridCol w="1010908"/>
                <a:gridCol w="1010908"/>
                <a:gridCol w="1010908"/>
                <a:gridCol w="1010908"/>
                <a:gridCol w="1010908"/>
                <a:gridCol w="951442"/>
              </a:tblGrid>
              <a:tr h="1238264">
                <a:tc grid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1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GRÁFICO DE VERIFICAÇÃO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1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 RISCOS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u="none" strike="noStrike" dirty="0" smtClean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0379"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113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3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IMPACTO</a:t>
                      </a:r>
                      <a:endParaRPr lang="pt-BR" sz="3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wordArtVert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400" b="1" i="0" u="none" strike="noStrike" dirty="0">
                          <a:effectLst/>
                          <a:latin typeface="Arial"/>
                        </a:rPr>
                        <a:t>5</a:t>
                      </a:r>
                      <a:endParaRPr lang="pt-BR" sz="3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113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400" b="1" i="0" u="none" strike="noStrike" dirty="0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113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400" b="1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113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400" b="1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113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400" b="1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1547"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1829"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3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PROBABILIDADE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37450"/>
              </p:ext>
            </p:extLst>
          </p:nvPr>
        </p:nvGraphicFramePr>
        <p:xfrm>
          <a:off x="6500826" y="1309413"/>
          <a:ext cx="659175" cy="1048017"/>
        </p:xfrm>
        <a:graphic>
          <a:graphicData uri="http://schemas.openxmlformats.org/drawingml/2006/table">
            <a:tbl>
              <a:tblPr/>
              <a:tblGrid>
                <a:gridCol w="659175"/>
              </a:tblGrid>
              <a:tr h="463811">
                <a:tc>
                  <a:txBody>
                    <a:bodyPr/>
                    <a:lstStyle/>
                    <a:p>
                      <a:pPr algn="ctr" fontAlgn="t"/>
                      <a:endParaRPr lang="pt-BR" sz="27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20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27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1-F</a:t>
                      </a:r>
                      <a:endParaRPr lang="pt-BR" sz="27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37450"/>
              </p:ext>
            </p:extLst>
          </p:nvPr>
        </p:nvGraphicFramePr>
        <p:xfrm>
          <a:off x="5500694" y="2143116"/>
          <a:ext cx="659175" cy="1048017"/>
        </p:xfrm>
        <a:graphic>
          <a:graphicData uri="http://schemas.openxmlformats.org/drawingml/2006/table">
            <a:tbl>
              <a:tblPr/>
              <a:tblGrid>
                <a:gridCol w="659175"/>
              </a:tblGrid>
              <a:tr h="463811">
                <a:tc>
                  <a:txBody>
                    <a:bodyPr/>
                    <a:lstStyle/>
                    <a:p>
                      <a:pPr algn="ctr" fontAlgn="t"/>
                      <a:endParaRPr lang="pt-BR" sz="27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20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27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6-F</a:t>
                      </a:r>
                      <a:endParaRPr lang="pt-BR" sz="27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37450"/>
              </p:ext>
            </p:extLst>
          </p:nvPr>
        </p:nvGraphicFramePr>
        <p:xfrm>
          <a:off x="5500694" y="2952487"/>
          <a:ext cx="659175" cy="1048017"/>
        </p:xfrm>
        <a:graphic>
          <a:graphicData uri="http://schemas.openxmlformats.org/drawingml/2006/table">
            <a:tbl>
              <a:tblPr/>
              <a:tblGrid>
                <a:gridCol w="659175"/>
              </a:tblGrid>
              <a:tr h="463811">
                <a:tc>
                  <a:txBody>
                    <a:bodyPr/>
                    <a:lstStyle/>
                    <a:p>
                      <a:pPr algn="ctr" fontAlgn="t"/>
                      <a:endParaRPr lang="pt-BR" sz="27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20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27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2-F</a:t>
                      </a:r>
                      <a:endParaRPr lang="pt-BR" sz="27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37450"/>
              </p:ext>
            </p:extLst>
          </p:nvPr>
        </p:nvGraphicFramePr>
        <p:xfrm>
          <a:off x="4555767" y="3000372"/>
          <a:ext cx="659175" cy="1048017"/>
        </p:xfrm>
        <a:graphic>
          <a:graphicData uri="http://schemas.openxmlformats.org/drawingml/2006/table">
            <a:tbl>
              <a:tblPr/>
              <a:tblGrid>
                <a:gridCol w="659175"/>
              </a:tblGrid>
              <a:tr h="463811">
                <a:tc>
                  <a:txBody>
                    <a:bodyPr/>
                    <a:lstStyle/>
                    <a:p>
                      <a:pPr algn="ctr" fontAlgn="t"/>
                      <a:endParaRPr lang="pt-BR" sz="27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20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27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4-F</a:t>
                      </a:r>
                      <a:endParaRPr lang="pt-BR" sz="27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37450"/>
              </p:ext>
            </p:extLst>
          </p:nvPr>
        </p:nvGraphicFramePr>
        <p:xfrm>
          <a:off x="4555767" y="3786190"/>
          <a:ext cx="659175" cy="1048017"/>
        </p:xfrm>
        <a:graphic>
          <a:graphicData uri="http://schemas.openxmlformats.org/drawingml/2006/table">
            <a:tbl>
              <a:tblPr/>
              <a:tblGrid>
                <a:gridCol w="659175"/>
              </a:tblGrid>
              <a:tr h="463811">
                <a:tc>
                  <a:txBody>
                    <a:bodyPr/>
                    <a:lstStyle/>
                    <a:p>
                      <a:pPr algn="ctr" fontAlgn="t"/>
                      <a:endParaRPr lang="pt-BR" sz="27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20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27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3-F</a:t>
                      </a:r>
                      <a:endParaRPr lang="pt-BR" sz="27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37450"/>
              </p:ext>
            </p:extLst>
          </p:nvPr>
        </p:nvGraphicFramePr>
        <p:xfrm>
          <a:off x="3500430" y="3809743"/>
          <a:ext cx="659175" cy="1048017"/>
        </p:xfrm>
        <a:graphic>
          <a:graphicData uri="http://schemas.openxmlformats.org/drawingml/2006/table">
            <a:tbl>
              <a:tblPr/>
              <a:tblGrid>
                <a:gridCol w="659175"/>
              </a:tblGrid>
              <a:tr h="463811">
                <a:tc>
                  <a:txBody>
                    <a:bodyPr/>
                    <a:lstStyle/>
                    <a:p>
                      <a:pPr algn="ctr" fontAlgn="t"/>
                      <a:endParaRPr lang="pt-BR" sz="27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20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27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5-F</a:t>
                      </a:r>
                      <a:endParaRPr lang="pt-BR" sz="27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68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1285860"/>
            <a:ext cx="6840760" cy="5572140"/>
          </a:xfrm>
        </p:spPr>
        <p:txBody>
          <a:bodyPr>
            <a:normAutofit/>
          </a:bodyPr>
          <a:lstStyle/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pt-BR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Municípios </a:t>
            </a:r>
            <a:r>
              <a:rPr lang="pt-B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Selecionados:</a:t>
            </a:r>
          </a:p>
          <a:p>
            <a:r>
              <a:rPr lang="pt-BR" dirty="0" smtClean="0">
                <a:solidFill>
                  <a:schemeClr val="tx1"/>
                </a:solidFill>
                <a:cs typeface="Arial" pitchFamily="34" charset="0"/>
              </a:rPr>
              <a:t>Barra </a:t>
            </a:r>
            <a:r>
              <a:rPr lang="pt-BR" dirty="0">
                <a:solidFill>
                  <a:schemeClr val="tx1"/>
                </a:solidFill>
                <a:cs typeface="Arial" pitchFamily="34" charset="0"/>
              </a:rPr>
              <a:t>do Jacaré, Bandeirantes, Araruna e Goioerê.</a:t>
            </a:r>
          </a:p>
          <a:p>
            <a:endParaRPr lang="pt-BR" dirty="0"/>
          </a:p>
        </p:txBody>
      </p:sp>
      <p:pic>
        <p:nvPicPr>
          <p:cNvPr id="33794" name="Picture 2" descr="http://www.tasabendo.com/home/wp-content/uploads/2010/06/FECILC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7926" y="1571612"/>
            <a:ext cx="311976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6" name="Picture 4" descr="http://www.minhapos.com.br/data/artigos/images/uen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477943"/>
            <a:ext cx="2571768" cy="2308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685800" y="-142900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chemeClr val="tx2"/>
                </a:solidFill>
              </a:rPr>
              <a:t>Instituições Participantes:</a:t>
            </a: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20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  <a:t>Diagrama de </a:t>
            </a:r>
            <a:b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</a:br>
            <a:r>
              <a:rPr lang="pt-BR" sz="7000" dirty="0" smtClean="0">
                <a:solidFill>
                  <a:schemeClr val="tx2"/>
                </a:solidFill>
                <a:cs typeface="Arial" pitchFamily="34" charset="0"/>
              </a:rPr>
              <a:t>Verificação De Risco - DVR</a:t>
            </a:r>
            <a:endParaRPr lang="pt-BR" sz="7000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78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solidFill>
                  <a:schemeClr val="tx2"/>
                </a:solidFill>
                <a:cs typeface="Arial" pitchFamily="34" charset="0"/>
              </a:rPr>
              <a:t>DIAGRAMA DE VERIFICAÇÃO DE RISCO</a:t>
            </a:r>
            <a:endParaRPr lang="pt-BR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600200"/>
            <a:ext cx="8515352" cy="4525963"/>
          </a:xfrm>
        </p:spPr>
        <p:txBody>
          <a:bodyPr>
            <a:normAutofit/>
          </a:bodyPr>
          <a:lstStyle/>
          <a:p>
            <a:pPr algn="just">
              <a:buClr>
                <a:schemeClr val="tx2"/>
              </a:buClr>
            </a:pPr>
            <a:r>
              <a:rPr lang="pt-BR" sz="4000" dirty="0" smtClean="0">
                <a:cs typeface="Arial" pitchFamily="34" charset="0"/>
              </a:rPr>
              <a:t>Analisar </a:t>
            </a:r>
            <a:r>
              <a:rPr lang="pt-BR" sz="4000" dirty="0">
                <a:cs typeface="Arial" pitchFamily="34" charset="0"/>
              </a:rPr>
              <a:t>a criticidade das fraquezas e ameaças levantadas na análise SWOT, considerando sua probabilidade de ocorrência, enumerando prioridades da auditoria e apontando pontos de controle e riscos associados. </a:t>
            </a:r>
          </a:p>
        </p:txBody>
      </p:sp>
    </p:spTree>
    <p:extLst>
      <p:ext uri="{BB962C8B-B14F-4D97-AF65-F5344CB8AC3E}">
        <p14:creationId xmlns:p14="http://schemas.microsoft.com/office/powerpoint/2010/main" val="125567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14290"/>
            <a:ext cx="9144000" cy="5715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 que é verificação de risco?</a:t>
            </a:r>
          </a:p>
        </p:txBody>
      </p:sp>
      <p:pic>
        <p:nvPicPr>
          <p:cNvPr id="86019" name="Picture 4" descr="11equilibrista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9847" y="1357298"/>
            <a:ext cx="3552087" cy="430614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806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37199" y="1614504"/>
            <a:ext cx="3892453" cy="417195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pt-BR" sz="4000" dirty="0" smtClean="0">
                <a:latin typeface="Calibri" pitchFamily="34" charset="0"/>
              </a:rPr>
              <a:t>Ferramenta de diagnóstico que ajuda a avaliar a capacidade do auditado de identificar  e gerir seus riscos.</a:t>
            </a:r>
          </a:p>
        </p:txBody>
      </p:sp>
    </p:spTree>
    <p:extLst>
      <p:ext uri="{BB962C8B-B14F-4D97-AF65-F5344CB8AC3E}">
        <p14:creationId xmlns:p14="http://schemas.microsoft.com/office/powerpoint/2010/main" val="1306282504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</TotalTime>
  <Words>1845</Words>
  <Application>Microsoft Office PowerPoint</Application>
  <PresentationFormat>Apresentação na tela (4:3)</PresentationFormat>
  <Paragraphs>444</Paragraphs>
  <Slides>53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53</vt:i4>
      </vt:variant>
    </vt:vector>
  </HeadingPairs>
  <TitlesOfParts>
    <vt:vector size="55" baseType="lpstr">
      <vt:lpstr>Tema do Office</vt:lpstr>
      <vt:lpstr>Imagem de bitmap</vt:lpstr>
      <vt:lpstr>Aquisição e Distribuição de Medicamentos</vt:lpstr>
      <vt:lpstr>Instituições Participantes:</vt:lpstr>
      <vt:lpstr>Resíduos Sólidos Urbanos</vt:lpstr>
      <vt:lpstr>Instituições Participantes:</vt:lpstr>
      <vt:lpstr>Transporte Escolar</vt:lpstr>
      <vt:lpstr>Instituições Participantes:</vt:lpstr>
      <vt:lpstr>Diagrama de  Verificação De Risco - DVR</vt:lpstr>
      <vt:lpstr>DIAGRAMA DE VERIFICAÇÃO DE RISCO</vt:lpstr>
      <vt:lpstr>O que é verificação de risco?</vt:lpstr>
      <vt:lpstr>Para que usar?</vt:lpstr>
      <vt:lpstr>Para que usar?</vt:lpstr>
      <vt:lpstr>Modelo de diagrama de  verificação de risco</vt:lpstr>
      <vt:lpstr>Apresentação do PowerPoint</vt:lpstr>
      <vt:lpstr>Início da elaboração  da DVR  Análise SWOT</vt:lpstr>
      <vt:lpstr>ANÁLISE SWOT</vt:lpstr>
      <vt:lpstr>ANÁLISE SWOT</vt:lpstr>
      <vt:lpstr>ANÁLISE SWOT</vt:lpstr>
      <vt:lpstr>ANÁLISE SWOT</vt:lpstr>
      <vt:lpstr>Apresentação do PowerPoint</vt:lpstr>
      <vt:lpstr>Diagrama de Verificação de Riscos Apresentados Pelas IES </vt:lpstr>
      <vt:lpstr>DVR – UNIOESTE / Resumido</vt:lpstr>
      <vt:lpstr>DVR – UNIOESTE / Resumido</vt:lpstr>
      <vt:lpstr>DVR – UNIOESTE / Resumido</vt:lpstr>
      <vt:lpstr>DVR – AQUISIÇÃO - FAFIPA</vt:lpstr>
      <vt:lpstr>DVR – ARMAZENAGEM - FAFIPA</vt:lpstr>
      <vt:lpstr>DVR – ARMAZENAGEM - FAFIPA</vt:lpstr>
      <vt:lpstr>DVR – DEMANDA - FAFIPA</vt:lpstr>
      <vt:lpstr>DVR – DEMANDA - FAFIPA</vt:lpstr>
      <vt:lpstr>DVR – DISTRIBUIÇÃO - FAFIPA</vt:lpstr>
      <vt:lpstr>DVR – DISTRIBUIÇÃO - FAFIPA</vt:lpstr>
      <vt:lpstr>DVR – ARARUNA - FECILCAM</vt:lpstr>
      <vt:lpstr>DVR – ARARUNA - FECILCAM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Início da elaboração  da Matriz de Planejamento  </vt:lpstr>
      <vt:lpstr>MATRIZ DE PLANEJAMENTO</vt:lpstr>
      <vt:lpstr>Apresentação do PowerPoint</vt:lpstr>
      <vt:lpstr>Apresentação do PowerPoint</vt:lpstr>
      <vt:lpstr>MATRIZ DE PLANEJAMENTO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Início da Elaboração da Matriz de Planejamento - DVR  Exemplo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TRANSPORTE ESCOLAR</dc:title>
  <dc:creator>Carolina Wunsch Marcelino</dc:creator>
  <cp:lastModifiedBy>Ricardo Alpendre</cp:lastModifiedBy>
  <cp:revision>106</cp:revision>
  <cp:lastPrinted>2011-11-17T18:31:16Z</cp:lastPrinted>
  <dcterms:created xsi:type="dcterms:W3CDTF">2011-11-08T13:47:31Z</dcterms:created>
  <dcterms:modified xsi:type="dcterms:W3CDTF">2011-11-22T13:49:47Z</dcterms:modified>
</cp:coreProperties>
</file>