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5"/>
  </p:notesMasterIdLst>
  <p:handoutMasterIdLst>
    <p:handoutMasterId r:id="rId56"/>
  </p:handoutMasterIdLst>
  <p:sldIdLst>
    <p:sldId id="293" r:id="rId2"/>
    <p:sldId id="311" r:id="rId3"/>
    <p:sldId id="312" r:id="rId4"/>
    <p:sldId id="313" r:id="rId5"/>
    <p:sldId id="314" r:id="rId6"/>
    <p:sldId id="315" r:id="rId7"/>
    <p:sldId id="280" r:id="rId8"/>
    <p:sldId id="281" r:id="rId9"/>
    <p:sldId id="316" r:id="rId10"/>
    <p:sldId id="317" r:id="rId11"/>
    <p:sldId id="318" r:id="rId12"/>
    <p:sldId id="319" r:id="rId13"/>
    <p:sldId id="271" r:id="rId14"/>
    <p:sldId id="290" r:id="rId15"/>
    <p:sldId id="307" r:id="rId16"/>
    <p:sldId id="308" r:id="rId17"/>
    <p:sldId id="309" r:id="rId18"/>
    <p:sldId id="310" r:id="rId19"/>
    <p:sldId id="361" r:id="rId20"/>
    <p:sldId id="320" r:id="rId21"/>
    <p:sldId id="334" r:id="rId22"/>
    <p:sldId id="347" r:id="rId23"/>
    <p:sldId id="348" r:id="rId24"/>
    <p:sldId id="338" r:id="rId25"/>
    <p:sldId id="341" r:id="rId26"/>
    <p:sldId id="349" r:id="rId27"/>
    <p:sldId id="350" r:id="rId28"/>
    <p:sldId id="340" r:id="rId29"/>
    <p:sldId id="339" r:id="rId30"/>
    <p:sldId id="351" r:id="rId31"/>
    <p:sldId id="352" r:id="rId32"/>
    <p:sldId id="357" r:id="rId33"/>
    <p:sldId id="353" r:id="rId34"/>
    <p:sldId id="358" r:id="rId35"/>
    <p:sldId id="354" r:id="rId36"/>
    <p:sldId id="355" r:id="rId37"/>
    <p:sldId id="359" r:id="rId38"/>
    <p:sldId id="356" r:id="rId39"/>
    <p:sldId id="360" r:id="rId40"/>
    <p:sldId id="333" r:id="rId41"/>
    <p:sldId id="321" r:id="rId42"/>
    <p:sldId id="322" r:id="rId43"/>
    <p:sldId id="323" r:id="rId44"/>
    <p:sldId id="324" r:id="rId45"/>
    <p:sldId id="325" r:id="rId46"/>
    <p:sldId id="326" r:id="rId47"/>
    <p:sldId id="327" r:id="rId48"/>
    <p:sldId id="328" r:id="rId49"/>
    <p:sldId id="329" r:id="rId50"/>
    <p:sldId id="330" r:id="rId51"/>
    <p:sldId id="331" r:id="rId52"/>
    <p:sldId id="345" r:id="rId53"/>
    <p:sldId id="346" r:id="rId54"/>
  </p:sldIdLst>
  <p:sldSz cx="9144000" cy="6858000" type="screen4x3"/>
  <p:notesSz cx="6769100" cy="9906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ção Padrão" id="{11D7C85C-1204-4663-886A-979BD2978258}">
          <p14:sldIdLst>
            <p14:sldId id="293"/>
            <p14:sldId id="311"/>
            <p14:sldId id="312"/>
            <p14:sldId id="313"/>
            <p14:sldId id="314"/>
            <p14:sldId id="315"/>
            <p14:sldId id="280"/>
            <p14:sldId id="281"/>
            <p14:sldId id="316"/>
            <p14:sldId id="317"/>
            <p14:sldId id="318"/>
            <p14:sldId id="319"/>
            <p14:sldId id="271"/>
          </p14:sldIdLst>
        </p14:section>
        <p14:section name="Seção sem Título" id="{AE5A71E2-647A-428F-85A0-6CF55020C713}">
          <p14:sldIdLst>
            <p14:sldId id="290"/>
            <p14:sldId id="307"/>
            <p14:sldId id="308"/>
            <p14:sldId id="309"/>
            <p14:sldId id="310"/>
            <p14:sldId id="361"/>
            <p14:sldId id="320"/>
            <p14:sldId id="334"/>
            <p14:sldId id="347"/>
            <p14:sldId id="348"/>
            <p14:sldId id="338"/>
            <p14:sldId id="341"/>
            <p14:sldId id="349"/>
            <p14:sldId id="350"/>
            <p14:sldId id="340"/>
            <p14:sldId id="339"/>
            <p14:sldId id="351"/>
            <p14:sldId id="352"/>
            <p14:sldId id="357"/>
            <p14:sldId id="353"/>
            <p14:sldId id="358"/>
            <p14:sldId id="354"/>
            <p14:sldId id="355"/>
            <p14:sldId id="359"/>
            <p14:sldId id="356"/>
            <p14:sldId id="360"/>
            <p14:sldId id="333"/>
            <p14:sldId id="321"/>
            <p14:sldId id="322"/>
            <p14:sldId id="323"/>
            <p14:sldId id="324"/>
            <p14:sldId id="325"/>
            <p14:sldId id="326"/>
            <p14:sldId id="327"/>
            <p14:sldId id="328"/>
            <p14:sldId id="329"/>
            <p14:sldId id="330"/>
            <p14:sldId id="331"/>
            <p14:sldId id="345"/>
            <p14:sldId id="346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90" autoAdjust="0"/>
    <p:restoredTop sz="94660"/>
  </p:normalViewPr>
  <p:slideViewPr>
    <p:cSldViewPr>
      <p:cViewPr>
        <p:scale>
          <a:sx n="114" d="100"/>
          <a:sy n="114" d="100"/>
        </p:scale>
        <p:origin x="-91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148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37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33813" y="0"/>
            <a:ext cx="29337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E1E290-E71F-414E-B80F-27123692B0A4}" type="datetimeFigureOut">
              <a:rPr lang="pt-BR" smtClean="0"/>
              <a:pPr/>
              <a:t>22/11/2011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09113"/>
            <a:ext cx="29337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33813" y="9409113"/>
            <a:ext cx="29337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16179E-5716-4B96-A7BD-FF30247E5F4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155088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37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33813" y="0"/>
            <a:ext cx="29337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7355FD-CDA2-4DFF-BA7C-CB93FF2DCD8E}" type="datetimeFigureOut">
              <a:rPr lang="pt-BR" smtClean="0"/>
              <a:pPr/>
              <a:t>22/11/2011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08050" y="742950"/>
            <a:ext cx="4953000" cy="3714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6275" y="4705350"/>
            <a:ext cx="5416550" cy="44577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09113"/>
            <a:ext cx="29337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33813" y="9409113"/>
            <a:ext cx="29337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2D7041-DA62-4598-87C0-1A7557C488DC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306358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34346" y="9409113"/>
            <a:ext cx="2933171" cy="4953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rgbClr val="000000"/>
                </a:solidFill>
                <a:latin typeface="Verdana" pitchFamily="34" charset="0"/>
              </a:defRPr>
            </a:lvl1pPr>
            <a:lvl2pPr marL="742950" indent="-285750">
              <a:defRPr sz="3200">
                <a:solidFill>
                  <a:srgbClr val="000000"/>
                </a:solidFill>
                <a:latin typeface="Verdana" pitchFamily="34" charset="0"/>
              </a:defRPr>
            </a:lvl2pPr>
            <a:lvl3pPr marL="1143000" indent="-228600">
              <a:defRPr sz="3200">
                <a:solidFill>
                  <a:srgbClr val="000000"/>
                </a:solidFill>
                <a:latin typeface="Verdana" pitchFamily="34" charset="0"/>
              </a:defRPr>
            </a:lvl3pPr>
            <a:lvl4pPr marL="1600200" indent="-228600">
              <a:defRPr sz="3200">
                <a:solidFill>
                  <a:srgbClr val="000000"/>
                </a:solidFill>
                <a:latin typeface="Verdana" pitchFamily="34" charset="0"/>
              </a:defRPr>
            </a:lvl4pPr>
            <a:lvl5pPr marL="2057400" indent="-228600">
              <a:defRPr sz="3200">
                <a:solidFill>
                  <a:srgbClr val="000000"/>
                </a:solidFill>
                <a:latin typeface="Verdana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Verdana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Verdana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Verdana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Verdana" pitchFamily="34" charset="0"/>
              </a:defRPr>
            </a:lvl9pPr>
          </a:lstStyle>
          <a:p>
            <a:fld id="{8993C080-5231-4AAB-AE08-C46FCB0F65F5}" type="slidenum">
              <a:rPr lang="pt-BR" sz="1000" smtClean="0">
                <a:solidFill>
                  <a:schemeClr val="tx1"/>
                </a:solidFill>
                <a:latin typeface="Arial" charset="0"/>
              </a:rPr>
              <a:pPr/>
              <a:t>47</a:t>
            </a:fld>
            <a:endParaRPr lang="pt-BR" sz="1000" smtClean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34346" y="9409113"/>
            <a:ext cx="2933171" cy="4953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rgbClr val="000000"/>
                </a:solidFill>
                <a:latin typeface="Verdana" pitchFamily="34" charset="0"/>
              </a:defRPr>
            </a:lvl1pPr>
            <a:lvl2pPr marL="742950" indent="-285750">
              <a:defRPr sz="3200">
                <a:solidFill>
                  <a:srgbClr val="000000"/>
                </a:solidFill>
                <a:latin typeface="Verdana" pitchFamily="34" charset="0"/>
              </a:defRPr>
            </a:lvl2pPr>
            <a:lvl3pPr marL="1143000" indent="-228600">
              <a:defRPr sz="3200">
                <a:solidFill>
                  <a:srgbClr val="000000"/>
                </a:solidFill>
                <a:latin typeface="Verdana" pitchFamily="34" charset="0"/>
              </a:defRPr>
            </a:lvl3pPr>
            <a:lvl4pPr marL="1600200" indent="-228600">
              <a:defRPr sz="3200">
                <a:solidFill>
                  <a:srgbClr val="000000"/>
                </a:solidFill>
                <a:latin typeface="Verdana" pitchFamily="34" charset="0"/>
              </a:defRPr>
            </a:lvl4pPr>
            <a:lvl5pPr marL="2057400" indent="-228600">
              <a:defRPr sz="3200">
                <a:solidFill>
                  <a:srgbClr val="000000"/>
                </a:solidFill>
                <a:latin typeface="Verdana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Verdana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Verdana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Verdana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Verdana" pitchFamily="34" charset="0"/>
              </a:defRPr>
            </a:lvl9pPr>
          </a:lstStyle>
          <a:p>
            <a:fld id="{7949DAD1-51AA-43E9-87AC-9EF3C7DD914B}" type="slidenum">
              <a:rPr lang="pt-BR" sz="1000" smtClean="0">
                <a:solidFill>
                  <a:schemeClr val="tx1"/>
                </a:solidFill>
                <a:latin typeface="Arial" charset="0"/>
              </a:rPr>
              <a:pPr/>
              <a:t>48</a:t>
            </a:fld>
            <a:endParaRPr lang="pt-BR" sz="1000" smtClean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34346" y="9409113"/>
            <a:ext cx="2933171" cy="4953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rgbClr val="000000"/>
                </a:solidFill>
                <a:latin typeface="Verdana" pitchFamily="34" charset="0"/>
              </a:defRPr>
            </a:lvl1pPr>
            <a:lvl2pPr marL="742950" indent="-285750">
              <a:defRPr sz="3200">
                <a:solidFill>
                  <a:srgbClr val="000000"/>
                </a:solidFill>
                <a:latin typeface="Verdana" pitchFamily="34" charset="0"/>
              </a:defRPr>
            </a:lvl2pPr>
            <a:lvl3pPr marL="1143000" indent="-228600">
              <a:defRPr sz="3200">
                <a:solidFill>
                  <a:srgbClr val="000000"/>
                </a:solidFill>
                <a:latin typeface="Verdana" pitchFamily="34" charset="0"/>
              </a:defRPr>
            </a:lvl3pPr>
            <a:lvl4pPr marL="1600200" indent="-228600">
              <a:defRPr sz="3200">
                <a:solidFill>
                  <a:srgbClr val="000000"/>
                </a:solidFill>
                <a:latin typeface="Verdana" pitchFamily="34" charset="0"/>
              </a:defRPr>
            </a:lvl4pPr>
            <a:lvl5pPr marL="2057400" indent="-228600">
              <a:defRPr sz="3200">
                <a:solidFill>
                  <a:srgbClr val="000000"/>
                </a:solidFill>
                <a:latin typeface="Verdana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Verdana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Verdana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Verdana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Verdana" pitchFamily="34" charset="0"/>
              </a:defRPr>
            </a:lvl9pPr>
          </a:lstStyle>
          <a:p>
            <a:fld id="{6F979CC7-C190-4029-9393-AF082FA80921}" type="slidenum">
              <a:rPr lang="pt-BR" sz="1000" smtClean="0">
                <a:solidFill>
                  <a:schemeClr val="tx1"/>
                </a:solidFill>
                <a:latin typeface="Arial" charset="0"/>
              </a:rPr>
              <a:pPr/>
              <a:t>49</a:t>
            </a:fld>
            <a:endParaRPr lang="pt-BR" sz="1000" smtClean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34346" y="9409113"/>
            <a:ext cx="2933171" cy="4953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rgbClr val="000000"/>
                </a:solidFill>
                <a:latin typeface="Verdana" pitchFamily="34" charset="0"/>
              </a:defRPr>
            </a:lvl1pPr>
            <a:lvl2pPr marL="742950" indent="-285750">
              <a:defRPr sz="3200">
                <a:solidFill>
                  <a:srgbClr val="000000"/>
                </a:solidFill>
                <a:latin typeface="Verdana" pitchFamily="34" charset="0"/>
              </a:defRPr>
            </a:lvl2pPr>
            <a:lvl3pPr marL="1143000" indent="-228600">
              <a:defRPr sz="3200">
                <a:solidFill>
                  <a:srgbClr val="000000"/>
                </a:solidFill>
                <a:latin typeface="Verdana" pitchFamily="34" charset="0"/>
              </a:defRPr>
            </a:lvl3pPr>
            <a:lvl4pPr marL="1600200" indent="-228600">
              <a:defRPr sz="3200">
                <a:solidFill>
                  <a:srgbClr val="000000"/>
                </a:solidFill>
                <a:latin typeface="Verdana" pitchFamily="34" charset="0"/>
              </a:defRPr>
            </a:lvl4pPr>
            <a:lvl5pPr marL="2057400" indent="-228600">
              <a:defRPr sz="3200">
                <a:solidFill>
                  <a:srgbClr val="000000"/>
                </a:solidFill>
                <a:latin typeface="Verdana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Verdana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Verdana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Verdana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Verdana" pitchFamily="34" charset="0"/>
              </a:defRPr>
            </a:lvl9pPr>
          </a:lstStyle>
          <a:p>
            <a:fld id="{52F5AF56-D427-43E4-A591-CB42551F44B1}" type="slidenum">
              <a:rPr lang="pt-BR" sz="1000" smtClean="0">
                <a:solidFill>
                  <a:schemeClr val="tx1"/>
                </a:solidFill>
                <a:latin typeface="Arial" charset="0"/>
              </a:rPr>
              <a:pPr/>
              <a:t>50</a:t>
            </a:fld>
            <a:endParaRPr lang="pt-BR" sz="1000" smtClean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27BD8-307A-42CB-B7CF-6129B44BFAA0}" type="datetimeFigureOut">
              <a:rPr lang="pt-BR" smtClean="0"/>
              <a:pPr/>
              <a:t>22/11/2011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7FE13-C826-4DA2-B79A-9358F5F12E7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394772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27BD8-307A-42CB-B7CF-6129B44BFAA0}" type="datetimeFigureOut">
              <a:rPr lang="pt-BR" smtClean="0"/>
              <a:pPr/>
              <a:t>22/11/2011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7FE13-C826-4DA2-B79A-9358F5F12E7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82855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27BD8-307A-42CB-B7CF-6129B44BFAA0}" type="datetimeFigureOut">
              <a:rPr lang="pt-BR" smtClean="0"/>
              <a:pPr/>
              <a:t>22/11/2011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7FE13-C826-4DA2-B79A-9358F5F12E7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17798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7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75795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Título, clip-art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2400" y="457200"/>
            <a:ext cx="8915400" cy="9906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lip-art 2"/>
          <p:cNvSpPr>
            <a:spLocks noGrp="1"/>
          </p:cNvSpPr>
          <p:nvPr>
            <p:ph type="clipArt" sz="half" idx="1"/>
          </p:nvPr>
        </p:nvSpPr>
        <p:spPr>
          <a:xfrm>
            <a:off x="457204" y="1885950"/>
            <a:ext cx="4018085" cy="4171950"/>
          </a:xfrm>
        </p:spPr>
        <p:txBody>
          <a:bodyPr/>
          <a:lstStyle/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615963" y="1885950"/>
            <a:ext cx="4019550" cy="4171950"/>
          </a:xfrm>
        </p:spPr>
        <p:txBody>
          <a:bodyPr/>
          <a:lstStyle/>
          <a:p>
            <a:pPr lvl="0"/>
            <a:r>
              <a:rPr lang="pt-BR" dirty="0" smtClean="0"/>
              <a:t>Clique para editar os estilos do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432289" y="622935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124200" y="622935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6730512" y="622935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B5044E-F00D-4CBF-8D49-3788FD4F0556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1988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5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6944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6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1207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2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6457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3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99616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4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566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27BD8-307A-42CB-B7CF-6129B44BFAA0}" type="datetimeFigureOut">
              <a:rPr lang="pt-BR" smtClean="0"/>
              <a:pPr/>
              <a:t>22/11/2011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7FE13-C826-4DA2-B79A-9358F5F12E7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600508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27BD8-307A-42CB-B7CF-6129B44BFAA0}" type="datetimeFigureOut">
              <a:rPr lang="pt-BR" smtClean="0"/>
              <a:pPr/>
              <a:t>22/11/2011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7FE13-C826-4DA2-B79A-9358F5F12E7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564537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27BD8-307A-42CB-B7CF-6129B44BFAA0}" type="datetimeFigureOut">
              <a:rPr lang="pt-BR" smtClean="0"/>
              <a:pPr/>
              <a:t>22/11/2011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7FE13-C826-4DA2-B79A-9358F5F12E7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12594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27BD8-307A-42CB-B7CF-6129B44BFAA0}" type="datetimeFigureOut">
              <a:rPr lang="pt-BR" smtClean="0"/>
              <a:pPr/>
              <a:t>22/11/2011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7FE13-C826-4DA2-B79A-9358F5F12E7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48344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27BD8-307A-42CB-B7CF-6129B44BFAA0}" type="datetimeFigureOut">
              <a:rPr lang="pt-BR" smtClean="0"/>
              <a:pPr/>
              <a:t>22/11/2011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7FE13-C826-4DA2-B79A-9358F5F12E7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648583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27BD8-307A-42CB-B7CF-6129B44BFAA0}" type="datetimeFigureOut">
              <a:rPr lang="pt-BR" smtClean="0"/>
              <a:pPr/>
              <a:t>22/11/2011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7FE13-C826-4DA2-B79A-9358F5F12E7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369433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27BD8-307A-42CB-B7CF-6129B44BFAA0}" type="datetimeFigureOut">
              <a:rPr lang="pt-BR" smtClean="0"/>
              <a:pPr/>
              <a:t>22/11/2011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7FE13-C826-4DA2-B79A-9358F5F12E7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056953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27BD8-307A-42CB-B7CF-6129B44BFAA0}" type="datetimeFigureOut">
              <a:rPr lang="pt-BR" smtClean="0"/>
              <a:pPr/>
              <a:t>22/11/2011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7FE13-C826-4DA2-B79A-9358F5F12E7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97793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0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fld id="{F3927BD8-307A-42CB-B7CF-6129B44BFAA0}" type="datetimeFigureOut">
              <a:rPr lang="pt-BR" smtClean="0"/>
              <a:pPr/>
              <a:t>22/11/2011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fld id="{1727FE13-C826-4DA2-B79A-9358F5F12E7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38403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</p:sldLayoutIdLst>
  <p:txStyles>
    <p:titleStyle>
      <a:lvl1pPr algn="ctr" defTabSz="914400" rtl="0" eaLnBrk="1" latinLnBrk="0" hangingPunct="1">
        <a:spcBef>
          <a:spcPct val="0"/>
        </a:spcBef>
        <a:buNone/>
        <a:defRPr sz="4800" b="1" kern="1200">
          <a:solidFill>
            <a:srgbClr val="C0000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C00000"/>
        </a:buClr>
        <a:buFont typeface="Arial" pitchFamily="34" charset="0"/>
        <a:buChar char="•"/>
        <a:defRPr sz="3600" b="1" kern="1200">
          <a:solidFill>
            <a:schemeClr val="tx1"/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C00000"/>
        </a:buClr>
        <a:buFont typeface="Arial" pitchFamily="34" charset="0"/>
        <a:buChar char="–"/>
        <a:defRPr sz="3600" b="1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rgbClr val="C00000"/>
        </a:buClr>
        <a:buFont typeface="Arial" pitchFamily="34" charset="0"/>
        <a:buChar char="•"/>
        <a:defRPr sz="3600" b="1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rgbClr val="C00000"/>
        </a:buClr>
        <a:buFont typeface="Arial" pitchFamily="34" charset="0"/>
        <a:buChar char="–"/>
        <a:defRPr sz="3600" b="1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rgbClr val="C00000"/>
        </a:buClr>
        <a:buFont typeface="Arial" pitchFamily="34" charset="0"/>
        <a:buChar char="»"/>
        <a:defRPr sz="3600" b="1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8.png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511816"/>
          </a:xfrm>
        </p:spPr>
        <p:txBody>
          <a:bodyPr/>
          <a:lstStyle/>
          <a:p>
            <a:r>
              <a:rPr lang="pt-BR" sz="7000" dirty="0" smtClean="0">
                <a:solidFill>
                  <a:schemeClr val="tx2"/>
                </a:solidFill>
              </a:rPr>
              <a:t>Aquisição e Distribuição de Medicamentos</a:t>
            </a:r>
            <a:endParaRPr lang="pt-BR" sz="70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0" y="285751"/>
            <a:ext cx="9144000" cy="714375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r>
              <a:rPr lang="pt-BR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Para que usar?</a:t>
            </a:r>
          </a:p>
        </p:txBody>
      </p:sp>
      <p:sp>
        <p:nvSpPr>
          <p:cNvPr id="89091" name="Rectangle 3"/>
          <p:cNvSpPr>
            <a:spLocks noGrp="1" noChangeArrowheads="1"/>
          </p:cNvSpPr>
          <p:nvPr>
            <p:ph idx="1"/>
          </p:nvPr>
        </p:nvSpPr>
        <p:spPr>
          <a:xfrm>
            <a:off x="-142908" y="1571612"/>
            <a:ext cx="8836269" cy="5453062"/>
          </a:xfrm>
        </p:spPr>
        <p:txBody>
          <a:bodyPr/>
          <a:lstStyle/>
          <a:p>
            <a:pPr marL="984250" lvl="1" indent="-527050" eaLnBrk="1" hangingPunct="1">
              <a:spcAft>
                <a:spcPts val="1200"/>
              </a:spcAft>
              <a:buClrTx/>
              <a:buSzPct val="100000"/>
              <a:buFont typeface="Wingdings" pitchFamily="2" charset="2"/>
              <a:buChar char="ü"/>
            </a:pPr>
            <a:r>
              <a:rPr lang="pt-BR" sz="4000" dirty="0" smtClean="0">
                <a:latin typeface="Calibri" pitchFamily="34" charset="0"/>
              </a:rPr>
              <a:t>identificar os riscos que podem afetar o desempenho do programa;</a:t>
            </a:r>
          </a:p>
          <a:p>
            <a:pPr marL="984250" lvl="1" indent="-527050" eaLnBrk="1" hangingPunct="1">
              <a:spcAft>
                <a:spcPts val="1200"/>
              </a:spcAft>
              <a:buClrTx/>
              <a:buSzPct val="100000"/>
              <a:buFont typeface="Wingdings" pitchFamily="2" charset="2"/>
              <a:buChar char="ü"/>
            </a:pPr>
            <a:r>
              <a:rPr lang="pt-BR" sz="4000" dirty="0" smtClean="0">
                <a:latin typeface="Calibri" pitchFamily="34" charset="0"/>
              </a:rPr>
              <a:t>auxiliar na formulação do problema de auditoria;</a:t>
            </a:r>
          </a:p>
        </p:txBody>
      </p:sp>
    </p:spTree>
    <p:extLst>
      <p:ext uri="{BB962C8B-B14F-4D97-AF65-F5344CB8AC3E}">
        <p14:creationId xmlns:p14="http://schemas.microsoft.com/office/powerpoint/2010/main" val="1992574034"/>
      </p:ext>
    </p:extLst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0" y="285751"/>
            <a:ext cx="9144000" cy="714375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r>
              <a:rPr lang="pt-BR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Para que usar?</a:t>
            </a:r>
          </a:p>
        </p:txBody>
      </p:sp>
      <p:sp>
        <p:nvSpPr>
          <p:cNvPr id="90115" name="Rectangle 3"/>
          <p:cNvSpPr>
            <a:spLocks noGrp="1" noChangeArrowheads="1"/>
          </p:cNvSpPr>
          <p:nvPr>
            <p:ph idx="1"/>
          </p:nvPr>
        </p:nvSpPr>
        <p:spPr>
          <a:xfrm>
            <a:off x="-142908" y="1547837"/>
            <a:ext cx="8836269" cy="5453063"/>
          </a:xfrm>
        </p:spPr>
        <p:txBody>
          <a:bodyPr/>
          <a:lstStyle/>
          <a:p>
            <a:pPr marL="984250" lvl="1" indent="-527050" eaLnBrk="1" hangingPunct="1">
              <a:spcAft>
                <a:spcPts val="1200"/>
              </a:spcAft>
              <a:buClrTx/>
              <a:buSzPct val="100000"/>
              <a:buFont typeface="Wingdings" pitchFamily="2" charset="2"/>
              <a:buChar char="ü"/>
            </a:pPr>
            <a:r>
              <a:rPr lang="pt-BR" sz="4000" dirty="0" smtClean="0">
                <a:latin typeface="Calibri" pitchFamily="34" charset="0"/>
              </a:rPr>
              <a:t>assegurar que áreas de risco do programa serão investigadas com profundidade durante a auditoria;</a:t>
            </a:r>
          </a:p>
          <a:p>
            <a:pPr marL="984250" lvl="1" indent="-527050" eaLnBrk="1" hangingPunct="1">
              <a:spcAft>
                <a:spcPts val="1200"/>
              </a:spcAft>
              <a:buClrTx/>
              <a:buSzPct val="100000"/>
              <a:buFont typeface="Wingdings" pitchFamily="2" charset="2"/>
              <a:buChar char="ü"/>
            </a:pPr>
            <a:r>
              <a:rPr lang="pt-BR" sz="4000" dirty="0" smtClean="0">
                <a:latin typeface="Calibri" pitchFamily="34" charset="0"/>
              </a:rPr>
              <a:t>sistematizar e estruturar o conhecimento dos gestores sobre seu meio ambiente.</a:t>
            </a:r>
          </a:p>
        </p:txBody>
      </p:sp>
    </p:spTree>
    <p:extLst>
      <p:ext uri="{BB962C8B-B14F-4D97-AF65-F5344CB8AC3E}">
        <p14:creationId xmlns:p14="http://schemas.microsoft.com/office/powerpoint/2010/main" val="431481066"/>
      </p:ext>
    </p:extLst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0" y="428604"/>
            <a:ext cx="9143999" cy="706438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r>
              <a:rPr lang="pt-BR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Modelo de diagrama de </a:t>
            </a:r>
            <a:br>
              <a:rPr lang="pt-BR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</a:br>
            <a:r>
              <a:rPr lang="pt-BR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verificação de risco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2334386" y="1752089"/>
            <a:ext cx="5767754" cy="3733800"/>
            <a:chOff x="1680" y="1296"/>
            <a:chExt cx="3936" cy="2352"/>
          </a:xfrm>
          <a:solidFill>
            <a:schemeClr val="bg2">
              <a:lumMod val="25000"/>
              <a:lumOff val="75000"/>
            </a:schemeClr>
          </a:solidFill>
        </p:grpSpPr>
        <p:sp>
          <p:nvSpPr>
            <p:cNvPr id="114702" name="Rectangle 4"/>
            <p:cNvSpPr>
              <a:spLocks noChangeArrowheads="1"/>
            </p:cNvSpPr>
            <p:nvPr/>
          </p:nvSpPr>
          <p:spPr bwMode="auto">
            <a:xfrm>
              <a:off x="3624" y="2472"/>
              <a:ext cx="1992" cy="1176"/>
            </a:xfrm>
            <a:prstGeom prst="rect">
              <a:avLst/>
            </a:prstGeom>
            <a:solidFill>
              <a:srgbClr val="5F5BAE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/>
            <a:lstStyle/>
            <a:p>
              <a:pPr algn="l">
                <a:spcBef>
                  <a:spcPct val="20000"/>
                </a:spcBef>
                <a:buClr>
                  <a:schemeClr val="accent2"/>
                </a:buClr>
                <a:buFont typeface="Monotype Sorts" pitchFamily="2" charset="2"/>
                <a:buNone/>
                <a:defRPr/>
              </a:pPr>
              <a:r>
                <a:rPr kumimoji="1" lang="pt-BR" sz="3200" b="1" dirty="0">
                  <a:solidFill>
                    <a:schemeClr val="bg1"/>
                  </a:solidFill>
                  <a:latin typeface="Calibri" pitchFamily="34" charset="0"/>
                </a:rPr>
                <a:t>Alta Probabilidade</a:t>
              </a:r>
            </a:p>
            <a:p>
              <a:pPr algn="l">
                <a:spcBef>
                  <a:spcPct val="20000"/>
                </a:spcBef>
                <a:buClr>
                  <a:schemeClr val="accent2"/>
                </a:buClr>
                <a:buFont typeface="Monotype Sorts" pitchFamily="2" charset="2"/>
                <a:buNone/>
                <a:defRPr/>
              </a:pPr>
              <a:r>
                <a:rPr kumimoji="1" lang="pt-BR" sz="3200" b="1" dirty="0">
                  <a:solidFill>
                    <a:schemeClr val="bg1"/>
                  </a:solidFill>
                  <a:latin typeface="Calibri" pitchFamily="34" charset="0"/>
                </a:rPr>
                <a:t>Baixo impacto</a:t>
              </a:r>
            </a:p>
          </p:txBody>
        </p:sp>
        <p:sp>
          <p:nvSpPr>
            <p:cNvPr id="114703" name="Rectangle 5"/>
            <p:cNvSpPr>
              <a:spLocks noChangeArrowheads="1"/>
            </p:cNvSpPr>
            <p:nvPr/>
          </p:nvSpPr>
          <p:spPr bwMode="auto">
            <a:xfrm>
              <a:off x="1680" y="2472"/>
              <a:ext cx="1944" cy="1176"/>
            </a:xfrm>
            <a:prstGeom prst="rect">
              <a:avLst/>
            </a:prstGeom>
            <a:ln w="19050">
              <a:solidFill>
                <a:schemeClr val="tx1"/>
              </a:solidFill>
              <a:headEnd type="none" w="sm" len="sm"/>
              <a:tailEnd type="none" w="sm" len="sm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 algn="l">
                <a:spcBef>
                  <a:spcPct val="20000"/>
                </a:spcBef>
                <a:buClr>
                  <a:schemeClr val="accent2"/>
                </a:buClr>
                <a:buFont typeface="Monotype Sorts" pitchFamily="2" charset="2"/>
                <a:buNone/>
                <a:defRPr/>
              </a:pPr>
              <a:r>
                <a:rPr kumimoji="1" lang="pt-BR" sz="3200" b="1" dirty="0">
                  <a:solidFill>
                    <a:schemeClr val="bg1"/>
                  </a:solidFill>
                  <a:latin typeface="Calibri" pitchFamily="34" charset="0"/>
                </a:rPr>
                <a:t>Baixa probabilidade</a:t>
              </a:r>
            </a:p>
            <a:p>
              <a:pPr algn="l">
                <a:spcBef>
                  <a:spcPct val="20000"/>
                </a:spcBef>
                <a:buClr>
                  <a:schemeClr val="accent2"/>
                </a:buClr>
                <a:buFont typeface="Monotype Sorts" pitchFamily="2" charset="2"/>
                <a:buNone/>
                <a:defRPr/>
              </a:pPr>
              <a:r>
                <a:rPr kumimoji="1" lang="pt-BR" sz="3200" b="1" dirty="0">
                  <a:solidFill>
                    <a:schemeClr val="bg1"/>
                  </a:solidFill>
                  <a:latin typeface="Calibri" pitchFamily="34" charset="0"/>
                </a:rPr>
                <a:t>Baixo impacto</a:t>
              </a:r>
            </a:p>
          </p:txBody>
        </p:sp>
        <p:sp>
          <p:nvSpPr>
            <p:cNvPr id="114704" name="Rectangle 6"/>
            <p:cNvSpPr>
              <a:spLocks noChangeArrowheads="1"/>
            </p:cNvSpPr>
            <p:nvPr/>
          </p:nvSpPr>
          <p:spPr bwMode="auto">
            <a:xfrm>
              <a:off x="3624" y="1296"/>
              <a:ext cx="1992" cy="1176"/>
            </a:xfrm>
            <a:prstGeom prst="rect">
              <a:avLst/>
            </a:prstGeom>
            <a:ln w="19050">
              <a:solidFill>
                <a:schemeClr val="tx1"/>
              </a:solidFill>
              <a:headEnd type="none" w="sm" len="sm"/>
              <a:tailEnd type="none" w="sm" len="sm"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/>
            <a:lstStyle/>
            <a:p>
              <a:pPr algn="l">
                <a:spcBef>
                  <a:spcPct val="20000"/>
                </a:spcBef>
                <a:buClr>
                  <a:schemeClr val="accent2"/>
                </a:buClr>
                <a:buFont typeface="Monotype Sorts" pitchFamily="2" charset="2"/>
                <a:buNone/>
                <a:defRPr/>
              </a:pPr>
              <a:r>
                <a:rPr kumimoji="1" lang="pt-BR" sz="3200" b="1" dirty="0">
                  <a:solidFill>
                    <a:schemeClr val="bg1"/>
                  </a:solidFill>
                  <a:latin typeface="Calibri" pitchFamily="34" charset="0"/>
                </a:rPr>
                <a:t>Alta Probabilidade</a:t>
              </a:r>
            </a:p>
            <a:p>
              <a:pPr algn="l">
                <a:spcBef>
                  <a:spcPct val="20000"/>
                </a:spcBef>
                <a:buClr>
                  <a:schemeClr val="accent2"/>
                </a:buClr>
                <a:buFont typeface="Monotype Sorts" pitchFamily="2" charset="2"/>
                <a:buNone/>
                <a:defRPr/>
              </a:pPr>
              <a:r>
                <a:rPr kumimoji="1" lang="pt-BR" sz="3200" b="1" dirty="0">
                  <a:solidFill>
                    <a:schemeClr val="bg1"/>
                  </a:solidFill>
                  <a:latin typeface="Calibri" pitchFamily="34" charset="0"/>
                </a:rPr>
                <a:t>Alto impacto</a:t>
              </a:r>
            </a:p>
          </p:txBody>
        </p:sp>
        <p:sp>
          <p:nvSpPr>
            <p:cNvPr id="114705" name="Rectangle 7"/>
            <p:cNvSpPr>
              <a:spLocks noChangeArrowheads="1"/>
            </p:cNvSpPr>
            <p:nvPr/>
          </p:nvSpPr>
          <p:spPr bwMode="auto">
            <a:xfrm>
              <a:off x="1680" y="1296"/>
              <a:ext cx="1944" cy="1176"/>
            </a:xfrm>
            <a:prstGeom prst="rect">
              <a:avLst/>
            </a:prstGeom>
            <a:ln w="19050">
              <a:solidFill>
                <a:schemeClr val="tx1"/>
              </a:solidFill>
              <a:headEnd type="none" w="sm" len="sm"/>
              <a:tailEnd type="none" w="sm" len="sm"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/>
            <a:lstStyle/>
            <a:p>
              <a:pPr algn="l">
                <a:spcBef>
                  <a:spcPct val="20000"/>
                </a:spcBef>
                <a:buClr>
                  <a:schemeClr val="accent2"/>
                </a:buClr>
                <a:buFont typeface="Monotype Sorts" pitchFamily="2" charset="2"/>
                <a:buNone/>
                <a:defRPr/>
              </a:pPr>
              <a:r>
                <a:rPr kumimoji="1" lang="pt-BR" sz="3200" b="1" dirty="0">
                  <a:solidFill>
                    <a:schemeClr val="bg1"/>
                  </a:solidFill>
                  <a:latin typeface="Calibri" pitchFamily="34" charset="0"/>
                </a:rPr>
                <a:t>Baixa Probabilidade</a:t>
              </a:r>
            </a:p>
            <a:p>
              <a:pPr algn="l">
                <a:spcBef>
                  <a:spcPct val="20000"/>
                </a:spcBef>
                <a:buClr>
                  <a:schemeClr val="accent2"/>
                </a:buClr>
                <a:buFont typeface="Monotype Sorts" pitchFamily="2" charset="2"/>
                <a:buNone/>
                <a:defRPr/>
              </a:pPr>
              <a:r>
                <a:rPr kumimoji="1" lang="pt-BR" sz="3200" b="1" dirty="0">
                  <a:solidFill>
                    <a:schemeClr val="bg1"/>
                  </a:solidFill>
                  <a:latin typeface="Calibri" pitchFamily="34" charset="0"/>
                </a:rPr>
                <a:t>Alto impacto</a:t>
              </a:r>
            </a:p>
          </p:txBody>
        </p:sp>
        <p:sp>
          <p:nvSpPr>
            <p:cNvPr id="114706" name="Line 8"/>
            <p:cNvSpPr>
              <a:spLocks noChangeShapeType="1"/>
            </p:cNvSpPr>
            <p:nvPr/>
          </p:nvSpPr>
          <p:spPr bwMode="auto">
            <a:xfrm>
              <a:off x="1680" y="1296"/>
              <a:ext cx="3936" cy="0"/>
            </a:xfrm>
            <a:prstGeom prst="line">
              <a:avLst/>
            </a:prstGeom>
            <a:grpFill/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>
                <a:defRPr/>
              </a:pPr>
              <a:endParaRPr lang="pt-BR">
                <a:solidFill>
                  <a:schemeClr val="bg2"/>
                </a:solidFill>
              </a:endParaRPr>
            </a:p>
          </p:txBody>
        </p:sp>
        <p:sp>
          <p:nvSpPr>
            <p:cNvPr id="114707" name="Line 9"/>
            <p:cNvSpPr>
              <a:spLocks noChangeShapeType="1"/>
            </p:cNvSpPr>
            <p:nvPr/>
          </p:nvSpPr>
          <p:spPr bwMode="auto">
            <a:xfrm>
              <a:off x="1680" y="2472"/>
              <a:ext cx="3936" cy="0"/>
            </a:xfrm>
            <a:prstGeom prst="line">
              <a:avLst/>
            </a:prstGeom>
            <a:grpFill/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>
                <a:defRPr/>
              </a:pPr>
              <a:endParaRPr lang="pt-BR">
                <a:solidFill>
                  <a:schemeClr val="bg2"/>
                </a:solidFill>
              </a:endParaRPr>
            </a:p>
          </p:txBody>
        </p:sp>
        <p:sp>
          <p:nvSpPr>
            <p:cNvPr id="114708" name="Line 10"/>
            <p:cNvSpPr>
              <a:spLocks noChangeShapeType="1"/>
            </p:cNvSpPr>
            <p:nvPr/>
          </p:nvSpPr>
          <p:spPr bwMode="auto">
            <a:xfrm>
              <a:off x="1680" y="3648"/>
              <a:ext cx="3936" cy="0"/>
            </a:xfrm>
            <a:prstGeom prst="line">
              <a:avLst/>
            </a:prstGeom>
            <a:grpFill/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>
                <a:defRPr/>
              </a:pPr>
              <a:endParaRPr lang="pt-BR">
                <a:solidFill>
                  <a:schemeClr val="bg2"/>
                </a:solidFill>
              </a:endParaRPr>
            </a:p>
          </p:txBody>
        </p:sp>
        <p:sp>
          <p:nvSpPr>
            <p:cNvPr id="114709" name="Line 11"/>
            <p:cNvSpPr>
              <a:spLocks noChangeShapeType="1"/>
            </p:cNvSpPr>
            <p:nvPr/>
          </p:nvSpPr>
          <p:spPr bwMode="auto">
            <a:xfrm>
              <a:off x="1680" y="1296"/>
              <a:ext cx="0" cy="2352"/>
            </a:xfrm>
            <a:prstGeom prst="line">
              <a:avLst/>
            </a:prstGeom>
            <a:grpFill/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>
                <a:defRPr/>
              </a:pPr>
              <a:endParaRPr lang="pt-BR">
                <a:solidFill>
                  <a:schemeClr val="bg2"/>
                </a:solidFill>
              </a:endParaRPr>
            </a:p>
          </p:txBody>
        </p:sp>
        <p:sp>
          <p:nvSpPr>
            <p:cNvPr id="114710" name="Line 12"/>
            <p:cNvSpPr>
              <a:spLocks noChangeShapeType="1"/>
            </p:cNvSpPr>
            <p:nvPr/>
          </p:nvSpPr>
          <p:spPr bwMode="auto">
            <a:xfrm>
              <a:off x="3624" y="1296"/>
              <a:ext cx="0" cy="2352"/>
            </a:xfrm>
            <a:prstGeom prst="line">
              <a:avLst/>
            </a:prstGeom>
            <a:grpFill/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>
                <a:defRPr/>
              </a:pPr>
              <a:endParaRPr lang="pt-BR">
                <a:solidFill>
                  <a:schemeClr val="bg2"/>
                </a:solidFill>
              </a:endParaRPr>
            </a:p>
          </p:txBody>
        </p:sp>
        <p:sp>
          <p:nvSpPr>
            <p:cNvPr id="114711" name="Line 13"/>
            <p:cNvSpPr>
              <a:spLocks noChangeShapeType="1"/>
            </p:cNvSpPr>
            <p:nvPr/>
          </p:nvSpPr>
          <p:spPr bwMode="auto">
            <a:xfrm>
              <a:off x="5616" y="1296"/>
              <a:ext cx="0" cy="2352"/>
            </a:xfrm>
            <a:prstGeom prst="line">
              <a:avLst/>
            </a:prstGeom>
            <a:grpFill/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>
                <a:defRPr/>
              </a:pPr>
              <a:endParaRPr lang="pt-BR">
                <a:solidFill>
                  <a:schemeClr val="bg2"/>
                </a:solidFill>
              </a:endParaRPr>
            </a:p>
          </p:txBody>
        </p:sp>
      </p:grpSp>
      <p:sp>
        <p:nvSpPr>
          <p:cNvPr id="91140" name="Text Box 14"/>
          <p:cNvSpPr txBox="1">
            <a:spLocks noChangeArrowheads="1"/>
          </p:cNvSpPr>
          <p:nvPr/>
        </p:nvSpPr>
        <p:spPr bwMode="auto">
          <a:xfrm>
            <a:off x="1055076" y="2151780"/>
            <a:ext cx="94515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rgbClr val="000000"/>
                </a:solidFill>
                <a:latin typeface="Verdana" pitchFamily="34" charset="0"/>
              </a:defRPr>
            </a:lvl1pPr>
            <a:lvl2pPr marL="742950" indent="-285750">
              <a:defRPr sz="3200">
                <a:solidFill>
                  <a:srgbClr val="000000"/>
                </a:solidFill>
                <a:latin typeface="Verdana" pitchFamily="34" charset="0"/>
              </a:defRPr>
            </a:lvl2pPr>
            <a:lvl3pPr marL="1143000" indent="-228600">
              <a:defRPr sz="3200">
                <a:solidFill>
                  <a:srgbClr val="000000"/>
                </a:solidFill>
                <a:latin typeface="Verdana" pitchFamily="34" charset="0"/>
              </a:defRPr>
            </a:lvl3pPr>
            <a:lvl4pPr marL="1600200" indent="-228600">
              <a:defRPr sz="3200">
                <a:solidFill>
                  <a:srgbClr val="000000"/>
                </a:solidFill>
                <a:latin typeface="Verdana" pitchFamily="34" charset="0"/>
              </a:defRPr>
            </a:lvl4pPr>
            <a:lvl5pPr marL="2057400" indent="-228600">
              <a:defRPr sz="3200">
                <a:solidFill>
                  <a:srgbClr val="000000"/>
                </a:solidFill>
                <a:latin typeface="Verdana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Verdana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Verdana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Verdana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pt-BR" b="1" dirty="0">
                <a:latin typeface="Calibri" pitchFamily="34" charset="0"/>
              </a:rPr>
              <a:t>Alto</a:t>
            </a:r>
            <a:endParaRPr lang="pt-BR" sz="3000" b="1" dirty="0">
              <a:latin typeface="Calibri" pitchFamily="34" charset="0"/>
            </a:endParaRPr>
          </a:p>
        </p:txBody>
      </p:sp>
      <p:sp>
        <p:nvSpPr>
          <p:cNvPr id="91141" name="Text Box 15"/>
          <p:cNvSpPr txBox="1">
            <a:spLocks noChangeArrowheads="1"/>
          </p:cNvSpPr>
          <p:nvPr/>
        </p:nvSpPr>
        <p:spPr bwMode="auto">
          <a:xfrm>
            <a:off x="659423" y="4723530"/>
            <a:ext cx="146685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rgbClr val="000000"/>
                </a:solidFill>
                <a:latin typeface="Verdana" pitchFamily="34" charset="0"/>
              </a:defRPr>
            </a:lvl1pPr>
            <a:lvl2pPr marL="742950" indent="-285750">
              <a:defRPr sz="3200">
                <a:solidFill>
                  <a:srgbClr val="000000"/>
                </a:solidFill>
                <a:latin typeface="Verdana" pitchFamily="34" charset="0"/>
              </a:defRPr>
            </a:lvl2pPr>
            <a:lvl3pPr marL="1143000" indent="-228600">
              <a:defRPr sz="3200">
                <a:solidFill>
                  <a:srgbClr val="000000"/>
                </a:solidFill>
                <a:latin typeface="Verdana" pitchFamily="34" charset="0"/>
              </a:defRPr>
            </a:lvl3pPr>
            <a:lvl4pPr marL="1600200" indent="-228600">
              <a:defRPr sz="3200">
                <a:solidFill>
                  <a:srgbClr val="000000"/>
                </a:solidFill>
                <a:latin typeface="Verdana" pitchFamily="34" charset="0"/>
              </a:defRPr>
            </a:lvl4pPr>
            <a:lvl5pPr marL="2057400" indent="-228600">
              <a:defRPr sz="3200">
                <a:solidFill>
                  <a:srgbClr val="000000"/>
                </a:solidFill>
                <a:latin typeface="Verdana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Verdana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Verdana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Verdana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pt-BR" b="1" dirty="0">
                <a:latin typeface="Calibri" pitchFamily="34" charset="0"/>
              </a:rPr>
              <a:t>Baixo</a:t>
            </a:r>
            <a:endParaRPr lang="pt-BR" sz="3000" b="1" dirty="0">
              <a:latin typeface="Calibri" pitchFamily="34" charset="0"/>
            </a:endParaRPr>
          </a:p>
        </p:txBody>
      </p:sp>
      <p:sp>
        <p:nvSpPr>
          <p:cNvPr id="91142" name="Text Box 16"/>
          <p:cNvSpPr txBox="1">
            <a:spLocks noChangeArrowheads="1"/>
          </p:cNvSpPr>
          <p:nvPr/>
        </p:nvSpPr>
        <p:spPr bwMode="auto">
          <a:xfrm>
            <a:off x="7236297" y="5714130"/>
            <a:ext cx="93615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rgbClr val="000000"/>
                </a:solidFill>
                <a:latin typeface="Verdana" pitchFamily="34" charset="0"/>
              </a:defRPr>
            </a:lvl1pPr>
            <a:lvl2pPr marL="742950" indent="-285750">
              <a:defRPr sz="3200">
                <a:solidFill>
                  <a:srgbClr val="000000"/>
                </a:solidFill>
                <a:latin typeface="Verdana" pitchFamily="34" charset="0"/>
              </a:defRPr>
            </a:lvl2pPr>
            <a:lvl3pPr marL="1143000" indent="-228600">
              <a:defRPr sz="3200">
                <a:solidFill>
                  <a:srgbClr val="000000"/>
                </a:solidFill>
                <a:latin typeface="Verdana" pitchFamily="34" charset="0"/>
              </a:defRPr>
            </a:lvl3pPr>
            <a:lvl4pPr marL="1600200" indent="-228600">
              <a:defRPr sz="3200">
                <a:solidFill>
                  <a:srgbClr val="000000"/>
                </a:solidFill>
                <a:latin typeface="Verdana" pitchFamily="34" charset="0"/>
              </a:defRPr>
            </a:lvl4pPr>
            <a:lvl5pPr marL="2057400" indent="-228600">
              <a:defRPr sz="3200">
                <a:solidFill>
                  <a:srgbClr val="000000"/>
                </a:solidFill>
                <a:latin typeface="Verdana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Verdana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Verdana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Verdana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pt-BR" b="1" dirty="0">
                <a:latin typeface="Calibri" pitchFamily="34" charset="0"/>
              </a:rPr>
              <a:t>Alta</a:t>
            </a:r>
            <a:endParaRPr lang="pt-BR" sz="3000" b="1" dirty="0">
              <a:latin typeface="Calibri" pitchFamily="34" charset="0"/>
            </a:endParaRPr>
          </a:p>
        </p:txBody>
      </p:sp>
      <p:sp>
        <p:nvSpPr>
          <p:cNvPr id="91143" name="Text Box 17"/>
          <p:cNvSpPr txBox="1">
            <a:spLocks noChangeArrowheads="1"/>
          </p:cNvSpPr>
          <p:nvPr/>
        </p:nvSpPr>
        <p:spPr bwMode="auto">
          <a:xfrm>
            <a:off x="2475035" y="5714130"/>
            <a:ext cx="123970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rgbClr val="000000"/>
                </a:solidFill>
                <a:latin typeface="Verdana" pitchFamily="34" charset="0"/>
              </a:defRPr>
            </a:lvl1pPr>
            <a:lvl2pPr marL="742950" indent="-285750">
              <a:defRPr sz="3200">
                <a:solidFill>
                  <a:srgbClr val="000000"/>
                </a:solidFill>
                <a:latin typeface="Verdana" pitchFamily="34" charset="0"/>
              </a:defRPr>
            </a:lvl2pPr>
            <a:lvl3pPr marL="1143000" indent="-228600">
              <a:defRPr sz="3200">
                <a:solidFill>
                  <a:srgbClr val="000000"/>
                </a:solidFill>
                <a:latin typeface="Verdana" pitchFamily="34" charset="0"/>
              </a:defRPr>
            </a:lvl3pPr>
            <a:lvl4pPr marL="1600200" indent="-228600">
              <a:defRPr sz="3200">
                <a:solidFill>
                  <a:srgbClr val="000000"/>
                </a:solidFill>
                <a:latin typeface="Verdana" pitchFamily="34" charset="0"/>
              </a:defRPr>
            </a:lvl4pPr>
            <a:lvl5pPr marL="2057400" indent="-228600">
              <a:defRPr sz="3200">
                <a:solidFill>
                  <a:srgbClr val="000000"/>
                </a:solidFill>
                <a:latin typeface="Verdana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Verdana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Verdana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Verdana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pt-BR" b="1" dirty="0">
                <a:latin typeface="Calibri" pitchFamily="34" charset="0"/>
              </a:rPr>
              <a:t>Baixa</a:t>
            </a:r>
            <a:endParaRPr lang="pt-BR" sz="3000" b="1" dirty="0">
              <a:latin typeface="Calibri" pitchFamily="34" charset="0"/>
            </a:endParaRPr>
          </a:p>
        </p:txBody>
      </p:sp>
      <p:sp>
        <p:nvSpPr>
          <p:cNvPr id="91144" name="Line 18"/>
          <p:cNvSpPr>
            <a:spLocks noChangeShapeType="1"/>
          </p:cNvSpPr>
          <p:nvPr/>
        </p:nvSpPr>
        <p:spPr bwMode="auto">
          <a:xfrm>
            <a:off x="2334358" y="5485530"/>
            <a:ext cx="0" cy="838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91145" name="Line 19"/>
          <p:cNvSpPr>
            <a:spLocks noChangeShapeType="1"/>
          </p:cNvSpPr>
          <p:nvPr/>
        </p:nvSpPr>
        <p:spPr bwMode="auto">
          <a:xfrm flipH="1">
            <a:off x="1560635" y="5485530"/>
            <a:ext cx="773723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91146" name="Line 20"/>
          <p:cNvSpPr>
            <a:spLocks noChangeShapeType="1"/>
          </p:cNvSpPr>
          <p:nvPr/>
        </p:nvSpPr>
        <p:spPr bwMode="auto">
          <a:xfrm flipH="1">
            <a:off x="8102112" y="5485530"/>
            <a:ext cx="492369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91147" name="Line 21"/>
          <p:cNvSpPr>
            <a:spLocks noChangeShapeType="1"/>
          </p:cNvSpPr>
          <p:nvPr/>
        </p:nvSpPr>
        <p:spPr bwMode="auto">
          <a:xfrm>
            <a:off x="2334358" y="1500174"/>
            <a:ext cx="0" cy="685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91148" name="Text Box 22"/>
          <p:cNvSpPr txBox="1">
            <a:spLocks noChangeArrowheads="1"/>
          </p:cNvSpPr>
          <p:nvPr/>
        </p:nvSpPr>
        <p:spPr bwMode="auto">
          <a:xfrm>
            <a:off x="87923" y="2653424"/>
            <a:ext cx="2126623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rgbClr val="000000"/>
                </a:solidFill>
                <a:latin typeface="Verdana" pitchFamily="34" charset="0"/>
              </a:defRPr>
            </a:lvl1pPr>
            <a:lvl2pPr marL="742950" indent="-285750">
              <a:defRPr sz="3200">
                <a:solidFill>
                  <a:srgbClr val="000000"/>
                </a:solidFill>
                <a:latin typeface="Verdana" pitchFamily="34" charset="0"/>
              </a:defRPr>
            </a:lvl2pPr>
            <a:lvl3pPr marL="1143000" indent="-228600">
              <a:defRPr sz="3200">
                <a:solidFill>
                  <a:srgbClr val="000000"/>
                </a:solidFill>
                <a:latin typeface="Verdana" pitchFamily="34" charset="0"/>
              </a:defRPr>
            </a:lvl3pPr>
            <a:lvl4pPr marL="1600200" indent="-228600">
              <a:defRPr sz="3200">
                <a:solidFill>
                  <a:srgbClr val="000000"/>
                </a:solidFill>
                <a:latin typeface="Verdana" pitchFamily="34" charset="0"/>
              </a:defRPr>
            </a:lvl4pPr>
            <a:lvl5pPr marL="2057400" indent="-228600">
              <a:defRPr sz="3200">
                <a:solidFill>
                  <a:srgbClr val="000000"/>
                </a:solidFill>
                <a:latin typeface="Verdana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Verdana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Verdana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Verdana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pt-BR" spc="-100" dirty="0">
                <a:latin typeface="Calibri" pitchFamily="34" charset="0"/>
              </a:rPr>
              <a:t>Impacto</a:t>
            </a:r>
            <a:r>
              <a:rPr lang="pt-BR" b="1" spc="-100" dirty="0">
                <a:latin typeface="Calibri" pitchFamily="34" charset="0"/>
              </a:rPr>
              <a:t> </a:t>
            </a:r>
            <a:r>
              <a:rPr lang="pt-BR" spc="-100" dirty="0">
                <a:latin typeface="Calibri" pitchFamily="34" charset="0"/>
              </a:rPr>
              <a:t>potencial no alcance dos objetivos</a:t>
            </a:r>
          </a:p>
        </p:txBody>
      </p:sp>
      <p:sp>
        <p:nvSpPr>
          <p:cNvPr id="91149" name="Text Box 23"/>
          <p:cNvSpPr txBox="1">
            <a:spLocks noChangeArrowheads="1"/>
          </p:cNvSpPr>
          <p:nvPr/>
        </p:nvSpPr>
        <p:spPr bwMode="auto">
          <a:xfrm>
            <a:off x="4004897" y="5637930"/>
            <a:ext cx="27432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rgbClr val="000000"/>
                </a:solidFill>
                <a:latin typeface="Verdana" pitchFamily="34" charset="0"/>
              </a:defRPr>
            </a:lvl1pPr>
            <a:lvl2pPr marL="742950" indent="-285750">
              <a:defRPr sz="3200">
                <a:solidFill>
                  <a:srgbClr val="000000"/>
                </a:solidFill>
                <a:latin typeface="Verdana" pitchFamily="34" charset="0"/>
              </a:defRPr>
            </a:lvl2pPr>
            <a:lvl3pPr marL="1143000" indent="-228600">
              <a:defRPr sz="3200">
                <a:solidFill>
                  <a:srgbClr val="000000"/>
                </a:solidFill>
                <a:latin typeface="Verdana" pitchFamily="34" charset="0"/>
              </a:defRPr>
            </a:lvl3pPr>
            <a:lvl4pPr marL="1600200" indent="-228600">
              <a:defRPr sz="3200">
                <a:solidFill>
                  <a:srgbClr val="000000"/>
                </a:solidFill>
                <a:latin typeface="Verdana" pitchFamily="34" charset="0"/>
              </a:defRPr>
            </a:lvl4pPr>
            <a:lvl5pPr marL="2057400" indent="-228600">
              <a:defRPr sz="3200">
                <a:solidFill>
                  <a:srgbClr val="000000"/>
                </a:solidFill>
                <a:latin typeface="Verdana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Verdana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Verdana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Verdana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pt-BR" dirty="0">
                <a:latin typeface="Calibri" pitchFamily="34" charset="0"/>
              </a:rPr>
              <a:t>Probabilidade de ocorrência</a:t>
            </a:r>
          </a:p>
        </p:txBody>
      </p:sp>
    </p:spTree>
    <p:extLst>
      <p:ext uri="{BB962C8B-B14F-4D97-AF65-F5344CB8AC3E}">
        <p14:creationId xmlns:p14="http://schemas.microsoft.com/office/powerpoint/2010/main" val="239259487"/>
      </p:ext>
    </p:extLst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Text Box 1026"/>
          <p:cNvSpPr txBox="1">
            <a:spLocks noChangeArrowheads="1"/>
          </p:cNvSpPr>
          <p:nvPr/>
        </p:nvSpPr>
        <p:spPr bwMode="auto">
          <a:xfrm>
            <a:off x="0" y="71414"/>
            <a:ext cx="9143999" cy="153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2075" tIns="46038" rIns="92075" bIns="46038" anchor="ctr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kumimoji="1" lang="pt-BR" sz="4700" b="1" dirty="0" smtClean="0">
                <a:solidFill>
                  <a:schemeClr val="tx2"/>
                </a:solidFill>
                <a:latin typeface="+mj-lt"/>
                <a:cs typeface="Arial" pitchFamily="34" charset="0"/>
              </a:rPr>
              <a:t>ÁREAS DE ATENÇÃO NO DIAGRAMA DE VERIFICAÇÃO DE RISCO</a:t>
            </a:r>
            <a:endParaRPr kumimoji="1" lang="pt-BR" sz="4700" b="1" dirty="0">
              <a:solidFill>
                <a:schemeClr val="tx2"/>
              </a:solidFill>
              <a:latin typeface="+mj-lt"/>
              <a:cs typeface="Arial" pitchFamily="34" charset="0"/>
            </a:endParaRPr>
          </a:p>
        </p:txBody>
      </p:sp>
      <p:sp>
        <p:nvSpPr>
          <p:cNvPr id="92163" name="Line 1027"/>
          <p:cNvSpPr>
            <a:spLocks noChangeShapeType="1"/>
          </p:cNvSpPr>
          <p:nvPr/>
        </p:nvSpPr>
        <p:spPr bwMode="auto">
          <a:xfrm>
            <a:off x="773723" y="1817688"/>
            <a:ext cx="7086600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2075" tIns="46038" rIns="92075" bIns="46038" anchor="ctr"/>
          <a:lstStyle/>
          <a:p>
            <a:endParaRPr lang="pt-BR"/>
          </a:p>
        </p:txBody>
      </p:sp>
      <p:sp>
        <p:nvSpPr>
          <p:cNvPr id="89092" name="Line 1028"/>
          <p:cNvSpPr>
            <a:spLocks noChangeShapeType="1"/>
          </p:cNvSpPr>
          <p:nvPr/>
        </p:nvSpPr>
        <p:spPr bwMode="auto">
          <a:xfrm>
            <a:off x="813289" y="1785926"/>
            <a:ext cx="7086600" cy="0"/>
          </a:xfrm>
          <a:prstGeom prst="line">
            <a:avLst/>
          </a:prstGeom>
          <a:ln>
            <a:headEnd/>
            <a:tailEnd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wrap="none" lIns="92075" tIns="46038" rIns="92075" bIns="46038" anchor="ctr"/>
          <a:lstStyle/>
          <a:p>
            <a:pPr>
              <a:defRPr/>
            </a:pPr>
            <a:endParaRPr lang="pt-BR"/>
          </a:p>
        </p:txBody>
      </p:sp>
      <p:sp>
        <p:nvSpPr>
          <p:cNvPr id="89093" name="Line 1029"/>
          <p:cNvSpPr>
            <a:spLocks noChangeShapeType="1"/>
          </p:cNvSpPr>
          <p:nvPr/>
        </p:nvSpPr>
        <p:spPr bwMode="auto">
          <a:xfrm flipV="1">
            <a:off x="2406162" y="2393950"/>
            <a:ext cx="0" cy="3505200"/>
          </a:xfrm>
          <a:prstGeom prst="line">
            <a:avLst/>
          </a:prstGeom>
          <a:ln>
            <a:headEnd/>
            <a:tailEnd type="triangle" w="lg" len="lg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wrap="none" lIns="92075" tIns="46038" rIns="92075" bIns="46038" anchor="ctr"/>
          <a:lstStyle/>
          <a:p>
            <a:pPr>
              <a:defRPr/>
            </a:pPr>
            <a:endParaRPr lang="pt-BR"/>
          </a:p>
        </p:txBody>
      </p:sp>
      <p:sp>
        <p:nvSpPr>
          <p:cNvPr id="89094" name="Line 1030"/>
          <p:cNvSpPr>
            <a:spLocks noChangeShapeType="1"/>
          </p:cNvSpPr>
          <p:nvPr/>
        </p:nvSpPr>
        <p:spPr bwMode="auto">
          <a:xfrm>
            <a:off x="2329962" y="5822950"/>
            <a:ext cx="4038600" cy="0"/>
          </a:xfrm>
          <a:prstGeom prst="line">
            <a:avLst/>
          </a:prstGeom>
          <a:ln>
            <a:headEnd/>
            <a:tailEnd type="triangle" w="lg" len="lg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wrap="none" lIns="92075" tIns="46038" rIns="92075" bIns="46038" anchor="ctr"/>
          <a:lstStyle/>
          <a:p>
            <a:pPr>
              <a:defRPr/>
            </a:pPr>
            <a:endParaRPr lang="pt-BR"/>
          </a:p>
        </p:txBody>
      </p:sp>
      <p:sp>
        <p:nvSpPr>
          <p:cNvPr id="92167" name="Text Box 1031"/>
          <p:cNvSpPr txBox="1">
            <a:spLocks noChangeArrowheads="1"/>
          </p:cNvSpPr>
          <p:nvPr/>
        </p:nvSpPr>
        <p:spPr bwMode="auto">
          <a:xfrm>
            <a:off x="2627065" y="6047021"/>
            <a:ext cx="3588009" cy="523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75" tIns="46038" rIns="92075" bIns="46038" anchor="ctr">
            <a:spAutoFit/>
          </a:bodyPr>
          <a:lstStyle>
            <a:lvl1pPr>
              <a:defRPr sz="3200">
                <a:solidFill>
                  <a:srgbClr val="000000"/>
                </a:solidFill>
                <a:latin typeface="Verdana" pitchFamily="34" charset="0"/>
              </a:defRPr>
            </a:lvl1pPr>
            <a:lvl2pPr marL="742950" indent="-285750">
              <a:defRPr sz="3200">
                <a:solidFill>
                  <a:srgbClr val="000000"/>
                </a:solidFill>
                <a:latin typeface="Verdana" pitchFamily="34" charset="0"/>
              </a:defRPr>
            </a:lvl2pPr>
            <a:lvl3pPr marL="1143000" indent="-228600">
              <a:defRPr sz="3200">
                <a:solidFill>
                  <a:srgbClr val="000000"/>
                </a:solidFill>
                <a:latin typeface="Verdana" pitchFamily="34" charset="0"/>
              </a:defRPr>
            </a:lvl3pPr>
            <a:lvl4pPr marL="1600200" indent="-228600">
              <a:defRPr sz="3200">
                <a:solidFill>
                  <a:srgbClr val="000000"/>
                </a:solidFill>
                <a:latin typeface="Verdana" pitchFamily="34" charset="0"/>
              </a:defRPr>
            </a:lvl4pPr>
            <a:lvl5pPr marL="2057400" indent="-228600">
              <a:defRPr sz="3200">
                <a:solidFill>
                  <a:srgbClr val="000000"/>
                </a:solidFill>
                <a:latin typeface="Verdana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Verdana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Verdana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Verdana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Verdana" pitchFamily="34" charset="0"/>
              </a:defRPr>
            </a:lvl9pPr>
          </a:lstStyle>
          <a:p>
            <a:pPr>
              <a:lnSpc>
                <a:spcPct val="70000"/>
              </a:lnSpc>
              <a:spcBef>
                <a:spcPct val="50000"/>
              </a:spcBef>
            </a:pPr>
            <a:r>
              <a:rPr kumimoji="1" lang="pt-BR" sz="4000" b="1" dirty="0">
                <a:solidFill>
                  <a:schemeClr val="tx1"/>
                </a:solidFill>
                <a:latin typeface="+mj-lt"/>
                <a:cs typeface="Arial" pitchFamily="34" charset="0"/>
              </a:rPr>
              <a:t>probabilidade</a:t>
            </a:r>
          </a:p>
        </p:txBody>
      </p:sp>
      <p:sp>
        <p:nvSpPr>
          <p:cNvPr id="92168" name="Text Box 1032"/>
          <p:cNvSpPr txBox="1">
            <a:spLocks noChangeArrowheads="1"/>
          </p:cNvSpPr>
          <p:nvPr/>
        </p:nvSpPr>
        <p:spPr bwMode="auto">
          <a:xfrm rot="-3713">
            <a:off x="1647502" y="2774950"/>
            <a:ext cx="663002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vert="eaVert" lIns="92075" tIns="46038" rIns="92075" bIns="46038" anchor="ctr">
            <a:spAutoFit/>
          </a:bodyPr>
          <a:lstStyle>
            <a:lvl1pPr>
              <a:defRPr sz="3200">
                <a:solidFill>
                  <a:srgbClr val="000000"/>
                </a:solidFill>
                <a:latin typeface="Verdana" pitchFamily="34" charset="0"/>
              </a:defRPr>
            </a:lvl1pPr>
            <a:lvl2pPr marL="742950" indent="-285750">
              <a:defRPr sz="3200">
                <a:solidFill>
                  <a:srgbClr val="000000"/>
                </a:solidFill>
                <a:latin typeface="Verdana" pitchFamily="34" charset="0"/>
              </a:defRPr>
            </a:lvl2pPr>
            <a:lvl3pPr marL="1143000" indent="-228600">
              <a:defRPr sz="3200">
                <a:solidFill>
                  <a:srgbClr val="000000"/>
                </a:solidFill>
                <a:latin typeface="Verdana" pitchFamily="34" charset="0"/>
              </a:defRPr>
            </a:lvl3pPr>
            <a:lvl4pPr marL="1600200" indent="-228600">
              <a:defRPr sz="3200">
                <a:solidFill>
                  <a:srgbClr val="000000"/>
                </a:solidFill>
                <a:latin typeface="Verdana" pitchFamily="34" charset="0"/>
              </a:defRPr>
            </a:lvl4pPr>
            <a:lvl5pPr marL="2057400" indent="-228600">
              <a:defRPr sz="3200">
                <a:solidFill>
                  <a:srgbClr val="000000"/>
                </a:solidFill>
                <a:latin typeface="Verdana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Verdana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Verdana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Verdana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Verdana" pitchFamily="34" charset="0"/>
              </a:defRPr>
            </a:lvl9pPr>
          </a:lstStyle>
          <a:p>
            <a:pPr>
              <a:lnSpc>
                <a:spcPct val="70000"/>
              </a:lnSpc>
              <a:spcBef>
                <a:spcPct val="50000"/>
              </a:spcBef>
            </a:pPr>
            <a:r>
              <a:rPr kumimoji="1" lang="pt-BR" sz="4000" b="1" dirty="0">
                <a:solidFill>
                  <a:schemeClr val="tx1"/>
                </a:solidFill>
                <a:latin typeface="+mj-lt"/>
                <a:cs typeface="Arial" pitchFamily="34" charset="0"/>
              </a:rPr>
              <a:t>impacto</a:t>
            </a:r>
          </a:p>
        </p:txBody>
      </p:sp>
      <p:sp>
        <p:nvSpPr>
          <p:cNvPr id="92169" name="Line 1033"/>
          <p:cNvSpPr>
            <a:spLocks noChangeShapeType="1"/>
          </p:cNvSpPr>
          <p:nvPr/>
        </p:nvSpPr>
        <p:spPr bwMode="auto">
          <a:xfrm>
            <a:off x="4176346" y="2470150"/>
            <a:ext cx="152400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2075" tIns="46038" rIns="92075" bIns="46038" anchor="ctr"/>
          <a:lstStyle/>
          <a:p>
            <a:endParaRPr lang="pt-BR"/>
          </a:p>
        </p:txBody>
      </p:sp>
      <p:sp>
        <p:nvSpPr>
          <p:cNvPr id="92170" name="Line 1034"/>
          <p:cNvSpPr>
            <a:spLocks noChangeShapeType="1"/>
          </p:cNvSpPr>
          <p:nvPr/>
        </p:nvSpPr>
        <p:spPr bwMode="auto">
          <a:xfrm flipV="1">
            <a:off x="4404946" y="2470150"/>
            <a:ext cx="0" cy="3352800"/>
          </a:xfrm>
          <a:prstGeom prst="line">
            <a:avLst/>
          </a:prstGeom>
          <a:noFill/>
          <a:ln w="9525">
            <a:solidFill>
              <a:schemeClr val="tx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2075" tIns="46038" rIns="92075" bIns="46038" anchor="ctr"/>
          <a:lstStyle/>
          <a:p>
            <a:endParaRPr lang="pt-BR"/>
          </a:p>
        </p:txBody>
      </p:sp>
      <p:sp>
        <p:nvSpPr>
          <p:cNvPr id="92171" name="Line 1035"/>
          <p:cNvSpPr>
            <a:spLocks noChangeShapeType="1"/>
          </p:cNvSpPr>
          <p:nvPr/>
        </p:nvSpPr>
        <p:spPr bwMode="auto">
          <a:xfrm>
            <a:off x="2347546" y="4070350"/>
            <a:ext cx="3886200" cy="0"/>
          </a:xfrm>
          <a:prstGeom prst="line">
            <a:avLst/>
          </a:prstGeom>
          <a:noFill/>
          <a:ln w="9525">
            <a:solidFill>
              <a:schemeClr val="tx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2075" tIns="46038" rIns="92075" bIns="46038" anchor="ctr"/>
          <a:lstStyle/>
          <a:p>
            <a:endParaRPr lang="pt-BR"/>
          </a:p>
        </p:txBody>
      </p:sp>
      <p:sp>
        <p:nvSpPr>
          <p:cNvPr id="89100" name="Rectangle 1036"/>
          <p:cNvSpPr>
            <a:spLocks noChangeArrowheads="1"/>
          </p:cNvSpPr>
          <p:nvPr/>
        </p:nvSpPr>
        <p:spPr bwMode="auto">
          <a:xfrm>
            <a:off x="2499946" y="4146550"/>
            <a:ext cx="1828800" cy="1600200"/>
          </a:xfrm>
          <a:prstGeom prst="rect">
            <a:avLst/>
          </a:prstGeom>
          <a:solidFill>
            <a:schemeClr val="accent3"/>
          </a:solidFill>
          <a:ln w="9525">
            <a:solidFill>
              <a:srgbClr val="009900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>
              <a:defRPr/>
            </a:pPr>
            <a:endParaRPr lang="pt-BR"/>
          </a:p>
        </p:txBody>
      </p:sp>
      <p:sp>
        <p:nvSpPr>
          <p:cNvPr id="92173" name="Rectangle 1037"/>
          <p:cNvSpPr>
            <a:spLocks noChangeArrowheads="1"/>
          </p:cNvSpPr>
          <p:nvPr/>
        </p:nvSpPr>
        <p:spPr bwMode="auto">
          <a:xfrm>
            <a:off x="4481146" y="4146550"/>
            <a:ext cx="1676400" cy="1600200"/>
          </a:xfrm>
          <a:prstGeom prst="rect">
            <a:avLst/>
          </a:prstGeom>
          <a:solidFill>
            <a:srgbClr val="FFCC00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endParaRPr lang="pt-BR"/>
          </a:p>
        </p:txBody>
      </p:sp>
      <p:sp>
        <p:nvSpPr>
          <p:cNvPr id="92174" name="Rectangle 1038"/>
          <p:cNvSpPr>
            <a:spLocks noChangeArrowheads="1"/>
          </p:cNvSpPr>
          <p:nvPr/>
        </p:nvSpPr>
        <p:spPr bwMode="auto">
          <a:xfrm>
            <a:off x="2499946" y="2470150"/>
            <a:ext cx="1828800" cy="1524000"/>
          </a:xfrm>
          <a:prstGeom prst="rect">
            <a:avLst/>
          </a:prstGeom>
          <a:solidFill>
            <a:srgbClr val="FFC000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endParaRPr lang="pt-BR"/>
          </a:p>
        </p:txBody>
      </p:sp>
      <p:sp>
        <p:nvSpPr>
          <p:cNvPr id="92175" name="Rectangle 1039"/>
          <p:cNvSpPr>
            <a:spLocks noChangeArrowheads="1"/>
          </p:cNvSpPr>
          <p:nvPr/>
        </p:nvSpPr>
        <p:spPr bwMode="auto">
          <a:xfrm>
            <a:off x="4481146" y="2470150"/>
            <a:ext cx="1676400" cy="1524000"/>
          </a:xfrm>
          <a:prstGeom prst="rect">
            <a:avLst/>
          </a:prstGeom>
          <a:solidFill>
            <a:srgbClr val="C0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40173448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14348" y="714356"/>
            <a:ext cx="7772400" cy="4071966"/>
          </a:xfrm>
        </p:spPr>
        <p:txBody>
          <a:bodyPr>
            <a:noAutofit/>
          </a:bodyPr>
          <a:lstStyle/>
          <a:p>
            <a:r>
              <a:rPr lang="pt-BR" sz="7000" dirty="0" smtClean="0">
                <a:solidFill>
                  <a:schemeClr val="tx2"/>
                </a:solidFill>
                <a:cs typeface="Arial" pitchFamily="34" charset="0"/>
              </a:rPr>
              <a:t>Início da elaboração </a:t>
            </a:r>
            <a:br>
              <a:rPr lang="pt-BR" sz="7000" dirty="0" smtClean="0">
                <a:solidFill>
                  <a:schemeClr val="tx2"/>
                </a:solidFill>
                <a:cs typeface="Arial" pitchFamily="34" charset="0"/>
              </a:rPr>
            </a:br>
            <a:r>
              <a:rPr lang="pt-BR" sz="7000" dirty="0" smtClean="0">
                <a:solidFill>
                  <a:schemeClr val="tx2"/>
                </a:solidFill>
                <a:cs typeface="Arial" pitchFamily="34" charset="0"/>
              </a:rPr>
              <a:t>da DVR </a:t>
            </a:r>
            <a:br>
              <a:rPr lang="pt-BR" sz="7000" dirty="0" smtClean="0">
                <a:solidFill>
                  <a:schemeClr val="tx2"/>
                </a:solidFill>
                <a:cs typeface="Arial" pitchFamily="34" charset="0"/>
              </a:rPr>
            </a:br>
            <a:r>
              <a:rPr lang="pt-BR" sz="7000" dirty="0" smtClean="0">
                <a:solidFill>
                  <a:schemeClr val="tx2"/>
                </a:solidFill>
                <a:cs typeface="Arial" pitchFamily="34" charset="0"/>
              </a:rPr>
              <a:t>Análise SWOT</a:t>
            </a:r>
            <a:endParaRPr lang="pt-BR" sz="7000" dirty="0">
              <a:solidFill>
                <a:schemeClr val="tx2"/>
              </a:solidFill>
              <a:cs typeface="Arial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-6898" y="4748234"/>
            <a:ext cx="9144000" cy="1752600"/>
          </a:xfrm>
        </p:spPr>
        <p:txBody>
          <a:bodyPr>
            <a:normAutofit/>
          </a:bodyPr>
          <a:lstStyle/>
          <a:p>
            <a:r>
              <a:rPr lang="pt-BR" sz="4000" dirty="0" smtClean="0">
                <a:solidFill>
                  <a:schemeClr val="tx1"/>
                </a:solidFill>
                <a:cs typeface="Arial" pitchFamily="34" charset="0"/>
              </a:rPr>
              <a:t>Exemplo</a:t>
            </a:r>
            <a:endParaRPr lang="pt-BR" sz="4000" dirty="0">
              <a:solidFill>
                <a:schemeClr val="tx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107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-71462"/>
            <a:ext cx="9144000" cy="1143000"/>
          </a:xfrm>
        </p:spPr>
        <p:txBody>
          <a:bodyPr>
            <a:normAutofit/>
          </a:bodyPr>
          <a:lstStyle/>
          <a:p>
            <a:r>
              <a:rPr lang="pt-BR" dirty="0" smtClean="0">
                <a:solidFill>
                  <a:schemeClr val="tx2"/>
                </a:solidFill>
                <a:latin typeface="+mj-lt"/>
                <a:cs typeface="Arial" pitchFamily="34" charset="0"/>
              </a:rPr>
              <a:t>ANÁLISE SWOT</a:t>
            </a:r>
            <a:endParaRPr lang="pt-BR" dirty="0">
              <a:solidFill>
                <a:schemeClr val="tx2"/>
              </a:solidFill>
              <a:latin typeface="+mj-lt"/>
              <a:cs typeface="Arial" pitchFamily="34" charset="0"/>
            </a:endParaRP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08987153"/>
              </p:ext>
            </p:extLst>
          </p:nvPr>
        </p:nvGraphicFramePr>
        <p:xfrm>
          <a:off x="214282" y="1780303"/>
          <a:ext cx="8712968" cy="49348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56484"/>
                <a:gridCol w="4356484"/>
              </a:tblGrid>
              <a:tr h="491157">
                <a:tc>
                  <a:txBody>
                    <a:bodyPr/>
                    <a:lstStyle/>
                    <a:p>
                      <a:pPr algn="ctr">
                        <a:lnSpc>
                          <a:spcPts val="3200"/>
                        </a:lnSpc>
                      </a:pPr>
                      <a:r>
                        <a:rPr lang="pt-BR" sz="36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  <a:cs typeface="Arial" pitchFamily="34" charset="0"/>
                        </a:rPr>
                        <a:t>FORÇAS</a:t>
                      </a:r>
                      <a:endParaRPr lang="pt-BR" sz="3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  <a:cs typeface="Arial" pitchFamily="34" charset="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200"/>
                        </a:lnSpc>
                      </a:pPr>
                      <a:r>
                        <a:rPr lang="pt-BR" sz="36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  <a:cs typeface="Arial" pitchFamily="34" charset="0"/>
                        </a:rPr>
                        <a:t>FRAQUEZAS</a:t>
                      </a:r>
                      <a:endParaRPr lang="pt-BR" sz="3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  <a:cs typeface="Arial" pitchFamily="34" charset="0"/>
                      </a:endParaRPr>
                    </a:p>
                  </a:txBody>
                  <a:tcPr marL="36000" marR="36000" marT="36000" marB="36000"/>
                </a:tc>
              </a:tr>
              <a:tr h="124900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3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3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Poder de escolha da oferta mais econômica</a:t>
                      </a: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>
                        <a:lnSpc>
                          <a:spcPts val="2800"/>
                        </a:lnSpc>
                        <a:spcBef>
                          <a:spcPts val="600"/>
                        </a:spcBef>
                      </a:pPr>
                      <a:r>
                        <a:rPr lang="pt-BR" sz="3500" b="0" kern="1200" spc="-1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Perda de Medicamento por transporte inadequado</a:t>
                      </a:r>
                      <a:endParaRPr lang="pt-BR" sz="3500" b="0" kern="1200" spc="-100" baseline="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36000" marR="36000" marT="36000" marB="36000"/>
                </a:tc>
              </a:tr>
              <a:tr h="100013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3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3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Sistema de controle de estoque </a:t>
                      </a: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>
                        <a:lnSpc>
                          <a:spcPts val="3200"/>
                        </a:lnSpc>
                      </a:pPr>
                      <a:r>
                        <a:rPr lang="pt-BR" sz="3600" b="0" kern="1200" spc="-1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Sistema de controle de estoque ineficiente </a:t>
                      </a:r>
                      <a:endParaRPr lang="pt-BR" sz="3600" b="0" spc="-100" baseline="0" dirty="0" smtClean="0">
                        <a:latin typeface="+mj-lt"/>
                        <a:cs typeface="Arial" pitchFamily="34" charset="0"/>
                      </a:endParaRPr>
                    </a:p>
                  </a:txBody>
                  <a:tcPr marL="36000" marR="36000" marT="36000" marB="36000"/>
                </a:tc>
              </a:tr>
              <a:tr h="219455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3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3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Condições adequadas de armazenamento para manutenção da estabilidade de medicamentos</a:t>
                      </a: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>
                        <a:lnSpc>
                          <a:spcPts val="3200"/>
                        </a:lnSpc>
                      </a:pPr>
                      <a:r>
                        <a:rPr lang="pt-BR" sz="36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Recursos</a:t>
                      </a:r>
                      <a:r>
                        <a:rPr lang="pt-BR" sz="3600" b="0" i="0" u="none" strike="noStrike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pt-BR" sz="36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Humanos</a:t>
                      </a:r>
                      <a:r>
                        <a:rPr lang="pt-BR" sz="3600" b="0" i="0" u="none" strike="noStrike" baseline="0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pt-BR" sz="36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Reduzido</a:t>
                      </a:r>
                      <a:endParaRPr lang="pt-BR" sz="3200" b="0" dirty="0">
                        <a:solidFill>
                          <a:srgbClr val="C00000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 marL="36000" marR="36000" marT="36000" marB="36000"/>
                </a:tc>
              </a:tr>
            </a:tbl>
          </a:graphicData>
        </a:graphic>
      </p:graphicFrame>
      <p:sp>
        <p:nvSpPr>
          <p:cNvPr id="5" name="Retângulo 4"/>
          <p:cNvSpPr/>
          <p:nvPr/>
        </p:nvSpPr>
        <p:spPr>
          <a:xfrm>
            <a:off x="214282" y="1000108"/>
            <a:ext cx="598645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0"/>
              </a:spcBef>
            </a:pPr>
            <a:r>
              <a:rPr lang="pt-B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Arial" pitchFamily="34" charset="0"/>
              </a:rPr>
              <a:t>UEPG - Exemplo</a:t>
            </a:r>
            <a:endParaRPr lang="pt-BR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9446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-71462"/>
            <a:ext cx="9144000" cy="1143000"/>
          </a:xfrm>
        </p:spPr>
        <p:txBody>
          <a:bodyPr>
            <a:normAutofit/>
          </a:bodyPr>
          <a:lstStyle/>
          <a:p>
            <a:r>
              <a:rPr lang="pt-BR" dirty="0" smtClean="0">
                <a:solidFill>
                  <a:schemeClr val="tx2"/>
                </a:solidFill>
                <a:latin typeface="+mj-lt"/>
                <a:cs typeface="Arial" pitchFamily="34" charset="0"/>
              </a:rPr>
              <a:t>ANÁLISE SWOT</a:t>
            </a:r>
            <a:endParaRPr lang="pt-BR" dirty="0">
              <a:solidFill>
                <a:schemeClr val="tx2"/>
              </a:solidFill>
              <a:latin typeface="+mj-lt"/>
              <a:cs typeface="Arial" pitchFamily="34" charset="0"/>
            </a:endParaRP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1303789"/>
              </p:ext>
            </p:extLst>
          </p:nvPr>
        </p:nvGraphicFramePr>
        <p:xfrm>
          <a:off x="214282" y="1785926"/>
          <a:ext cx="8712968" cy="49292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56484"/>
                <a:gridCol w="4356484"/>
              </a:tblGrid>
              <a:tr h="500066">
                <a:tc>
                  <a:txBody>
                    <a:bodyPr/>
                    <a:lstStyle/>
                    <a:p>
                      <a:pPr algn="ctr">
                        <a:lnSpc>
                          <a:spcPts val="3200"/>
                        </a:lnSpc>
                        <a:spcBef>
                          <a:spcPts val="1200"/>
                        </a:spcBef>
                      </a:pPr>
                      <a:r>
                        <a:rPr lang="pt-BR" sz="36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  <a:cs typeface="Arial" pitchFamily="34" charset="0"/>
                        </a:rPr>
                        <a:t>FORÇAS</a:t>
                      </a:r>
                      <a:endParaRPr lang="pt-BR" sz="3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  <a:cs typeface="Arial" pitchFamily="34" charset="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200"/>
                        </a:lnSpc>
                      </a:pPr>
                      <a:r>
                        <a:rPr lang="pt-BR" sz="36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  <a:cs typeface="Arial" pitchFamily="34" charset="0"/>
                        </a:rPr>
                        <a:t>FRAQUEZAS</a:t>
                      </a:r>
                      <a:endParaRPr lang="pt-BR" sz="3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  <a:cs typeface="Arial" pitchFamily="34" charset="0"/>
                      </a:endParaRPr>
                    </a:p>
                  </a:txBody>
                  <a:tcPr marL="36000" marR="36000" marT="36000" marB="36000"/>
                </a:tc>
              </a:tr>
              <a:tr h="1357322">
                <a:tc>
                  <a:txBody>
                    <a:bodyPr/>
                    <a:lstStyle/>
                    <a:p>
                      <a:pPr>
                        <a:lnSpc>
                          <a:spcPts val="3200"/>
                        </a:lnSpc>
                      </a:pPr>
                      <a:r>
                        <a:rPr lang="pt-BR" sz="3600" dirty="0" smtClean="0">
                          <a:latin typeface="+mj-lt"/>
                          <a:cs typeface="Arial" pitchFamily="34" charset="0"/>
                        </a:rPr>
                        <a:t>Transporte com climatização</a:t>
                      </a:r>
                      <a:endParaRPr lang="pt-BR" sz="3600" dirty="0">
                        <a:latin typeface="+mj-lt"/>
                        <a:cs typeface="Arial" pitchFamily="34" charset="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>
                        <a:lnSpc>
                          <a:spcPts val="3200"/>
                        </a:lnSpc>
                      </a:pPr>
                      <a:r>
                        <a:rPr lang="pt-BR" sz="3600" b="0" kern="1200" spc="-1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Perda de medicamentos por armazenamento inadequado</a:t>
                      </a:r>
                      <a:endParaRPr lang="pt-BR" sz="3600" b="0" spc="-100" baseline="0" dirty="0">
                        <a:solidFill>
                          <a:srgbClr val="FF0000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 marL="36000" marR="36000" marT="36000" marB="36000"/>
                </a:tc>
              </a:tr>
              <a:tr h="1500198">
                <a:tc>
                  <a:txBody>
                    <a:bodyPr/>
                    <a:lstStyle/>
                    <a:p>
                      <a:pPr>
                        <a:lnSpc>
                          <a:spcPts val="3200"/>
                        </a:lnSpc>
                      </a:pPr>
                      <a:r>
                        <a:rPr lang="pt-BR" sz="3600" dirty="0" smtClean="0">
                          <a:latin typeface="+mj-lt"/>
                          <a:cs typeface="Arial" pitchFamily="34" charset="0"/>
                        </a:rPr>
                        <a:t>Funcionários</a:t>
                      </a:r>
                      <a:r>
                        <a:rPr lang="pt-BR" sz="3600" baseline="0" dirty="0" smtClean="0">
                          <a:latin typeface="+mj-lt"/>
                          <a:cs typeface="Arial" pitchFamily="34" charset="0"/>
                        </a:rPr>
                        <a:t> idôneos, comprometidos e capacitados</a:t>
                      </a:r>
                      <a:endParaRPr lang="pt-BR" sz="3600" dirty="0">
                        <a:solidFill>
                          <a:srgbClr val="FF0000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>
                        <a:lnSpc>
                          <a:spcPts val="3200"/>
                        </a:lnSpc>
                      </a:pPr>
                      <a:r>
                        <a:rPr lang="pt-BR" sz="36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Mão de obra desqualificada</a:t>
                      </a:r>
                      <a:endParaRPr lang="pt-BR" sz="3600" b="0" dirty="0">
                        <a:solidFill>
                          <a:srgbClr val="FF0000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 marL="36000" marR="36000" marT="36000" marB="36000"/>
                </a:tc>
              </a:tr>
              <a:tr h="1571636">
                <a:tc>
                  <a:txBody>
                    <a:bodyPr/>
                    <a:lstStyle/>
                    <a:p>
                      <a:pPr>
                        <a:lnSpc>
                          <a:spcPts val="3200"/>
                        </a:lnSpc>
                      </a:pPr>
                      <a:r>
                        <a:rPr lang="pt-BR" sz="3600" baseline="0" dirty="0" smtClean="0">
                          <a:latin typeface="+mj-lt"/>
                          <a:cs typeface="Arial" pitchFamily="34" charset="0"/>
                        </a:rPr>
                        <a:t>Rastreabilidade dos medicamentos</a:t>
                      </a:r>
                      <a:endParaRPr lang="pt-BR" sz="3600" dirty="0">
                        <a:solidFill>
                          <a:srgbClr val="FF0000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>
                        <a:lnSpc>
                          <a:spcPts val="3200"/>
                        </a:lnSpc>
                      </a:pPr>
                      <a:r>
                        <a:rPr lang="pt-BR" sz="36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Estrutura imprópria da Central de Armazenamento </a:t>
                      </a:r>
                      <a:endParaRPr lang="pt-BR" sz="3200" b="0" dirty="0">
                        <a:solidFill>
                          <a:srgbClr val="FF0000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 marL="36000" marR="36000" marT="36000" marB="36000"/>
                </a:tc>
              </a:tr>
            </a:tbl>
          </a:graphicData>
        </a:graphic>
      </p:graphicFrame>
      <p:sp>
        <p:nvSpPr>
          <p:cNvPr id="5" name="Retângulo 4"/>
          <p:cNvSpPr/>
          <p:nvPr/>
        </p:nvSpPr>
        <p:spPr>
          <a:xfrm>
            <a:off x="214282" y="1000108"/>
            <a:ext cx="598645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0"/>
              </a:spcBef>
            </a:pPr>
            <a:r>
              <a:rPr lang="pt-B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Arial" pitchFamily="34" charset="0"/>
              </a:rPr>
              <a:t>UEPG - Exemplo</a:t>
            </a:r>
            <a:endParaRPr lang="pt-BR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0237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65233383"/>
              </p:ext>
            </p:extLst>
          </p:nvPr>
        </p:nvGraphicFramePr>
        <p:xfrm>
          <a:off x="214282" y="1785926"/>
          <a:ext cx="8715436" cy="49292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57719"/>
                <a:gridCol w="4357717"/>
              </a:tblGrid>
              <a:tr h="500066">
                <a:tc>
                  <a:txBody>
                    <a:bodyPr/>
                    <a:lstStyle/>
                    <a:p>
                      <a:pPr algn="ctr">
                        <a:lnSpc>
                          <a:spcPts val="3200"/>
                        </a:lnSpc>
                      </a:pPr>
                      <a:r>
                        <a:rPr lang="pt-BR" sz="36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  <a:cs typeface="Arial" pitchFamily="34" charset="0"/>
                        </a:rPr>
                        <a:t>OPORTUNIDADES</a:t>
                      </a:r>
                      <a:endParaRPr lang="pt-BR" sz="3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  <a:cs typeface="Arial" pitchFamily="34" charset="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200"/>
                        </a:lnSpc>
                      </a:pPr>
                      <a:r>
                        <a:rPr lang="pt-BR" sz="36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  <a:cs typeface="Arial" pitchFamily="34" charset="0"/>
                        </a:rPr>
                        <a:t>AMEAÇAS</a:t>
                      </a:r>
                      <a:endParaRPr lang="pt-BR" sz="3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  <a:cs typeface="Arial" pitchFamily="34" charset="0"/>
                      </a:endParaRPr>
                    </a:p>
                  </a:txBody>
                  <a:tcPr marL="36000" marR="36000" marT="36000" marB="36000"/>
                </a:tc>
              </a:tr>
              <a:tr h="1668388">
                <a:tc>
                  <a:txBody>
                    <a:bodyPr/>
                    <a:lstStyle/>
                    <a:p>
                      <a:pPr>
                        <a:lnSpc>
                          <a:spcPts val="3200"/>
                        </a:lnSpc>
                      </a:pPr>
                      <a:r>
                        <a:rPr lang="pt-BR" sz="3600" dirty="0" smtClean="0">
                          <a:latin typeface="+mj-lt"/>
                          <a:cs typeface="Arial" pitchFamily="34" charset="0"/>
                        </a:rPr>
                        <a:t>Aquisição não sofre impacto</a:t>
                      </a:r>
                      <a:r>
                        <a:rPr lang="pt-BR" sz="3600" baseline="0" dirty="0" smtClean="0">
                          <a:latin typeface="+mj-lt"/>
                          <a:cs typeface="Arial" pitchFamily="34" charset="0"/>
                        </a:rPr>
                        <a:t> cambial</a:t>
                      </a:r>
                      <a:endParaRPr lang="pt-BR" sz="3600" dirty="0">
                        <a:solidFill>
                          <a:srgbClr val="C00000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>
                        <a:lnSpc>
                          <a:spcPts val="3200"/>
                        </a:lnSpc>
                      </a:pPr>
                      <a:r>
                        <a:rPr lang="pt-BR" sz="3600" spc="-100" baseline="0" dirty="0" smtClean="0">
                          <a:latin typeface="+mj-lt"/>
                          <a:cs typeface="Arial" pitchFamily="34" charset="0"/>
                        </a:rPr>
                        <a:t>Recebimento de medicamentos próximos ao vencimento</a:t>
                      </a:r>
                      <a:endParaRPr lang="pt-BR" sz="3600" spc="-100" baseline="0" dirty="0">
                        <a:solidFill>
                          <a:srgbClr val="C00000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 marL="36000" marR="36000" marT="36000" marB="36000"/>
                </a:tc>
              </a:tr>
              <a:tr h="1599356">
                <a:tc>
                  <a:txBody>
                    <a:bodyPr/>
                    <a:lstStyle/>
                    <a:p>
                      <a:pPr>
                        <a:lnSpc>
                          <a:spcPts val="3200"/>
                        </a:lnSpc>
                      </a:pPr>
                      <a:r>
                        <a:rPr lang="pt-BR" sz="3600" dirty="0" smtClean="0">
                          <a:latin typeface="+mj-lt"/>
                          <a:cs typeface="Arial" pitchFamily="34" charset="0"/>
                        </a:rPr>
                        <a:t>Houve redução do custo com quebra de patentes</a:t>
                      </a:r>
                      <a:endParaRPr lang="pt-BR" sz="3600" dirty="0">
                        <a:solidFill>
                          <a:srgbClr val="C00000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3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3600" baseline="0" dirty="0" smtClean="0">
                          <a:latin typeface="+mj-lt"/>
                          <a:cs typeface="Arial" pitchFamily="34" charset="0"/>
                        </a:rPr>
                        <a:t>Vencimento do prazo de validade- descarte de medicamentos</a:t>
                      </a:r>
                      <a:endParaRPr lang="pt-BR" sz="3600" dirty="0" smtClean="0">
                        <a:latin typeface="+mj-lt"/>
                        <a:cs typeface="Arial" pitchFamily="34" charset="0"/>
                      </a:endParaRPr>
                    </a:p>
                  </a:txBody>
                  <a:tcPr marL="36000" marR="36000" marT="36000" marB="36000"/>
                </a:tc>
              </a:tr>
              <a:tr h="1161412">
                <a:tc>
                  <a:txBody>
                    <a:bodyPr/>
                    <a:lstStyle/>
                    <a:p>
                      <a:pPr>
                        <a:lnSpc>
                          <a:spcPts val="3200"/>
                        </a:lnSpc>
                      </a:pPr>
                      <a:r>
                        <a:rPr lang="pt-BR" sz="3600" dirty="0" smtClean="0">
                          <a:latin typeface="+mj-lt"/>
                          <a:cs typeface="Arial" pitchFamily="34" charset="0"/>
                        </a:rPr>
                        <a:t>Novas tecnologias</a:t>
                      </a:r>
                      <a:r>
                        <a:rPr lang="pt-BR" sz="3600" baseline="0" dirty="0" smtClean="0">
                          <a:latin typeface="+mj-lt"/>
                          <a:cs typeface="Arial" pitchFamily="34" charset="0"/>
                        </a:rPr>
                        <a:t> de produção farmacêutica</a:t>
                      </a:r>
                      <a:endParaRPr lang="pt-BR" sz="3600" dirty="0">
                        <a:latin typeface="+mj-lt"/>
                        <a:cs typeface="Arial" pitchFamily="34" charset="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>
                        <a:lnSpc>
                          <a:spcPts val="3200"/>
                        </a:lnSpc>
                      </a:pPr>
                      <a:r>
                        <a:rPr lang="pt-BR" sz="3600" dirty="0" smtClean="0">
                          <a:latin typeface="+mj-lt"/>
                          <a:cs typeface="Arial" pitchFamily="34" charset="0"/>
                        </a:rPr>
                        <a:t>Roubos e desvios</a:t>
                      </a:r>
                      <a:r>
                        <a:rPr lang="pt-BR" sz="3600" baseline="0" dirty="0" smtClean="0">
                          <a:latin typeface="+mj-lt"/>
                          <a:cs typeface="Arial" pitchFamily="34" charset="0"/>
                        </a:rPr>
                        <a:t> de medicamentos</a:t>
                      </a:r>
                      <a:endParaRPr lang="pt-BR" sz="3600" dirty="0">
                        <a:solidFill>
                          <a:srgbClr val="C00000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 marL="36000" marR="36000" marT="36000" marB="36000"/>
                </a:tc>
              </a:tr>
            </a:tbl>
          </a:graphicData>
        </a:graphic>
      </p:graphicFrame>
      <p:sp>
        <p:nvSpPr>
          <p:cNvPr id="7" name="Título 1"/>
          <p:cNvSpPr>
            <a:spLocks noGrp="1"/>
          </p:cNvSpPr>
          <p:nvPr>
            <p:ph type="title"/>
          </p:nvPr>
        </p:nvSpPr>
        <p:spPr>
          <a:xfrm>
            <a:off x="0" y="-71462"/>
            <a:ext cx="9144000" cy="1143000"/>
          </a:xfrm>
        </p:spPr>
        <p:txBody>
          <a:bodyPr>
            <a:normAutofit/>
          </a:bodyPr>
          <a:lstStyle/>
          <a:p>
            <a:r>
              <a:rPr lang="pt-BR" dirty="0" smtClean="0">
                <a:solidFill>
                  <a:schemeClr val="tx2"/>
                </a:solidFill>
                <a:latin typeface="+mj-lt"/>
                <a:cs typeface="Arial" pitchFamily="34" charset="0"/>
              </a:rPr>
              <a:t>ANÁLISE SWOT</a:t>
            </a:r>
            <a:endParaRPr lang="pt-BR" dirty="0">
              <a:solidFill>
                <a:schemeClr val="tx2"/>
              </a:solidFill>
              <a:latin typeface="+mj-lt"/>
              <a:cs typeface="Arial" pitchFamily="34" charset="0"/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214282" y="1000108"/>
            <a:ext cx="598645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0"/>
              </a:spcBef>
            </a:pPr>
            <a:r>
              <a:rPr lang="pt-B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Arial" pitchFamily="34" charset="0"/>
              </a:rPr>
              <a:t>UEPG - Exemplo</a:t>
            </a:r>
            <a:endParaRPr lang="pt-BR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2073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59671694"/>
              </p:ext>
            </p:extLst>
          </p:nvPr>
        </p:nvGraphicFramePr>
        <p:xfrm>
          <a:off x="214282" y="1791644"/>
          <a:ext cx="8715436" cy="49235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57718"/>
                <a:gridCol w="4357718"/>
              </a:tblGrid>
              <a:tr h="392701">
                <a:tc>
                  <a:txBody>
                    <a:bodyPr/>
                    <a:lstStyle/>
                    <a:p>
                      <a:pPr algn="ctr">
                        <a:lnSpc>
                          <a:spcPts val="3200"/>
                        </a:lnSpc>
                      </a:pPr>
                      <a:r>
                        <a:rPr lang="pt-BR" sz="36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  <a:cs typeface="Arial" pitchFamily="34" charset="0"/>
                        </a:rPr>
                        <a:t>OPORTUNIDADES</a:t>
                      </a:r>
                      <a:endParaRPr lang="pt-BR" sz="3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  <a:cs typeface="Arial" pitchFamily="34" charset="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200"/>
                        </a:lnSpc>
                      </a:pPr>
                      <a:r>
                        <a:rPr lang="pt-BR" sz="36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  <a:cs typeface="Arial" pitchFamily="34" charset="0"/>
                        </a:rPr>
                        <a:t>AMEAÇAS</a:t>
                      </a:r>
                      <a:endParaRPr lang="pt-BR" sz="3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  <a:cs typeface="Arial" pitchFamily="34" charset="0"/>
                      </a:endParaRPr>
                    </a:p>
                  </a:txBody>
                  <a:tcPr marL="36000" marR="36000" marT="36000" marB="36000"/>
                </a:tc>
              </a:tr>
              <a:tr h="677813">
                <a:tc>
                  <a:txBody>
                    <a:bodyPr/>
                    <a:lstStyle/>
                    <a:p>
                      <a:pPr>
                        <a:lnSpc>
                          <a:spcPts val="3200"/>
                        </a:lnSpc>
                      </a:pPr>
                      <a:r>
                        <a:rPr lang="pt-BR" sz="3600" dirty="0" smtClean="0">
                          <a:latin typeface="+mj-lt"/>
                          <a:cs typeface="Arial" pitchFamily="34" charset="0"/>
                        </a:rPr>
                        <a:t>Competitividade entre os fornecedores, oferta de menor preço</a:t>
                      </a:r>
                      <a:endParaRPr lang="pt-BR" sz="3600" dirty="0">
                        <a:latin typeface="+mj-lt"/>
                        <a:cs typeface="Arial" pitchFamily="34" charset="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>
                        <a:lnSpc>
                          <a:spcPts val="3200"/>
                        </a:lnSpc>
                      </a:pPr>
                      <a:r>
                        <a:rPr lang="pt-BR" sz="3600" spc="-100" baseline="0" dirty="0" smtClean="0">
                          <a:latin typeface="+mj-lt"/>
                          <a:cs typeface="Arial" pitchFamily="34" charset="0"/>
                        </a:rPr>
                        <a:t>Incidentes que acarretem perdas, falta de energia elétrica, enchentes, desastres.</a:t>
                      </a:r>
                      <a:endParaRPr lang="pt-BR" sz="3600" spc="-100" baseline="0" dirty="0">
                        <a:latin typeface="+mj-lt"/>
                        <a:cs typeface="Arial" pitchFamily="34" charset="0"/>
                      </a:endParaRPr>
                    </a:p>
                  </a:txBody>
                  <a:tcPr marL="36000" marR="36000" marT="36000" marB="36000"/>
                </a:tc>
              </a:tr>
              <a:tr h="961554">
                <a:tc>
                  <a:txBody>
                    <a:bodyPr/>
                    <a:lstStyle/>
                    <a:p>
                      <a:pPr>
                        <a:lnSpc>
                          <a:spcPts val="3200"/>
                        </a:lnSpc>
                      </a:pPr>
                      <a:r>
                        <a:rPr lang="pt-BR" sz="3500" spc="-100" dirty="0" smtClean="0">
                          <a:latin typeface="+mj-lt"/>
                          <a:cs typeface="Arial" pitchFamily="34" charset="0"/>
                        </a:rPr>
                        <a:t>Disponibilidade</a:t>
                      </a:r>
                      <a:r>
                        <a:rPr lang="pt-BR" sz="3500" spc="-100" baseline="0" dirty="0" smtClean="0">
                          <a:latin typeface="+mj-lt"/>
                          <a:cs typeface="Arial" pitchFamily="34" charset="0"/>
                        </a:rPr>
                        <a:t> de mais carros para a distribuição</a:t>
                      </a:r>
                      <a:endParaRPr lang="pt-BR" sz="3500" spc="-100" dirty="0">
                        <a:solidFill>
                          <a:srgbClr val="C00000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3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3600" dirty="0" smtClean="0">
                          <a:latin typeface="+mj-lt"/>
                          <a:cs typeface="Arial" pitchFamily="34" charset="0"/>
                        </a:rPr>
                        <a:t>Epidemias </a:t>
                      </a:r>
                    </a:p>
                    <a:p>
                      <a:pPr>
                        <a:lnSpc>
                          <a:spcPts val="3200"/>
                        </a:lnSpc>
                      </a:pPr>
                      <a:endParaRPr lang="pt-BR" sz="3000" dirty="0">
                        <a:latin typeface="+mj-lt"/>
                        <a:cs typeface="Arial" pitchFamily="34" charset="0"/>
                      </a:endParaRPr>
                    </a:p>
                  </a:txBody>
                  <a:tcPr marL="36000" marR="36000" marT="36000" marB="36000"/>
                </a:tc>
              </a:tr>
              <a:tr h="1785950">
                <a:tc>
                  <a:txBody>
                    <a:bodyPr/>
                    <a:lstStyle/>
                    <a:p>
                      <a:pPr>
                        <a:lnSpc>
                          <a:spcPts val="3200"/>
                        </a:lnSpc>
                      </a:pPr>
                      <a:r>
                        <a:rPr lang="pt-BR" sz="3500" spc="-120" baseline="0" dirty="0" smtClean="0">
                          <a:latin typeface="+mj-lt"/>
                          <a:cs typeface="Arial" pitchFamily="34" charset="0"/>
                        </a:rPr>
                        <a:t>Comunicação clara entre CAF, UBS e departamento de compras</a:t>
                      </a:r>
                      <a:endParaRPr lang="pt-BR" sz="3500" spc="-120" baseline="0" dirty="0">
                        <a:solidFill>
                          <a:srgbClr val="C00000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>
                        <a:lnSpc>
                          <a:spcPts val="3200"/>
                        </a:lnSpc>
                      </a:pPr>
                      <a:r>
                        <a:rPr lang="pt-BR" sz="3600" spc="-100" baseline="0" dirty="0" smtClean="0">
                          <a:latin typeface="+mj-lt"/>
                          <a:cs typeface="Arial" pitchFamily="34" charset="0"/>
                        </a:rPr>
                        <a:t>- Acidentes envolvendo carros de transporte </a:t>
                      </a:r>
                      <a:endParaRPr lang="pt-BR" sz="3600" spc="-100" baseline="0" dirty="0">
                        <a:latin typeface="+mj-lt"/>
                        <a:cs typeface="Arial" pitchFamily="34" charset="0"/>
                      </a:endParaRPr>
                    </a:p>
                  </a:txBody>
                  <a:tcPr marL="36000" marR="36000" marT="36000" marB="36000"/>
                </a:tc>
              </a:tr>
            </a:tbl>
          </a:graphicData>
        </a:graphic>
      </p:graphicFrame>
      <p:sp>
        <p:nvSpPr>
          <p:cNvPr id="7" name="Título 1"/>
          <p:cNvSpPr>
            <a:spLocks noGrp="1"/>
          </p:cNvSpPr>
          <p:nvPr>
            <p:ph type="title"/>
          </p:nvPr>
        </p:nvSpPr>
        <p:spPr>
          <a:xfrm>
            <a:off x="0" y="-71462"/>
            <a:ext cx="9144000" cy="1143000"/>
          </a:xfrm>
        </p:spPr>
        <p:txBody>
          <a:bodyPr>
            <a:normAutofit/>
          </a:bodyPr>
          <a:lstStyle/>
          <a:p>
            <a:r>
              <a:rPr lang="pt-BR" dirty="0" smtClean="0">
                <a:solidFill>
                  <a:schemeClr val="tx2"/>
                </a:solidFill>
                <a:latin typeface="+mj-lt"/>
                <a:cs typeface="Arial" pitchFamily="34" charset="0"/>
              </a:rPr>
              <a:t>ANÁLISE SWOT</a:t>
            </a:r>
            <a:endParaRPr lang="pt-BR" dirty="0">
              <a:solidFill>
                <a:schemeClr val="tx2"/>
              </a:solidFill>
              <a:latin typeface="+mj-lt"/>
              <a:cs typeface="Arial" pitchFamily="34" charset="0"/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214282" y="1006602"/>
            <a:ext cx="598645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0"/>
              </a:spcBef>
            </a:pPr>
            <a:r>
              <a:rPr lang="pt-B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Arial" pitchFamily="34" charset="0"/>
              </a:rPr>
              <a:t>UEPG - Exemplo</a:t>
            </a:r>
            <a:endParaRPr lang="pt-BR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8843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2" name="Tabela 8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6356874"/>
              </p:ext>
            </p:extLst>
          </p:nvPr>
        </p:nvGraphicFramePr>
        <p:xfrm>
          <a:off x="2155769" y="2763493"/>
          <a:ext cx="5019001" cy="4007589"/>
        </p:xfrm>
        <a:graphic>
          <a:graphicData uri="http://schemas.openxmlformats.org/drawingml/2006/table">
            <a:tbl>
              <a:tblPr/>
              <a:tblGrid>
                <a:gridCol w="406383"/>
                <a:gridCol w="402909"/>
                <a:gridCol w="708565"/>
                <a:gridCol w="708565"/>
                <a:gridCol w="708565"/>
                <a:gridCol w="708565"/>
                <a:gridCol w="708565"/>
                <a:gridCol w="666884"/>
              </a:tblGrid>
              <a:tr h="178986">
                <a:tc gridSpan="8"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1" i="0" u="none" strike="noStrike" dirty="0" smtClean="0">
                          <a:effectLst/>
                          <a:latin typeface="Arial"/>
                        </a:rPr>
                        <a:t>GRÁFICO DE VERIFICAÇÃO DE RISCOS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400" b="1" i="0" u="none" strike="noStrike" dirty="0" smtClean="0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9514">
                <a:tc>
                  <a:txBody>
                    <a:bodyPr/>
                    <a:lstStyle/>
                    <a:p>
                      <a:pPr algn="l" fontAlgn="b"/>
                      <a:endParaRPr lang="pt-BR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68543"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pt-BR" sz="2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/>
                        </a:rPr>
                        <a:t>IMPACTO</a:t>
                      </a:r>
                      <a:endParaRPr lang="pt-BR" sz="2400" b="1" i="0" u="none" strike="noStrike" dirty="0">
                        <a:solidFill>
                          <a:schemeClr val="bg1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vert="wordArtVert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1" i="0" u="none" strike="noStrike" dirty="0">
                          <a:effectLst/>
                          <a:latin typeface="Arial"/>
                        </a:rPr>
                        <a:t>5</a:t>
                      </a:r>
                      <a:endParaRPr lang="pt-BR" sz="24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6854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400" b="1" i="0" u="none" strike="noStrike" dirty="0">
                          <a:effectLst/>
                          <a:latin typeface="Arial"/>
                        </a:rPr>
                        <a:t>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6854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400" b="1" i="0" u="none" strike="noStrike" dirty="0">
                          <a:effectLst/>
                          <a:latin typeface="Arial"/>
                        </a:rPr>
                        <a:t>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6854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400" b="1" i="0" u="none" strike="noStrike" dirty="0">
                          <a:effectLst/>
                          <a:latin typeface="Arial"/>
                        </a:rPr>
                        <a:t>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6854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400" b="1" i="0" u="none" strike="noStrike" dirty="0">
                          <a:effectLst/>
                          <a:latin typeface="Arial"/>
                        </a:rPr>
                        <a:t>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8986">
                <a:tc>
                  <a:txBody>
                    <a:bodyPr/>
                    <a:lstStyle/>
                    <a:p>
                      <a:pPr algn="l" fontAlgn="b"/>
                      <a:endParaRPr lang="pt-BR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1" i="0" u="none" strike="noStrike" dirty="0">
                          <a:effectLst/>
                          <a:latin typeface="Arial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1" i="0" u="none" strike="noStrike" dirty="0">
                          <a:effectLst/>
                          <a:latin typeface="Arial"/>
                        </a:rPr>
                        <a:t>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1" i="0" u="none" strike="noStrike" dirty="0">
                          <a:effectLst/>
                          <a:latin typeface="Arial"/>
                        </a:rPr>
                        <a:t>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1" i="0" u="none" strike="noStrike" dirty="0">
                          <a:effectLst/>
                          <a:latin typeface="Arial"/>
                        </a:rPr>
                        <a:t>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1" i="0" u="none" strike="noStrike" dirty="0">
                          <a:effectLst/>
                          <a:latin typeface="Arial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0571">
                <a:tc>
                  <a:txBody>
                    <a:bodyPr/>
                    <a:lstStyle/>
                    <a:p>
                      <a:pPr algn="l" fontAlgn="b"/>
                      <a:endParaRPr lang="pt-BR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pt-BR" sz="24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/>
                        </a:rPr>
                        <a:t>PROBABILIDADE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pt-BR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83" name="Text Box 1"/>
          <p:cNvSpPr txBox="1">
            <a:spLocks noChangeArrowheads="1"/>
          </p:cNvSpPr>
          <p:nvPr/>
        </p:nvSpPr>
        <p:spPr bwMode="auto">
          <a:xfrm>
            <a:off x="600714" y="394997"/>
            <a:ext cx="360000" cy="360000"/>
          </a:xfrm>
          <a:prstGeom prst="rect">
            <a:avLst/>
          </a:prstGeom>
          <a:solidFill>
            <a:srgbClr xmlns:mc="http://schemas.openxmlformats.org/markup-compatibility/2006" xmlns:a14="http://schemas.microsoft.com/office/drawing/2010/main" val="00FFFF" mc:Ignorable="a14" a14:legacySpreadsheetColorIndex="15"/>
          </a:solidFill>
          <a:ln w="9525">
            <a:solidFill>
              <a:srgbClr xmlns:mc="http://schemas.openxmlformats.org/markup-compatibility/2006" xmlns:a14="http://schemas.microsoft.com/office/drawing/2010/main" val="000000" mc:Ignorable="a14" a14:legacySpreadsheetColorIndex="64"/>
            </a:solidFill>
            <a:miter lim="800000"/>
            <a:headEnd/>
            <a:tailEnd/>
          </a:ln>
        </p:spPr>
        <p:txBody>
          <a:bodyPr wrap="square" lIns="27432" tIns="22860" rIns="27432" bIns="22860" anchor="ctr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pt-BR" sz="1000" b="1" i="0" u="none" strike="noStrike" baseline="0">
                <a:solidFill>
                  <a:srgbClr val="000000"/>
                </a:solidFill>
                <a:latin typeface="Arial"/>
                <a:cs typeface="Arial"/>
              </a:rPr>
              <a:t>1-F</a:t>
            </a:r>
          </a:p>
        </p:txBody>
      </p:sp>
      <p:sp>
        <p:nvSpPr>
          <p:cNvPr id="84" name="Text Box 2"/>
          <p:cNvSpPr txBox="1">
            <a:spLocks noChangeArrowheads="1"/>
          </p:cNvSpPr>
          <p:nvPr/>
        </p:nvSpPr>
        <p:spPr bwMode="auto">
          <a:xfrm>
            <a:off x="600714" y="755826"/>
            <a:ext cx="360000" cy="360000"/>
          </a:xfrm>
          <a:prstGeom prst="rect">
            <a:avLst/>
          </a:prstGeom>
          <a:solidFill>
            <a:srgbClr xmlns:mc="http://schemas.openxmlformats.org/markup-compatibility/2006" xmlns:a14="http://schemas.microsoft.com/office/drawing/2010/main" val="00FFFF" mc:Ignorable="a14" a14:legacySpreadsheetColorIndex="15"/>
          </a:solidFill>
          <a:ln w="9525">
            <a:solidFill>
              <a:srgbClr xmlns:mc="http://schemas.openxmlformats.org/markup-compatibility/2006" xmlns:a14="http://schemas.microsoft.com/office/drawing/2010/main" val="000000" mc:Ignorable="a14" a14:legacySpreadsheetColorIndex="64"/>
            </a:solidFill>
            <a:miter lim="800000"/>
            <a:headEnd/>
            <a:tailEnd/>
          </a:ln>
        </p:spPr>
        <p:txBody>
          <a:bodyPr wrap="square" lIns="27432" tIns="22860" rIns="27432" bIns="22860" anchor="ctr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pt-BR" sz="1000" b="1" i="0" u="none" strike="noStrike" baseline="0" dirty="0">
                <a:solidFill>
                  <a:srgbClr val="000000"/>
                </a:solidFill>
                <a:latin typeface="Arial"/>
                <a:cs typeface="Arial"/>
              </a:rPr>
              <a:t>2-F</a:t>
            </a:r>
          </a:p>
        </p:txBody>
      </p:sp>
      <p:sp>
        <p:nvSpPr>
          <p:cNvPr id="85" name="Text Box 3"/>
          <p:cNvSpPr txBox="1">
            <a:spLocks noChangeArrowheads="1"/>
          </p:cNvSpPr>
          <p:nvPr/>
        </p:nvSpPr>
        <p:spPr bwMode="auto">
          <a:xfrm>
            <a:off x="600714" y="1117450"/>
            <a:ext cx="360000" cy="360000"/>
          </a:xfrm>
          <a:prstGeom prst="rect">
            <a:avLst/>
          </a:prstGeom>
          <a:solidFill>
            <a:srgbClr xmlns:mc="http://schemas.openxmlformats.org/markup-compatibility/2006" xmlns:a14="http://schemas.microsoft.com/office/drawing/2010/main" val="00FFFF" mc:Ignorable="a14" a14:legacySpreadsheetColorIndex="15"/>
          </a:solidFill>
          <a:ln w="9525">
            <a:solidFill>
              <a:srgbClr xmlns:mc="http://schemas.openxmlformats.org/markup-compatibility/2006" xmlns:a14="http://schemas.microsoft.com/office/drawing/2010/main" val="000000" mc:Ignorable="a14" a14:legacySpreadsheetColorIndex="64"/>
            </a:solidFill>
            <a:miter lim="800000"/>
            <a:headEnd/>
            <a:tailEnd/>
          </a:ln>
        </p:spPr>
        <p:txBody>
          <a:bodyPr wrap="square" lIns="27432" tIns="22860" rIns="27432" bIns="22860" anchor="ctr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pt-BR" sz="1000" b="1" i="0" u="none" strike="noStrike" baseline="0">
                <a:solidFill>
                  <a:srgbClr val="000000"/>
                </a:solidFill>
                <a:latin typeface="Arial"/>
                <a:cs typeface="Arial"/>
              </a:rPr>
              <a:t>3-F</a:t>
            </a:r>
          </a:p>
        </p:txBody>
      </p:sp>
      <p:sp>
        <p:nvSpPr>
          <p:cNvPr id="86" name="Text Box 4"/>
          <p:cNvSpPr txBox="1">
            <a:spLocks noChangeArrowheads="1"/>
          </p:cNvSpPr>
          <p:nvPr/>
        </p:nvSpPr>
        <p:spPr bwMode="auto">
          <a:xfrm>
            <a:off x="600714" y="1486792"/>
            <a:ext cx="360000" cy="360000"/>
          </a:xfrm>
          <a:prstGeom prst="rect">
            <a:avLst/>
          </a:prstGeom>
          <a:solidFill>
            <a:srgbClr xmlns:mc="http://schemas.openxmlformats.org/markup-compatibility/2006" xmlns:a14="http://schemas.microsoft.com/office/drawing/2010/main" val="00FFFF" mc:Ignorable="a14" a14:legacySpreadsheetColorIndex="15"/>
          </a:solidFill>
          <a:ln w="9525">
            <a:solidFill>
              <a:srgbClr xmlns:mc="http://schemas.openxmlformats.org/markup-compatibility/2006" xmlns:a14="http://schemas.microsoft.com/office/drawing/2010/main" val="000000" mc:Ignorable="a14" a14:legacySpreadsheetColorIndex="64"/>
            </a:solidFill>
            <a:miter lim="800000"/>
            <a:headEnd/>
            <a:tailEnd/>
          </a:ln>
        </p:spPr>
        <p:txBody>
          <a:bodyPr wrap="square" lIns="27432" tIns="22860" rIns="27432" bIns="22860" anchor="ctr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pt-BR" sz="1000" b="1" i="0" u="none" strike="noStrike" baseline="0">
                <a:solidFill>
                  <a:srgbClr val="000000"/>
                </a:solidFill>
                <a:latin typeface="Arial"/>
                <a:cs typeface="Arial"/>
              </a:rPr>
              <a:t>4-F</a:t>
            </a:r>
          </a:p>
        </p:txBody>
      </p:sp>
      <p:sp>
        <p:nvSpPr>
          <p:cNvPr id="87" name="Text Box 5"/>
          <p:cNvSpPr txBox="1">
            <a:spLocks noChangeArrowheads="1"/>
          </p:cNvSpPr>
          <p:nvPr/>
        </p:nvSpPr>
        <p:spPr bwMode="auto">
          <a:xfrm>
            <a:off x="600714" y="1843049"/>
            <a:ext cx="360000" cy="360000"/>
          </a:xfrm>
          <a:prstGeom prst="rect">
            <a:avLst/>
          </a:prstGeom>
          <a:solidFill>
            <a:srgbClr xmlns:mc="http://schemas.openxmlformats.org/markup-compatibility/2006" xmlns:a14="http://schemas.microsoft.com/office/drawing/2010/main" val="00FFFF" mc:Ignorable="a14" a14:legacySpreadsheetColorIndex="15"/>
          </a:solidFill>
          <a:ln w="9525">
            <a:solidFill>
              <a:srgbClr xmlns:mc="http://schemas.openxmlformats.org/markup-compatibility/2006" xmlns:a14="http://schemas.microsoft.com/office/drawing/2010/main" val="000000" mc:Ignorable="a14" a14:legacySpreadsheetColorIndex="64"/>
            </a:solidFill>
            <a:miter lim="800000"/>
            <a:headEnd/>
            <a:tailEnd/>
          </a:ln>
        </p:spPr>
        <p:txBody>
          <a:bodyPr wrap="square" lIns="27432" tIns="22860" rIns="27432" bIns="22860" anchor="ctr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pt-BR" sz="1000" b="1" i="0" u="none" strike="noStrike" baseline="0">
                <a:solidFill>
                  <a:srgbClr val="000000"/>
                </a:solidFill>
                <a:latin typeface="Arial"/>
                <a:cs typeface="Arial"/>
              </a:rPr>
              <a:t>5-F</a:t>
            </a:r>
          </a:p>
        </p:txBody>
      </p:sp>
      <p:sp>
        <p:nvSpPr>
          <p:cNvPr id="88" name="Text Box 6"/>
          <p:cNvSpPr txBox="1">
            <a:spLocks noChangeArrowheads="1"/>
          </p:cNvSpPr>
          <p:nvPr/>
        </p:nvSpPr>
        <p:spPr bwMode="auto">
          <a:xfrm>
            <a:off x="602635" y="2201115"/>
            <a:ext cx="360000" cy="360000"/>
          </a:xfrm>
          <a:prstGeom prst="rect">
            <a:avLst/>
          </a:prstGeom>
          <a:solidFill>
            <a:srgbClr xmlns:mc="http://schemas.openxmlformats.org/markup-compatibility/2006" xmlns:a14="http://schemas.microsoft.com/office/drawing/2010/main" val="00FFFF" mc:Ignorable="a14" a14:legacySpreadsheetColorIndex="15"/>
          </a:solidFill>
          <a:ln w="9525">
            <a:solidFill>
              <a:srgbClr xmlns:mc="http://schemas.openxmlformats.org/markup-compatibility/2006" xmlns:a14="http://schemas.microsoft.com/office/drawing/2010/main" val="000000" mc:Ignorable="a14" a14:legacySpreadsheetColorIndex="64"/>
            </a:solidFill>
            <a:miter lim="800000"/>
            <a:headEnd/>
            <a:tailEnd/>
          </a:ln>
        </p:spPr>
        <p:txBody>
          <a:bodyPr wrap="square" lIns="27432" tIns="22860" rIns="27432" bIns="22860" anchor="ctr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pt-BR" sz="1000" b="1" i="0" u="none" strike="noStrike" baseline="0">
                <a:solidFill>
                  <a:srgbClr val="000000"/>
                </a:solidFill>
                <a:latin typeface="Arial"/>
                <a:cs typeface="Arial"/>
              </a:rPr>
              <a:t>6-F</a:t>
            </a:r>
          </a:p>
        </p:txBody>
      </p:sp>
      <p:graphicFrame>
        <p:nvGraphicFramePr>
          <p:cNvPr id="103" name="Tabela 10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9200108"/>
              </p:ext>
            </p:extLst>
          </p:nvPr>
        </p:nvGraphicFramePr>
        <p:xfrm>
          <a:off x="971600" y="116632"/>
          <a:ext cx="8063429" cy="2462610"/>
        </p:xfrm>
        <a:graphic>
          <a:graphicData uri="http://schemas.openxmlformats.org/drawingml/2006/table">
            <a:tbl>
              <a:tblPr/>
              <a:tblGrid>
                <a:gridCol w="5832648"/>
                <a:gridCol w="1078862"/>
                <a:gridCol w="1151919"/>
              </a:tblGrid>
              <a:tr h="256190"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i="0" u="none" strike="noStrike" dirty="0">
                          <a:effectLst/>
                          <a:latin typeface="Tahoma"/>
                        </a:rPr>
                        <a:t>FRAQUEZAS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i="0" u="none" strike="noStrike" dirty="0" smtClean="0">
                          <a:effectLst/>
                          <a:latin typeface="Tahoma"/>
                        </a:rPr>
                        <a:t>PROB.</a:t>
                      </a:r>
                      <a:endParaRPr lang="pt-BR" sz="1800" b="1" i="0" u="none" strike="noStrike" dirty="0">
                        <a:effectLst/>
                        <a:latin typeface="Tahoma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i="0" u="none" strike="noStrike" dirty="0" smtClean="0">
                          <a:effectLst/>
                          <a:latin typeface="Tahoma"/>
                        </a:rPr>
                        <a:t>IMPACTO  </a:t>
                      </a:r>
                      <a:endParaRPr lang="pt-BR" sz="1800" b="1" i="0" u="none" strike="noStrike" dirty="0">
                        <a:effectLst/>
                        <a:latin typeface="Tahoma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4715">
                <a:tc>
                  <a:txBody>
                    <a:bodyPr/>
                    <a:lstStyle/>
                    <a:p>
                      <a:pPr>
                        <a:lnSpc>
                          <a:spcPts val="2800"/>
                        </a:lnSpc>
                      </a:pPr>
                      <a:r>
                        <a:rPr lang="pt-BR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 Perda de Medicamento por transporte inadequado</a:t>
                      </a:r>
                      <a:endParaRPr lang="pt-BR" sz="18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800" b="1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800" b="1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4715">
                <a:tc>
                  <a:txBody>
                    <a:bodyPr/>
                    <a:lstStyle/>
                    <a:p>
                      <a:pPr marL="0" marR="0" indent="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 Sistema de controle de estoque ineficiente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800" b="1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800" b="1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4715">
                <a:tc>
                  <a:txBody>
                    <a:bodyPr/>
                    <a:lstStyle/>
                    <a:p>
                      <a:pPr algn="just" fontAlgn="b"/>
                      <a:r>
                        <a:rPr lang="pt-BR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 Recursos</a:t>
                      </a:r>
                      <a:r>
                        <a:rPr lang="pt-BR" sz="1800" b="1" i="0" u="none" strike="noStrike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pt-BR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Humanos</a:t>
                      </a:r>
                      <a:r>
                        <a:rPr lang="pt-BR" sz="1800" b="1" i="0" u="none" strike="noStrike" baseline="0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pt-BR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Reduzido</a:t>
                      </a:r>
                      <a:endParaRPr lang="pt-BR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4715">
                <a:tc>
                  <a:txBody>
                    <a:bodyPr/>
                    <a:lstStyle/>
                    <a:p>
                      <a:pPr marL="0" marR="0" lvl="0" indent="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Perda de medicamentos por armazenamento inadequado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800" b="1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800" b="1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4715">
                <a:tc>
                  <a:txBody>
                    <a:bodyPr/>
                    <a:lstStyle/>
                    <a:p>
                      <a:pPr marL="0" marR="0" lvl="0" indent="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Mão de obra desqualificada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800" b="1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800" b="1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4715">
                <a:tc>
                  <a:txBody>
                    <a:bodyPr/>
                    <a:lstStyle/>
                    <a:p>
                      <a:pPr algn="just" fontAlgn="b"/>
                      <a:r>
                        <a:rPr lang="pt-BR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Estrutura imprópria da Central de Armazenamento </a:t>
                      </a:r>
                      <a:endParaRPr lang="pt-BR" sz="1800" b="1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800" b="1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800" b="1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4" name="Text Box 1"/>
          <p:cNvSpPr txBox="1">
            <a:spLocks noChangeArrowheads="1"/>
          </p:cNvSpPr>
          <p:nvPr/>
        </p:nvSpPr>
        <p:spPr bwMode="auto">
          <a:xfrm>
            <a:off x="611066" y="396471"/>
            <a:ext cx="360000" cy="360000"/>
          </a:xfrm>
          <a:prstGeom prst="rect">
            <a:avLst/>
          </a:prstGeom>
          <a:solidFill>
            <a:srgbClr xmlns:mc="http://schemas.openxmlformats.org/markup-compatibility/2006" xmlns:a14="http://schemas.microsoft.com/office/drawing/2010/main" val="00FFFF" mc:Ignorable="a14" a14:legacySpreadsheetColorIndex="15"/>
          </a:solidFill>
          <a:ln w="9525">
            <a:solidFill>
              <a:srgbClr xmlns:mc="http://schemas.openxmlformats.org/markup-compatibility/2006" xmlns:a14="http://schemas.microsoft.com/office/drawing/2010/main" val="000000" mc:Ignorable="a14" a14:legacySpreadsheetColorIndex="64"/>
            </a:solidFill>
            <a:miter lim="800000"/>
            <a:headEnd/>
            <a:tailEnd/>
          </a:ln>
        </p:spPr>
        <p:txBody>
          <a:bodyPr wrap="square" lIns="27432" tIns="22860" rIns="27432" bIns="22860" anchor="ctr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pt-BR" sz="1000" b="1" i="0" u="none" strike="noStrike" baseline="0" dirty="0">
                <a:solidFill>
                  <a:srgbClr val="000000"/>
                </a:solidFill>
                <a:latin typeface="Arial"/>
                <a:cs typeface="Arial"/>
              </a:rPr>
              <a:t>1-F</a:t>
            </a:r>
          </a:p>
        </p:txBody>
      </p:sp>
      <p:sp>
        <p:nvSpPr>
          <p:cNvPr id="105" name="Text Box 2"/>
          <p:cNvSpPr txBox="1">
            <a:spLocks noChangeArrowheads="1"/>
          </p:cNvSpPr>
          <p:nvPr/>
        </p:nvSpPr>
        <p:spPr bwMode="auto">
          <a:xfrm>
            <a:off x="611066" y="757300"/>
            <a:ext cx="360000" cy="360000"/>
          </a:xfrm>
          <a:prstGeom prst="rect">
            <a:avLst/>
          </a:prstGeom>
          <a:solidFill>
            <a:srgbClr xmlns:mc="http://schemas.openxmlformats.org/markup-compatibility/2006" xmlns:a14="http://schemas.microsoft.com/office/drawing/2010/main" val="00FFFF" mc:Ignorable="a14" a14:legacySpreadsheetColorIndex="15"/>
          </a:solidFill>
          <a:ln w="9525">
            <a:solidFill>
              <a:srgbClr xmlns:mc="http://schemas.openxmlformats.org/markup-compatibility/2006" xmlns:a14="http://schemas.microsoft.com/office/drawing/2010/main" val="000000" mc:Ignorable="a14" a14:legacySpreadsheetColorIndex="64"/>
            </a:solidFill>
            <a:miter lim="800000"/>
            <a:headEnd/>
            <a:tailEnd/>
          </a:ln>
        </p:spPr>
        <p:txBody>
          <a:bodyPr wrap="square" lIns="27432" tIns="22860" rIns="27432" bIns="22860" anchor="ctr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pt-BR" sz="1000" b="1" i="0" u="none" strike="noStrike" baseline="0" dirty="0">
                <a:solidFill>
                  <a:srgbClr val="000000"/>
                </a:solidFill>
                <a:latin typeface="Arial"/>
                <a:cs typeface="Arial"/>
              </a:rPr>
              <a:t>2-F</a:t>
            </a:r>
          </a:p>
        </p:txBody>
      </p:sp>
      <p:sp>
        <p:nvSpPr>
          <p:cNvPr id="106" name="Text Box 3"/>
          <p:cNvSpPr txBox="1">
            <a:spLocks noChangeArrowheads="1"/>
          </p:cNvSpPr>
          <p:nvPr/>
        </p:nvSpPr>
        <p:spPr bwMode="auto">
          <a:xfrm>
            <a:off x="611066" y="1118924"/>
            <a:ext cx="360000" cy="360000"/>
          </a:xfrm>
          <a:prstGeom prst="rect">
            <a:avLst/>
          </a:prstGeom>
          <a:solidFill>
            <a:srgbClr xmlns:mc="http://schemas.openxmlformats.org/markup-compatibility/2006" xmlns:a14="http://schemas.microsoft.com/office/drawing/2010/main" val="00FFFF" mc:Ignorable="a14" a14:legacySpreadsheetColorIndex="15"/>
          </a:solidFill>
          <a:ln w="9525">
            <a:solidFill>
              <a:srgbClr xmlns:mc="http://schemas.openxmlformats.org/markup-compatibility/2006" xmlns:a14="http://schemas.microsoft.com/office/drawing/2010/main" val="000000" mc:Ignorable="a14" a14:legacySpreadsheetColorIndex="64"/>
            </a:solidFill>
            <a:miter lim="800000"/>
            <a:headEnd/>
            <a:tailEnd/>
          </a:ln>
        </p:spPr>
        <p:txBody>
          <a:bodyPr wrap="square" lIns="27432" tIns="22860" rIns="27432" bIns="22860" anchor="ctr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pt-BR" sz="1000" b="1" i="0" u="none" strike="noStrike" baseline="0" dirty="0">
                <a:solidFill>
                  <a:srgbClr val="000000"/>
                </a:solidFill>
                <a:latin typeface="Arial"/>
                <a:cs typeface="Arial"/>
              </a:rPr>
              <a:t>3-F</a:t>
            </a:r>
          </a:p>
        </p:txBody>
      </p:sp>
      <p:sp>
        <p:nvSpPr>
          <p:cNvPr id="107" name="Text Box 4"/>
          <p:cNvSpPr txBox="1">
            <a:spLocks noChangeArrowheads="1"/>
          </p:cNvSpPr>
          <p:nvPr/>
        </p:nvSpPr>
        <p:spPr bwMode="auto">
          <a:xfrm>
            <a:off x="611066" y="1488266"/>
            <a:ext cx="360000" cy="360000"/>
          </a:xfrm>
          <a:prstGeom prst="rect">
            <a:avLst/>
          </a:prstGeom>
          <a:solidFill>
            <a:srgbClr xmlns:mc="http://schemas.openxmlformats.org/markup-compatibility/2006" xmlns:a14="http://schemas.microsoft.com/office/drawing/2010/main" val="00FFFF" mc:Ignorable="a14" a14:legacySpreadsheetColorIndex="15"/>
          </a:solidFill>
          <a:ln w="9525">
            <a:solidFill>
              <a:srgbClr xmlns:mc="http://schemas.openxmlformats.org/markup-compatibility/2006" xmlns:a14="http://schemas.microsoft.com/office/drawing/2010/main" val="000000" mc:Ignorable="a14" a14:legacySpreadsheetColorIndex="64"/>
            </a:solidFill>
            <a:miter lim="800000"/>
            <a:headEnd/>
            <a:tailEnd/>
          </a:ln>
        </p:spPr>
        <p:txBody>
          <a:bodyPr wrap="square" lIns="27432" tIns="22860" rIns="27432" bIns="22860" anchor="ctr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pt-BR" sz="1000" b="1" i="0" u="none" strike="noStrike" baseline="0" dirty="0">
                <a:solidFill>
                  <a:srgbClr val="000000"/>
                </a:solidFill>
                <a:latin typeface="Arial"/>
                <a:cs typeface="Arial"/>
              </a:rPr>
              <a:t>4-F</a:t>
            </a:r>
          </a:p>
        </p:txBody>
      </p:sp>
      <p:sp>
        <p:nvSpPr>
          <p:cNvPr id="108" name="Text Box 5"/>
          <p:cNvSpPr txBox="1">
            <a:spLocks noChangeArrowheads="1"/>
          </p:cNvSpPr>
          <p:nvPr/>
        </p:nvSpPr>
        <p:spPr bwMode="auto">
          <a:xfrm>
            <a:off x="611066" y="1844523"/>
            <a:ext cx="360000" cy="360000"/>
          </a:xfrm>
          <a:prstGeom prst="rect">
            <a:avLst/>
          </a:prstGeom>
          <a:solidFill>
            <a:srgbClr xmlns:mc="http://schemas.openxmlformats.org/markup-compatibility/2006" xmlns:a14="http://schemas.microsoft.com/office/drawing/2010/main" val="00FFFF" mc:Ignorable="a14" a14:legacySpreadsheetColorIndex="15"/>
          </a:solidFill>
          <a:ln w="9525">
            <a:solidFill>
              <a:srgbClr xmlns:mc="http://schemas.openxmlformats.org/markup-compatibility/2006" xmlns:a14="http://schemas.microsoft.com/office/drawing/2010/main" val="000000" mc:Ignorable="a14" a14:legacySpreadsheetColorIndex="64"/>
            </a:solidFill>
            <a:miter lim="800000"/>
            <a:headEnd/>
            <a:tailEnd/>
          </a:ln>
        </p:spPr>
        <p:txBody>
          <a:bodyPr wrap="square" lIns="27432" tIns="22860" rIns="27432" bIns="22860" anchor="ctr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pt-BR" sz="1000" b="1" i="0" u="none" strike="noStrike" baseline="0">
                <a:solidFill>
                  <a:srgbClr val="000000"/>
                </a:solidFill>
                <a:latin typeface="Arial"/>
                <a:cs typeface="Arial"/>
              </a:rPr>
              <a:t>5-F</a:t>
            </a:r>
          </a:p>
        </p:txBody>
      </p:sp>
      <p:sp>
        <p:nvSpPr>
          <p:cNvPr id="109" name="Text Box 6"/>
          <p:cNvSpPr txBox="1">
            <a:spLocks noChangeArrowheads="1"/>
          </p:cNvSpPr>
          <p:nvPr/>
        </p:nvSpPr>
        <p:spPr bwMode="auto">
          <a:xfrm>
            <a:off x="612987" y="2202589"/>
            <a:ext cx="360000" cy="360000"/>
          </a:xfrm>
          <a:prstGeom prst="rect">
            <a:avLst/>
          </a:prstGeom>
          <a:solidFill>
            <a:srgbClr xmlns:mc="http://schemas.openxmlformats.org/markup-compatibility/2006" xmlns:a14="http://schemas.microsoft.com/office/drawing/2010/main" val="00FFFF" mc:Ignorable="a14" a14:legacySpreadsheetColorIndex="15"/>
          </a:solidFill>
          <a:ln w="9525">
            <a:solidFill>
              <a:srgbClr xmlns:mc="http://schemas.openxmlformats.org/markup-compatibility/2006" xmlns:a14="http://schemas.microsoft.com/office/drawing/2010/main" val="000000" mc:Ignorable="a14" a14:legacySpreadsheetColorIndex="64"/>
            </a:solidFill>
            <a:miter lim="800000"/>
            <a:headEnd/>
            <a:tailEnd/>
          </a:ln>
        </p:spPr>
        <p:txBody>
          <a:bodyPr wrap="square" lIns="27432" tIns="22860" rIns="27432" bIns="22860" anchor="ctr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pt-BR" sz="1000" b="1" i="0" u="none" strike="noStrike" baseline="0" dirty="0">
                <a:solidFill>
                  <a:srgbClr val="000000"/>
                </a:solidFill>
                <a:latin typeface="Arial"/>
                <a:cs typeface="Arial"/>
              </a:rPr>
              <a:t>6-F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7020272" y="385665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/>
              <a:t>5</a:t>
            </a:r>
            <a:endParaRPr lang="pt-BR" b="1" dirty="0"/>
          </a:p>
        </p:txBody>
      </p:sp>
      <p:sp>
        <p:nvSpPr>
          <p:cNvPr id="18" name="CaixaDeTexto 17"/>
          <p:cNvSpPr txBox="1"/>
          <p:nvPr/>
        </p:nvSpPr>
        <p:spPr>
          <a:xfrm>
            <a:off x="8100392" y="396471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/>
              <a:t>5</a:t>
            </a:r>
            <a:endParaRPr lang="pt-BR" b="1" dirty="0"/>
          </a:p>
        </p:txBody>
      </p:sp>
      <p:sp>
        <p:nvSpPr>
          <p:cNvPr id="19" name="CaixaDeTexto 18"/>
          <p:cNvSpPr txBox="1"/>
          <p:nvPr/>
        </p:nvSpPr>
        <p:spPr>
          <a:xfrm>
            <a:off x="7020272" y="749592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/>
              <a:t>4</a:t>
            </a:r>
          </a:p>
        </p:txBody>
      </p:sp>
      <p:sp>
        <p:nvSpPr>
          <p:cNvPr id="20" name="CaixaDeTexto 19"/>
          <p:cNvSpPr txBox="1"/>
          <p:nvPr/>
        </p:nvSpPr>
        <p:spPr>
          <a:xfrm>
            <a:off x="8100392" y="746494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/>
              <a:t>3</a:t>
            </a:r>
            <a:endParaRPr lang="pt-BR" b="1" dirty="0"/>
          </a:p>
        </p:txBody>
      </p:sp>
      <p:sp>
        <p:nvSpPr>
          <p:cNvPr id="21" name="CaixaDeTexto 20"/>
          <p:cNvSpPr txBox="1"/>
          <p:nvPr/>
        </p:nvSpPr>
        <p:spPr>
          <a:xfrm>
            <a:off x="7020272" y="1108118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/>
              <a:t>3</a:t>
            </a:r>
          </a:p>
        </p:txBody>
      </p:sp>
      <p:sp>
        <p:nvSpPr>
          <p:cNvPr id="22" name="CaixaDeTexto 21"/>
          <p:cNvSpPr txBox="1"/>
          <p:nvPr/>
        </p:nvSpPr>
        <p:spPr>
          <a:xfrm>
            <a:off x="7020272" y="1477450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/>
              <a:t>3</a:t>
            </a:r>
          </a:p>
        </p:txBody>
      </p:sp>
      <p:sp>
        <p:nvSpPr>
          <p:cNvPr id="23" name="CaixaDeTexto 22"/>
          <p:cNvSpPr txBox="1"/>
          <p:nvPr/>
        </p:nvSpPr>
        <p:spPr>
          <a:xfrm>
            <a:off x="8118148" y="1466434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/>
              <a:t>3</a:t>
            </a:r>
          </a:p>
        </p:txBody>
      </p:sp>
      <p:sp>
        <p:nvSpPr>
          <p:cNvPr id="24" name="CaixaDeTexto 23"/>
          <p:cNvSpPr txBox="1"/>
          <p:nvPr/>
        </p:nvSpPr>
        <p:spPr>
          <a:xfrm>
            <a:off x="8117164" y="1109592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/>
              <a:t>2</a:t>
            </a:r>
            <a:endParaRPr lang="pt-BR" b="1" dirty="0"/>
          </a:p>
        </p:txBody>
      </p:sp>
      <p:sp>
        <p:nvSpPr>
          <p:cNvPr id="25" name="CaixaDeTexto 24"/>
          <p:cNvSpPr txBox="1"/>
          <p:nvPr/>
        </p:nvSpPr>
        <p:spPr>
          <a:xfrm>
            <a:off x="7020272" y="1831636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/>
              <a:t>2</a:t>
            </a:r>
            <a:endParaRPr lang="pt-BR" b="1" dirty="0"/>
          </a:p>
        </p:txBody>
      </p:sp>
      <p:sp>
        <p:nvSpPr>
          <p:cNvPr id="26" name="CaixaDeTexto 25"/>
          <p:cNvSpPr txBox="1"/>
          <p:nvPr/>
        </p:nvSpPr>
        <p:spPr>
          <a:xfrm>
            <a:off x="8100392" y="1849051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/>
              <a:t>2</a:t>
            </a:r>
            <a:endParaRPr lang="pt-BR" b="1" dirty="0"/>
          </a:p>
        </p:txBody>
      </p:sp>
      <p:sp>
        <p:nvSpPr>
          <p:cNvPr id="27" name="CaixaDeTexto 26"/>
          <p:cNvSpPr txBox="1"/>
          <p:nvPr/>
        </p:nvSpPr>
        <p:spPr>
          <a:xfrm>
            <a:off x="7020272" y="2197923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/>
              <a:t>4</a:t>
            </a:r>
          </a:p>
        </p:txBody>
      </p:sp>
      <p:sp>
        <p:nvSpPr>
          <p:cNvPr id="28" name="CaixaDeTexto 27"/>
          <p:cNvSpPr txBox="1"/>
          <p:nvPr/>
        </p:nvSpPr>
        <p:spPr>
          <a:xfrm>
            <a:off x="8100392" y="2197923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801414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1.91996E-6 L 0.5868 0.42609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340" y="2130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91 0.01157 L 0.50989 0.54268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399" y="265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4.48762E-7 L 0.42899 0.57183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441" y="2859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3.11589E-6 L 0.42934 0.43511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458" y="217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677 0.00371 L 0.35729 0.47074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517" y="2334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09 0.01296 L 0.5099 0.2496 " pathEditMode="relative" rAng="0" ptsTypes="AA">
                                      <p:cBhvr>
                                        <p:cTn id="74" dur="2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382" y="118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" grpId="0" animBg="1"/>
      <p:bldP spid="105" grpId="0" animBg="1"/>
      <p:bldP spid="106" grpId="0" animBg="1"/>
      <p:bldP spid="107" grpId="0" animBg="1"/>
      <p:bldP spid="108" grpId="0" animBg="1"/>
      <p:bldP spid="109" grpId="0" animBg="1"/>
      <p:bldP spid="3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87624" y="1357322"/>
            <a:ext cx="6840760" cy="5572140"/>
          </a:xfrm>
        </p:spPr>
        <p:txBody>
          <a:bodyPr>
            <a:normAutofit/>
          </a:bodyPr>
          <a:lstStyle/>
          <a:p>
            <a:endParaRPr lang="pt-BR" sz="3500" dirty="0" smtClean="0">
              <a:solidFill>
                <a:schemeClr val="tx1"/>
              </a:solidFill>
              <a:cs typeface="Arial" pitchFamily="34" charset="0"/>
            </a:endParaRPr>
          </a:p>
          <a:p>
            <a:endParaRPr lang="pt-BR" sz="3500" dirty="0" smtClean="0">
              <a:solidFill>
                <a:schemeClr val="tx1"/>
              </a:solidFill>
              <a:cs typeface="Arial" pitchFamily="34" charset="0"/>
            </a:endParaRPr>
          </a:p>
          <a:p>
            <a:endParaRPr lang="pt-BR" sz="3500" dirty="0" smtClean="0">
              <a:solidFill>
                <a:schemeClr val="tx1"/>
              </a:solidFill>
              <a:cs typeface="Arial" pitchFamily="34" charset="0"/>
            </a:endParaRPr>
          </a:p>
          <a:p>
            <a:endParaRPr lang="pt-BR" sz="3500" dirty="0" smtClean="0">
              <a:solidFill>
                <a:schemeClr val="tx1"/>
              </a:solidFill>
              <a:cs typeface="Arial" pitchFamily="34" charset="0"/>
            </a:endParaRPr>
          </a:p>
          <a:p>
            <a:endParaRPr lang="pt-BR" sz="3500" dirty="0">
              <a:solidFill>
                <a:schemeClr val="tx1"/>
              </a:solidFill>
              <a:cs typeface="Arial" pitchFamily="34" charset="0"/>
            </a:endParaRPr>
          </a:p>
          <a:p>
            <a:r>
              <a:rPr lang="pt-BR" sz="4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Municípios </a:t>
            </a:r>
            <a:r>
              <a:rPr lang="pt-BR" sz="4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Selecionados:</a:t>
            </a:r>
          </a:p>
          <a:p>
            <a:r>
              <a:rPr lang="pt-BR" dirty="0" smtClean="0">
                <a:solidFill>
                  <a:schemeClr val="tx1"/>
                </a:solidFill>
                <a:cs typeface="Arial" pitchFamily="34" charset="0"/>
              </a:rPr>
              <a:t>Paranavaí, Mal. Cândido Rondon</a:t>
            </a:r>
          </a:p>
          <a:p>
            <a:r>
              <a:rPr lang="pt-BR" dirty="0" smtClean="0">
                <a:solidFill>
                  <a:schemeClr val="tx1"/>
                </a:solidFill>
                <a:cs typeface="Arial" pitchFamily="34" charset="0"/>
              </a:rPr>
              <a:t> e Ponta Grossa</a:t>
            </a:r>
            <a:endParaRPr lang="pt-BR" dirty="0"/>
          </a:p>
        </p:txBody>
      </p:sp>
      <p:sp>
        <p:nvSpPr>
          <p:cNvPr id="6" name="Título 5"/>
          <p:cNvSpPr>
            <a:spLocks noGrp="1"/>
          </p:cNvSpPr>
          <p:nvPr>
            <p:ph type="ctrTitle"/>
          </p:nvPr>
        </p:nvSpPr>
        <p:spPr>
          <a:xfrm>
            <a:off x="685800" y="1"/>
            <a:ext cx="7772400" cy="1214422"/>
          </a:xfrm>
        </p:spPr>
        <p:txBody>
          <a:bodyPr/>
          <a:lstStyle/>
          <a:p>
            <a:r>
              <a:rPr lang="pt-BR" dirty="0" smtClean="0">
                <a:solidFill>
                  <a:schemeClr val="tx2"/>
                </a:solidFill>
              </a:rPr>
              <a:t>Instituições Participantes:</a:t>
            </a:r>
            <a:endParaRPr lang="pt-BR" dirty="0">
              <a:solidFill>
                <a:schemeClr val="tx2"/>
              </a:solidFill>
            </a:endParaRPr>
          </a:p>
        </p:txBody>
      </p:sp>
      <p:pic>
        <p:nvPicPr>
          <p:cNvPr id="1026" name="Picture 2" descr="http://www.inbrape.com.br/userfiles/image/LOGOS_FAFIPA.jpg"/>
          <p:cNvPicPr>
            <a:picLocks noChangeAspect="1" noChangeArrowheads="1"/>
          </p:cNvPicPr>
          <p:nvPr/>
        </p:nvPicPr>
        <p:blipFill>
          <a:blip r:embed="rId2"/>
          <a:srcRect r="49362"/>
          <a:stretch>
            <a:fillRect/>
          </a:stretch>
        </p:blipFill>
        <p:spPr bwMode="auto">
          <a:xfrm>
            <a:off x="5653758" y="1214422"/>
            <a:ext cx="2704456" cy="31432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28" name="Picture 4" descr="http://www.unioeste.br/cursos/cascavel/administracao/images/NOVA%20LOGOMARCA%20-%20unioeste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9" y="1214422"/>
            <a:ext cx="4071966" cy="173830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30" name="Picture 6" descr="http://www.isapg.com.br/2009/ciepg/img_up/uepg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14348" y="3286124"/>
            <a:ext cx="4052802" cy="106777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508530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14282" y="2571744"/>
            <a:ext cx="8643998" cy="1470025"/>
          </a:xfrm>
        </p:spPr>
        <p:txBody>
          <a:bodyPr>
            <a:noAutofit/>
          </a:bodyPr>
          <a:lstStyle/>
          <a:p>
            <a:r>
              <a:rPr lang="pt-BR" sz="7000" spc="-100" dirty="0" smtClean="0">
                <a:solidFill>
                  <a:schemeClr val="tx2"/>
                </a:solidFill>
                <a:cs typeface="Arial" pitchFamily="34" charset="0"/>
              </a:rPr>
              <a:t>Diagrama de Verificação de Riscos Apresentados Pelas IES</a:t>
            </a:r>
            <a:br>
              <a:rPr lang="pt-BR" sz="7000" spc="-100" dirty="0" smtClean="0">
                <a:solidFill>
                  <a:schemeClr val="tx2"/>
                </a:solidFill>
                <a:cs typeface="Arial" pitchFamily="34" charset="0"/>
              </a:rPr>
            </a:br>
            <a:endParaRPr lang="pt-BR" sz="7000" spc="-100" dirty="0">
              <a:solidFill>
                <a:schemeClr val="tx2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9092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0" y="116632"/>
            <a:ext cx="9144000" cy="720080"/>
          </a:xfrm>
        </p:spPr>
        <p:txBody>
          <a:bodyPr>
            <a:noAutofit/>
          </a:bodyPr>
          <a:lstStyle/>
          <a:p>
            <a:r>
              <a:rPr lang="pt-BR" dirty="0" smtClean="0">
                <a:solidFill>
                  <a:schemeClr val="tx2"/>
                </a:solidFill>
                <a:cs typeface="Arial" pitchFamily="34" charset="0"/>
              </a:rPr>
              <a:t>DVR – UNIOESTE / Resumido</a:t>
            </a:r>
            <a:endParaRPr lang="pt-BR" dirty="0">
              <a:solidFill>
                <a:schemeClr val="tx2"/>
              </a:solidFill>
              <a:cs typeface="Arial" pitchFamily="34" charset="0"/>
            </a:endParaRP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9625088"/>
              </p:ext>
            </p:extLst>
          </p:nvPr>
        </p:nvGraphicFramePr>
        <p:xfrm>
          <a:off x="323528" y="908350"/>
          <a:ext cx="8559216" cy="57022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8472"/>
                <a:gridCol w="4310744"/>
              </a:tblGrid>
              <a:tr h="102045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800" dirty="0">
                          <a:effectLst/>
                        </a:rPr>
                        <a:t>BAIXA PROBABILIDADE – ALTO </a:t>
                      </a:r>
                      <a:r>
                        <a:rPr lang="pt-BR" sz="2800" dirty="0" smtClean="0">
                          <a:effectLst/>
                        </a:rPr>
                        <a:t>IMPACTO </a:t>
                      </a:r>
                      <a:endParaRPr lang="pt-BR" sz="2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190" marR="34190" marT="34190" marB="3419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800" dirty="0">
                          <a:effectLst/>
                        </a:rPr>
                        <a:t>ALTA PROBABILIDADE – ALTO IMPACTO</a:t>
                      </a:r>
                      <a:endParaRPr lang="pt-BR" sz="2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190" marR="34190" marT="34190" marB="34190"/>
                </a:tc>
              </a:tr>
              <a:tr h="2546605"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pt-BR" sz="2800" spc="-100" baseline="0" dirty="0">
                          <a:effectLst/>
                        </a:rPr>
                        <a:t> Expirar o prazo de validade de medicamentos (F3 em consequência de não prescrição por parte dos médicos; F4; F5; F9; F12; F13).</a:t>
                      </a:r>
                      <a:endParaRPr lang="pt-BR" sz="2800" spc="-100" baseline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190" marR="34190" marT="34190" marB="34190"/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pt-BR" sz="2800" spc="-100" baseline="0" dirty="0">
                          <a:effectLst/>
                        </a:rPr>
                        <a:t>Adquirir medicamentos que não condizem com a demanda (F1; F12).</a:t>
                      </a:r>
                      <a:endParaRPr lang="pt-BR" sz="2800" spc="-100" baseline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190" marR="34190" marT="34190" marB="34190"/>
                </a:tc>
              </a:tr>
              <a:tr h="2053101">
                <a:tc>
                  <a:txBody>
                    <a:bodyPr/>
                    <a:lstStyle/>
                    <a:p>
                      <a:pPr marL="0" lvl="0" indent="0" algn="l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pt-BR" sz="2800" spc="-100" baseline="0" dirty="0" smtClean="0">
                          <a:effectLst/>
                        </a:rPr>
                        <a:t>2</a:t>
                      </a:r>
                      <a:r>
                        <a:rPr lang="pt-BR" sz="2800" spc="-150" baseline="0" dirty="0" smtClean="0">
                          <a:effectLst/>
                        </a:rPr>
                        <a:t>. </a:t>
                      </a:r>
                      <a:r>
                        <a:rPr lang="pt-BR" sz="2800" spc="-150" baseline="0" dirty="0">
                          <a:effectLst/>
                        </a:rPr>
                        <a:t>Recebimento de </a:t>
                      </a:r>
                      <a:endParaRPr lang="pt-BR" sz="2800" spc="-150" baseline="0" dirty="0" smtClean="0">
                        <a:effectLst/>
                      </a:endParaRPr>
                    </a:p>
                    <a:p>
                      <a:pPr marL="0" lvl="0" indent="0" algn="l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pt-BR" sz="2800" spc="-150" baseline="0" dirty="0" smtClean="0">
                          <a:effectLst/>
                        </a:rPr>
                        <a:t>    medicamentos </a:t>
                      </a:r>
                      <a:r>
                        <a:rPr lang="pt-BR" sz="2800" spc="-150" baseline="0" dirty="0">
                          <a:effectLst/>
                        </a:rPr>
                        <a:t>em </a:t>
                      </a:r>
                      <a:endParaRPr lang="pt-BR" sz="2800" spc="-150" baseline="0" dirty="0" smtClean="0">
                        <a:effectLst/>
                      </a:endParaRPr>
                    </a:p>
                    <a:p>
                      <a:pPr marL="0" lvl="0" indent="0" algn="l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pt-BR" sz="2800" spc="-150" baseline="0" dirty="0" smtClean="0">
                          <a:effectLst/>
                        </a:rPr>
                        <a:t>    quantidade </a:t>
                      </a:r>
                      <a:r>
                        <a:rPr lang="pt-BR" sz="2800" spc="-150" baseline="0" dirty="0">
                          <a:effectLst/>
                        </a:rPr>
                        <a:t>inferior ao </a:t>
                      </a:r>
                      <a:r>
                        <a:rPr lang="pt-BR" sz="2800" spc="-150" baseline="0" dirty="0" smtClean="0">
                          <a:effectLst/>
                        </a:rPr>
                        <a:t> </a:t>
                      </a:r>
                    </a:p>
                    <a:p>
                      <a:pPr marL="0" lvl="0" indent="0" algn="l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pt-BR" sz="2800" spc="-150" baseline="0" dirty="0" smtClean="0">
                          <a:effectLst/>
                        </a:rPr>
                        <a:t>    contrato </a:t>
                      </a:r>
                      <a:r>
                        <a:rPr lang="pt-BR" sz="2800" spc="-150" baseline="0" dirty="0">
                          <a:effectLst/>
                        </a:rPr>
                        <a:t>e empenho (F4; F13).</a:t>
                      </a:r>
                      <a:endParaRPr lang="pt-BR" sz="2800" spc="-150" baseline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190" marR="34190" marT="34190" marB="34190"/>
                </a:tc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Font typeface="+mj-lt"/>
                        <a:buAutoNum type="arabicPeriod" startAt="2"/>
                      </a:pPr>
                      <a:r>
                        <a:rPr lang="pt-BR" sz="2800" spc="-100" baseline="0" dirty="0">
                          <a:effectLst/>
                        </a:rPr>
                        <a:t>Aquisição e/ou recebimento de medicamentos com especificações inadequadas (F1; F4; F5; A1).</a:t>
                      </a:r>
                      <a:endParaRPr lang="pt-BR" sz="2800" spc="-100" baseline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190" marR="34190" marT="34190" marB="3419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57200" y="340201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5795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0" y="116632"/>
            <a:ext cx="9144000" cy="720080"/>
          </a:xfrm>
        </p:spPr>
        <p:txBody>
          <a:bodyPr>
            <a:noAutofit/>
          </a:bodyPr>
          <a:lstStyle/>
          <a:p>
            <a:r>
              <a:rPr lang="pt-BR" dirty="0" smtClean="0">
                <a:solidFill>
                  <a:schemeClr val="tx2"/>
                </a:solidFill>
                <a:cs typeface="Arial" pitchFamily="34" charset="0"/>
              </a:rPr>
              <a:t>DVR – UNIOESTE / Resumido</a:t>
            </a:r>
            <a:endParaRPr lang="pt-BR" dirty="0">
              <a:solidFill>
                <a:schemeClr val="tx2"/>
              </a:solidFill>
              <a:cs typeface="Arial" pitchFamily="34" charset="0"/>
            </a:endParaRP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5721982"/>
              </p:ext>
            </p:extLst>
          </p:nvPr>
        </p:nvGraphicFramePr>
        <p:xfrm>
          <a:off x="251520" y="1021594"/>
          <a:ext cx="8559216" cy="47576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8472"/>
                <a:gridCol w="4310744"/>
              </a:tblGrid>
              <a:tr h="12071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800" spc="-100" dirty="0">
                          <a:effectLst/>
                        </a:rPr>
                        <a:t>BAIXA PROBABILIDADE – </a:t>
                      </a:r>
                      <a:endParaRPr lang="pt-BR" sz="2800" spc="-100" dirty="0" smtClean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800" spc="-100" dirty="0" smtClean="0">
                          <a:effectLst/>
                        </a:rPr>
                        <a:t>ALTO </a:t>
                      </a:r>
                      <a:r>
                        <a:rPr lang="pt-BR" sz="2800" spc="-100" dirty="0">
                          <a:effectLst/>
                        </a:rPr>
                        <a:t>IMPACTO</a:t>
                      </a:r>
                      <a:endParaRPr lang="pt-BR" sz="2800" spc="-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190" marR="34190" marT="34190" marB="3419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800" spc="-100" dirty="0">
                          <a:effectLst/>
                        </a:rPr>
                        <a:t>ALTA PROBABILIDADE – </a:t>
                      </a:r>
                      <a:endParaRPr lang="pt-BR" sz="2800" spc="-100" dirty="0" smtClean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800" spc="-100" dirty="0" smtClean="0">
                          <a:effectLst/>
                        </a:rPr>
                        <a:t>ALTO </a:t>
                      </a:r>
                      <a:r>
                        <a:rPr lang="pt-BR" sz="2800" spc="-100" dirty="0">
                          <a:effectLst/>
                        </a:rPr>
                        <a:t>IMPACTO</a:t>
                      </a:r>
                      <a:endParaRPr lang="pt-BR" sz="2800" spc="-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190" marR="34190" marT="34190" marB="34190"/>
                </a:tc>
              </a:tr>
              <a:tr h="1793705">
                <a:tc>
                  <a:txBody>
                    <a:bodyPr/>
                    <a:lstStyle/>
                    <a:p>
                      <a:pPr marL="0" lvl="0" indent="0" algn="l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pt-BR" sz="2800" spc="-100" baseline="0" dirty="0" smtClean="0">
                          <a:effectLst/>
                        </a:rPr>
                        <a:t>3. </a:t>
                      </a:r>
                      <a:r>
                        <a:rPr lang="pt-BR" sz="2800" spc="-100" baseline="0" dirty="0">
                          <a:effectLst/>
                        </a:rPr>
                        <a:t>Pagamento de </a:t>
                      </a:r>
                      <a:r>
                        <a:rPr lang="pt-BR" sz="2800" spc="-100" baseline="0" dirty="0" smtClean="0">
                          <a:effectLst/>
                        </a:rPr>
                        <a:t>   </a:t>
                      </a:r>
                    </a:p>
                    <a:p>
                      <a:pPr marL="0" lvl="0" indent="0" algn="l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pt-BR" sz="2800" spc="-100" baseline="0" dirty="0" smtClean="0">
                          <a:effectLst/>
                        </a:rPr>
                        <a:t>    medicamentos </a:t>
                      </a:r>
                      <a:r>
                        <a:rPr lang="pt-BR" sz="2800" spc="-100" baseline="0" dirty="0">
                          <a:effectLst/>
                        </a:rPr>
                        <a:t>não </a:t>
                      </a:r>
                      <a:endParaRPr lang="pt-BR" sz="2800" spc="-100" baseline="0" dirty="0" smtClean="0">
                        <a:effectLst/>
                      </a:endParaRPr>
                    </a:p>
                    <a:p>
                      <a:pPr marL="0" lvl="0" indent="0" algn="l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pt-BR" sz="2800" spc="-100" baseline="0" dirty="0" smtClean="0">
                          <a:effectLst/>
                        </a:rPr>
                        <a:t>    recebidos </a:t>
                      </a:r>
                      <a:r>
                        <a:rPr lang="pt-BR" sz="2800" spc="-100" baseline="0" dirty="0">
                          <a:effectLst/>
                        </a:rPr>
                        <a:t>(F4; F13</a:t>
                      </a:r>
                      <a:r>
                        <a:rPr lang="pt-BR" sz="2800" spc="-100" baseline="0" dirty="0" smtClean="0">
                          <a:effectLst/>
                        </a:rPr>
                        <a:t>).</a:t>
                      </a:r>
                      <a:endParaRPr lang="pt-BR" sz="2800" spc="-100" baseline="0" dirty="0">
                        <a:effectLst/>
                      </a:endParaRPr>
                    </a:p>
                  </a:txBody>
                  <a:tcPr marL="34190" marR="34190" marT="34190" marB="34190"/>
                </a:tc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Font typeface="+mj-lt"/>
                        <a:buAutoNum type="arabicPeriod" startAt="3"/>
                      </a:pPr>
                      <a:r>
                        <a:rPr lang="pt-BR" sz="2800" spc="-100" baseline="0" dirty="0">
                          <a:effectLst/>
                        </a:rPr>
                        <a:t>Falta de medicamentos a população atendida pelo SUS </a:t>
                      </a:r>
                      <a:r>
                        <a:rPr lang="pt-BR" sz="2800" spc="-100" baseline="0" dirty="0" smtClean="0">
                          <a:effectLst/>
                        </a:rPr>
                        <a:t>conforme </a:t>
                      </a:r>
                      <a:r>
                        <a:rPr lang="pt-BR" sz="2800" spc="-100" baseline="0" dirty="0">
                          <a:effectLst/>
                        </a:rPr>
                        <a:t>Decreto 7.508/2011 (F2; F7; F8; F9; F10; F12; F13; A2; A4; A6).</a:t>
                      </a:r>
                      <a:endParaRPr lang="pt-BR" sz="2800" spc="-100" baseline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190" marR="34190" marT="34190" marB="34190"/>
                </a:tc>
              </a:tr>
              <a:tr h="1100161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 startAt="4"/>
                      </a:pPr>
                      <a:r>
                        <a:rPr lang="pt-BR" sz="2800" spc="-100" dirty="0" smtClean="0">
                          <a:effectLst/>
                        </a:rPr>
                        <a:t>...</a:t>
                      </a:r>
                    </a:p>
                    <a:p>
                      <a:pPr marL="0" lvl="0" indent="0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pt-BR" sz="2800" spc="-100" dirty="0" smtClean="0">
                          <a:effectLst/>
                        </a:rPr>
                        <a:t>       ...</a:t>
                      </a:r>
                    </a:p>
                    <a:p>
                      <a:pPr marL="0" lvl="0" indent="0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pt-BR" sz="2800" spc="-100" dirty="0" smtClean="0">
                          <a:effectLst/>
                        </a:rPr>
                        <a:t>10.  ...</a:t>
                      </a:r>
                      <a:endParaRPr lang="pt-BR" sz="2800" spc="-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190" marR="34190" marT="34190" marB="34190"/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 startAt="4"/>
                      </a:pPr>
                      <a:r>
                        <a:rPr lang="pt-BR" sz="2800" spc="-100" dirty="0" smtClean="0">
                          <a:effectLst/>
                        </a:rPr>
                        <a:t>...</a:t>
                      </a:r>
                    </a:p>
                    <a:p>
                      <a:pPr marL="0" lvl="0" indent="0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pt-BR" sz="2800" spc="-100" dirty="0" smtClean="0">
                          <a:effectLst/>
                        </a:rPr>
                        <a:t>      </a:t>
                      </a:r>
                      <a:r>
                        <a:rPr lang="pt-BR" sz="2800" spc="-100" baseline="0" dirty="0" smtClean="0">
                          <a:effectLst/>
                        </a:rPr>
                        <a:t> </a:t>
                      </a:r>
                      <a:r>
                        <a:rPr lang="pt-BR" sz="2800" spc="-100" dirty="0" smtClean="0">
                          <a:effectLst/>
                        </a:rPr>
                        <a:t>...</a:t>
                      </a:r>
                    </a:p>
                    <a:p>
                      <a:pPr marL="0" lvl="0" indent="0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pt-BR" sz="2800" spc="-100" dirty="0" smtClean="0">
                          <a:effectLst/>
                        </a:rPr>
                        <a:t>12</a:t>
                      </a:r>
                      <a:r>
                        <a:rPr lang="pt-BR" sz="2800" spc="-100" dirty="0">
                          <a:effectLst/>
                        </a:rPr>
                        <a:t>. ...</a:t>
                      </a:r>
                      <a:endParaRPr lang="pt-BR" sz="2800" spc="-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190" marR="34190" marT="34190" marB="3419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57200" y="340042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5795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0" y="116632"/>
            <a:ext cx="9144000" cy="720080"/>
          </a:xfrm>
        </p:spPr>
        <p:txBody>
          <a:bodyPr>
            <a:noAutofit/>
          </a:bodyPr>
          <a:lstStyle/>
          <a:p>
            <a:r>
              <a:rPr lang="pt-BR" dirty="0" smtClean="0">
                <a:solidFill>
                  <a:schemeClr val="tx2"/>
                </a:solidFill>
                <a:cs typeface="Arial" pitchFamily="34" charset="0"/>
              </a:rPr>
              <a:t>DVR – UNIOESTE / Resumido</a:t>
            </a:r>
            <a:endParaRPr lang="pt-BR" dirty="0">
              <a:solidFill>
                <a:schemeClr val="tx2"/>
              </a:solidFill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57200" y="340201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6349406"/>
              </p:ext>
            </p:extLst>
          </p:nvPr>
        </p:nvGraphicFramePr>
        <p:xfrm>
          <a:off x="251520" y="1268760"/>
          <a:ext cx="8568952" cy="28399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4476"/>
                <a:gridCol w="4284476"/>
              </a:tblGrid>
              <a:tr h="10646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3200" dirty="0">
                          <a:effectLst/>
                        </a:rPr>
                        <a:t>BAIXA PROBABILIDADE – BAIXO IMPACTO</a:t>
                      </a:r>
                      <a:endParaRPr lang="pt-BR" sz="3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190" marR="34190" marT="34190" marB="3419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3200" dirty="0">
                          <a:effectLst/>
                        </a:rPr>
                        <a:t>ALTA PROBABILIDADE – BAIXO IMPACTO</a:t>
                      </a:r>
                      <a:endParaRPr lang="pt-BR" sz="3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190" marR="34190" marT="34190" marB="34190"/>
                </a:tc>
              </a:tr>
              <a:tr h="586629"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pt-BR" sz="2800" spc="-100" baseline="0" dirty="0">
                          <a:effectLst/>
                        </a:rPr>
                        <a:t>Atendimento a pessoas com medicamentos que não competem ao município atendido (F7)</a:t>
                      </a:r>
                      <a:endParaRPr lang="pt-BR" sz="2800" spc="-100" baseline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190" marR="34190" marT="34190" marB="34190"/>
                </a:tc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pt-BR" sz="2800" spc="-100" baseline="0" dirty="0">
                          <a:effectLst/>
                        </a:rPr>
                        <a:t>Aquisição de medicamentos desnecessários (F1; A2).</a:t>
                      </a:r>
                      <a:endParaRPr lang="pt-BR" sz="2800" spc="-100" baseline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190" marR="34190" marT="34190" marB="3419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5795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0" y="116632"/>
            <a:ext cx="9144000" cy="720080"/>
          </a:xfrm>
        </p:spPr>
        <p:txBody>
          <a:bodyPr>
            <a:noAutofit/>
          </a:bodyPr>
          <a:lstStyle/>
          <a:p>
            <a:r>
              <a:rPr lang="pt-BR" dirty="0" smtClean="0">
                <a:solidFill>
                  <a:schemeClr val="tx2"/>
                </a:solidFill>
                <a:cs typeface="Arial" pitchFamily="34" charset="0"/>
              </a:rPr>
              <a:t>DVR – AQUISIÇÃO - FAFIPA</a:t>
            </a:r>
            <a:endParaRPr lang="pt-BR" dirty="0">
              <a:solidFill>
                <a:schemeClr val="tx2"/>
              </a:solidFill>
              <a:cs typeface="Arial" pitchFamily="34" charset="0"/>
            </a:endParaRP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2348428"/>
              </p:ext>
            </p:extLst>
          </p:nvPr>
        </p:nvGraphicFramePr>
        <p:xfrm>
          <a:off x="179512" y="1268760"/>
          <a:ext cx="8703232" cy="54303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57718"/>
                <a:gridCol w="4345514"/>
              </a:tblGrid>
              <a:tr h="37931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800" dirty="0">
                          <a:effectLst/>
                        </a:rPr>
                        <a:t>BAIXA PROBABILIDADE – ALTO IMPACTO</a:t>
                      </a:r>
                      <a:endParaRPr lang="pt-BR" sz="2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190" marR="34190" marT="34190" marB="3419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800" dirty="0">
                          <a:effectLst/>
                        </a:rPr>
                        <a:t>ALTA PROBABILIDADE – ALTO IMPACTO</a:t>
                      </a:r>
                      <a:endParaRPr lang="pt-BR" sz="2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190" marR="34190" marT="34190" marB="34190"/>
                </a:tc>
              </a:tr>
              <a:tr h="1384716">
                <a:tc>
                  <a:txBody>
                    <a:bodyPr/>
                    <a:lstStyle/>
                    <a:p>
                      <a:pPr marL="457200" lvl="0" indent="-457200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pt-BR" sz="2800" b="0" spc="-1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Risco do gestor utilizar o recurso para outros fins</a:t>
                      </a:r>
                      <a:endParaRPr lang="pt-BR" sz="2800" b="0" spc="-1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34190" marR="34190" marT="34190" marB="34190"/>
                </a:tc>
                <a:tc>
                  <a:txBody>
                    <a:bodyPr/>
                    <a:lstStyle/>
                    <a:p>
                      <a:pPr marL="457200" lvl="0" indent="-457200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pt-BR" sz="2800" b="0" spc="-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Risco de adquirir medicação de baixa qualidade e de laboratórios não tão confiáveis</a:t>
                      </a:r>
                      <a:endParaRPr lang="pt-BR" sz="2800" b="0" spc="-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34190" marR="34190" marT="34190" marB="34190"/>
                </a:tc>
              </a:tr>
              <a:tr h="963390"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pt-BR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190" marR="34190" marT="34190" marB="34190"/>
                </a:tc>
                <a:tc>
                  <a:txBody>
                    <a:bodyPr/>
                    <a:lstStyle/>
                    <a:p>
                      <a:pPr marL="514350" lvl="0" indent="-514350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 startAt="2"/>
                        <a:tabLst>
                          <a:tab pos="457200" algn="l"/>
                        </a:tabLst>
                      </a:pPr>
                      <a:r>
                        <a:rPr lang="pt-BR" sz="2800" b="0" spc="-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Rotatividade do medico influencia   </a:t>
                      </a:r>
                    </a:p>
                    <a:p>
                      <a:pPr marL="514350" lvl="0" indent="-514350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457200" algn="l"/>
                        </a:tabLst>
                      </a:pPr>
                      <a:r>
                        <a:rPr lang="pt-BR" sz="2800" b="0" spc="-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         na solicitação da medicação</a:t>
                      </a:r>
                      <a:endParaRPr lang="pt-BR" sz="2800" b="0" spc="-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34190" marR="34190" marT="34190" marB="34190"/>
                </a:tc>
              </a:tr>
              <a:tr h="1394064"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pt-BR" sz="2400" dirty="0">
                        <a:effectLst/>
                      </a:endParaRPr>
                    </a:p>
                  </a:txBody>
                  <a:tcPr marL="34190" marR="34190" marT="34190" marB="34190"/>
                </a:tc>
                <a:tc>
                  <a:txBody>
                    <a:bodyPr/>
                    <a:lstStyle/>
                    <a:p>
                      <a:pPr marL="514350" lvl="0" indent="-514350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ymbol"/>
                        <a:buAutoNum type="arabicPeriod" startAt="3"/>
                        <a:tabLst>
                          <a:tab pos="457200" algn="l"/>
                        </a:tabLst>
                      </a:pPr>
                      <a:r>
                        <a:rPr lang="pt-BR" sz="2800" b="0" spc="-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Falha no recebimento dos produtos   </a:t>
                      </a:r>
                    </a:p>
                    <a:p>
                      <a:pPr marL="514350" lvl="0" indent="-514350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ymbol"/>
                        <a:buNone/>
                        <a:tabLst>
                          <a:tab pos="457200" algn="l"/>
                        </a:tabLst>
                      </a:pPr>
                      <a:r>
                        <a:rPr lang="pt-BR" sz="2800" b="0" spc="-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         quanto à quantidade e qualidade contratada</a:t>
                      </a:r>
                      <a:endParaRPr lang="pt-BR" sz="2800" b="0" spc="-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34190" marR="34190" marT="34190" marB="3419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57200" y="340201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5864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0" y="116632"/>
            <a:ext cx="9144000" cy="720080"/>
          </a:xfrm>
        </p:spPr>
        <p:txBody>
          <a:bodyPr>
            <a:noAutofit/>
          </a:bodyPr>
          <a:lstStyle/>
          <a:p>
            <a:r>
              <a:rPr lang="pt-BR" dirty="0" smtClean="0">
                <a:solidFill>
                  <a:schemeClr val="tx2"/>
                </a:solidFill>
                <a:cs typeface="Arial" pitchFamily="34" charset="0"/>
              </a:rPr>
              <a:t>DVR – ARMAZENAGEM - FAFIPA</a:t>
            </a:r>
            <a:endParaRPr lang="pt-BR" dirty="0">
              <a:solidFill>
                <a:schemeClr val="tx2"/>
              </a:solidFill>
              <a:cs typeface="Arial" pitchFamily="34" charset="0"/>
            </a:endParaRP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7433139"/>
              </p:ext>
            </p:extLst>
          </p:nvPr>
        </p:nvGraphicFramePr>
        <p:xfrm>
          <a:off x="107504" y="1268760"/>
          <a:ext cx="8928992" cy="46058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64496"/>
                <a:gridCol w="4464496"/>
              </a:tblGrid>
              <a:tr h="4006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800" spc="-100" dirty="0">
                          <a:effectLst/>
                        </a:rPr>
                        <a:t>BAIXA PROBABILIDADE – ALTO IMPACTO</a:t>
                      </a:r>
                      <a:endParaRPr lang="pt-BR" sz="2800" spc="-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190" marR="34190" marT="34190" marB="3419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800" spc="-100" dirty="0">
                          <a:effectLst/>
                        </a:rPr>
                        <a:t>ALTA PROBABILIDADE – ALTO IMPACTO</a:t>
                      </a:r>
                      <a:endParaRPr lang="pt-BR" sz="2800" spc="-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190" marR="34190" marT="34190" marB="34190"/>
                </a:tc>
              </a:tr>
              <a:tr h="781120">
                <a:tc>
                  <a:txBody>
                    <a:bodyPr/>
                    <a:lstStyle/>
                    <a:p>
                      <a:pPr marL="457200" lvl="0" indent="-457200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pt-BR" sz="2800" spc="-100" dirty="0" smtClean="0">
                          <a:effectLst/>
                          <a:latin typeface="+mn-lt"/>
                          <a:ea typeface="Symbol"/>
                          <a:cs typeface="Symbol"/>
                        </a:rPr>
                        <a:t>Medicamento extraviado</a:t>
                      </a:r>
                      <a:endParaRPr lang="pt-BR" sz="2800" spc="-1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34190" marR="34190" marT="34190" marB="34190"/>
                </a:tc>
                <a:tc>
                  <a:txBody>
                    <a:bodyPr/>
                    <a:lstStyle/>
                    <a:p>
                      <a:pPr marL="457200" lvl="0" indent="-457200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pt-BR" sz="2800" spc="-100" dirty="0" smtClean="0">
                          <a:effectLst/>
                          <a:latin typeface="+mn-lt"/>
                          <a:ea typeface="Symbol"/>
                          <a:cs typeface="Symbol"/>
                        </a:rPr>
                        <a:t>Falha do Sistema </a:t>
                      </a:r>
                      <a:r>
                        <a:rPr lang="pt-BR" sz="2800" spc="-100" dirty="0" err="1" smtClean="0">
                          <a:effectLst/>
                          <a:latin typeface="+mn-lt"/>
                          <a:ea typeface="Symbol"/>
                          <a:cs typeface="Symbol"/>
                        </a:rPr>
                        <a:t>Sig</a:t>
                      </a:r>
                      <a:r>
                        <a:rPr lang="pt-BR" sz="2800" spc="-100" dirty="0" smtClean="0">
                          <a:effectLst/>
                          <a:latin typeface="+mn-lt"/>
                          <a:ea typeface="Symbol"/>
                          <a:cs typeface="Symbol"/>
                        </a:rPr>
                        <a:t>-Saúde</a:t>
                      </a:r>
                      <a:endParaRPr lang="pt-BR" sz="2800" spc="-1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34190" marR="34190" marT="34190" marB="34190"/>
                </a:tc>
              </a:tr>
              <a:tr h="974081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ymbol"/>
                        <a:buNone/>
                        <a:tabLst>
                          <a:tab pos="457200" algn="l"/>
                        </a:tabLst>
                      </a:pPr>
                      <a:r>
                        <a:rPr lang="pt-BR" sz="2800" spc="-100" dirty="0" smtClean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Symbol"/>
                          <a:cs typeface="Symbol"/>
                        </a:rPr>
                        <a:t>2.  Atraso de medicamentos para os setores de distribuição</a:t>
                      </a:r>
                      <a:endParaRPr lang="pt-BR" sz="2800" spc="-100" dirty="0">
                        <a:solidFill>
                          <a:schemeClr val="accent2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34190" marR="34190" marT="34190" marB="34190"/>
                </a:tc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ymbol"/>
                        <a:buNone/>
                        <a:tabLst>
                          <a:tab pos="457200" algn="l"/>
                        </a:tabLst>
                      </a:pPr>
                      <a:r>
                        <a:rPr lang="pt-BR" sz="2800" spc="-100" dirty="0" smtClean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Symbol"/>
                          <a:cs typeface="Symbol"/>
                        </a:rPr>
                        <a:t>2.  Atraso de medicamentos para os setores de distribuição</a:t>
                      </a:r>
                      <a:endParaRPr lang="pt-BR" sz="2800" spc="-100" dirty="0">
                        <a:solidFill>
                          <a:schemeClr val="accent2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34190" marR="34190" marT="34190" marB="34190"/>
                </a:tc>
              </a:tr>
              <a:tr h="954745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457200" algn="l"/>
                        </a:tabLst>
                      </a:pPr>
                      <a:r>
                        <a:rPr lang="pt-BR" sz="2800" spc="-100" dirty="0" smtClean="0">
                          <a:effectLst/>
                          <a:latin typeface="+mn-lt"/>
                          <a:ea typeface="Symbol"/>
                          <a:cs typeface="Symbol"/>
                        </a:rPr>
                        <a:t>3.</a:t>
                      </a:r>
                      <a:r>
                        <a:rPr lang="pt-BR" sz="2800" spc="-100" baseline="0" dirty="0" smtClean="0">
                          <a:effectLst/>
                          <a:latin typeface="+mn-lt"/>
                          <a:ea typeface="Symbol"/>
                          <a:cs typeface="Symbol"/>
                        </a:rPr>
                        <a:t> </a:t>
                      </a:r>
                      <a:r>
                        <a:rPr lang="pt-BR" sz="2800" spc="-100" dirty="0" smtClean="0">
                          <a:effectLst/>
                          <a:latin typeface="+mn-lt"/>
                          <a:ea typeface="Symbol"/>
                          <a:cs typeface="Symbol"/>
                        </a:rPr>
                        <a:t>Higiene do local de armazenamento</a:t>
                      </a:r>
                      <a:endParaRPr lang="pt-BR" sz="2800" spc="-1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34190" marR="34190" marT="34190" marB="34190"/>
                </a:tc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pt-BR" sz="2800" spc="-1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34190" marR="34190" marT="34190" marB="34190"/>
                </a:tc>
              </a:tr>
              <a:tr h="974081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ymbol"/>
                        <a:buNone/>
                        <a:tabLst>
                          <a:tab pos="457200" algn="l"/>
                        </a:tabLst>
                      </a:pPr>
                      <a:r>
                        <a:rPr lang="pt-BR" sz="2800" spc="-100" dirty="0" smtClean="0">
                          <a:effectLst/>
                          <a:latin typeface="+mn-lt"/>
                          <a:ea typeface="Symbol"/>
                          <a:cs typeface="Symbol"/>
                        </a:rPr>
                        <a:t>4. Climatização do local de armazenamento</a:t>
                      </a:r>
                      <a:endParaRPr lang="pt-BR" sz="2800" spc="-1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34190" marR="34190" marT="34190" marB="34190"/>
                </a:tc>
                <a:tc>
                  <a:txBody>
                    <a:bodyPr/>
                    <a:lstStyle/>
                    <a:p>
                      <a:pPr marL="0" lvl="0" indent="0"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pt-BR" sz="2800" spc="-1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34190" marR="34190" marT="34190" marB="3419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57200" y="340201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9947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0" y="116632"/>
            <a:ext cx="9144000" cy="720080"/>
          </a:xfrm>
        </p:spPr>
        <p:txBody>
          <a:bodyPr>
            <a:noAutofit/>
          </a:bodyPr>
          <a:lstStyle/>
          <a:p>
            <a:r>
              <a:rPr lang="pt-BR" dirty="0" smtClean="0">
                <a:solidFill>
                  <a:schemeClr val="tx2"/>
                </a:solidFill>
                <a:cs typeface="Arial" pitchFamily="34" charset="0"/>
              </a:rPr>
              <a:t>DVR – ARMAZENAGEM - FAFIPA</a:t>
            </a:r>
            <a:endParaRPr lang="pt-BR" dirty="0">
              <a:solidFill>
                <a:schemeClr val="tx2"/>
              </a:solidFill>
              <a:cs typeface="Arial" pitchFamily="34" charset="0"/>
            </a:endParaRP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42805"/>
              </p:ext>
            </p:extLst>
          </p:nvPr>
        </p:nvGraphicFramePr>
        <p:xfrm>
          <a:off x="107504" y="1268760"/>
          <a:ext cx="8928992" cy="1843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28398"/>
                <a:gridCol w="4500594"/>
              </a:tblGrid>
              <a:tr h="33530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800" dirty="0">
                          <a:effectLst/>
                        </a:rPr>
                        <a:t>BAIXA PROBABILIDADE – BAIXO IMPACTO</a:t>
                      </a:r>
                      <a:endParaRPr lang="pt-BR" sz="2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190" marR="34190" marT="34190" marB="3419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800" dirty="0">
                          <a:effectLst/>
                        </a:rPr>
                        <a:t>ALTA PROBABILIDADE – BAIXO IMPACTO</a:t>
                      </a:r>
                      <a:endParaRPr lang="pt-BR" sz="2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190" marR="34190" marT="34190" marB="34190"/>
                </a:tc>
              </a:tr>
              <a:tr h="586629">
                <a:tc>
                  <a:txBody>
                    <a:bodyPr/>
                    <a:lstStyle/>
                    <a:p>
                      <a:pPr marL="457200" lvl="0" indent="-457200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pt-BR" sz="2800" dirty="0" smtClean="0">
                          <a:effectLst/>
                          <a:latin typeface="+mn-lt"/>
                          <a:ea typeface="Symbol"/>
                          <a:cs typeface="Symbol"/>
                        </a:rPr>
                        <a:t>Falhas no controle de estoque</a:t>
                      </a:r>
                      <a:endParaRPr lang="pt-BR" sz="28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34190" marR="34190" marT="34190" marB="34190"/>
                </a:tc>
                <a:tc>
                  <a:txBody>
                    <a:bodyPr/>
                    <a:lstStyle/>
                    <a:p>
                      <a:pPr marL="0" lvl="0" indent="0">
                        <a:spcAft>
                          <a:spcPts val="0"/>
                        </a:spcAft>
                        <a:buFont typeface="Symbol"/>
                        <a:buNone/>
                      </a:pPr>
                      <a:endParaRPr lang="pt-BR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190" marR="34190" marT="34190" marB="3419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57200" y="340201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9947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0" y="9754"/>
            <a:ext cx="9144000" cy="720080"/>
          </a:xfrm>
        </p:spPr>
        <p:txBody>
          <a:bodyPr>
            <a:noAutofit/>
          </a:bodyPr>
          <a:lstStyle/>
          <a:p>
            <a:r>
              <a:rPr lang="pt-BR" dirty="0" smtClean="0">
                <a:solidFill>
                  <a:schemeClr val="tx2"/>
                </a:solidFill>
                <a:cs typeface="Arial" pitchFamily="34" charset="0"/>
              </a:rPr>
              <a:t>DVR – DEMANDA - FAFIPA</a:t>
            </a:r>
            <a:endParaRPr lang="pt-BR" dirty="0">
              <a:solidFill>
                <a:schemeClr val="tx2"/>
              </a:solidFill>
              <a:cs typeface="Arial" pitchFamily="34" charset="0"/>
            </a:endParaRP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9490955"/>
              </p:ext>
            </p:extLst>
          </p:nvPr>
        </p:nvGraphicFramePr>
        <p:xfrm>
          <a:off x="0" y="642918"/>
          <a:ext cx="9110108" cy="624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55054"/>
                <a:gridCol w="4555054"/>
              </a:tblGrid>
              <a:tr h="34949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800" spc="-130" baseline="0" dirty="0">
                          <a:solidFill>
                            <a:schemeClr val="bg1"/>
                          </a:solidFill>
                          <a:effectLst/>
                        </a:rPr>
                        <a:t>BAIXA PROBABILIDADE – ALTO IMPACTO</a:t>
                      </a:r>
                      <a:endParaRPr lang="pt-BR" sz="2800" spc="-130" baseline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190" marR="34190" marT="34190" marB="3419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800" spc="-130" baseline="0" dirty="0">
                          <a:effectLst/>
                        </a:rPr>
                        <a:t>ALTA PROBABILIDADE – ALTO IMPACTO</a:t>
                      </a:r>
                      <a:endParaRPr lang="pt-BR" sz="2800" spc="-130" baseline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190" marR="34190" marT="34190" marB="34190"/>
                </a:tc>
              </a:tr>
              <a:tr h="2100235">
                <a:tc>
                  <a:txBody>
                    <a:bodyPr/>
                    <a:lstStyle/>
                    <a:p>
                      <a:pPr marL="457200" lvl="0" indent="-457200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pt-BR" sz="2800" spc="-130" baseline="0" dirty="0" smtClean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Times New Roman"/>
                        </a:rPr>
                        <a:t>O aumento de consumo de medicamentos no PA devido ao tempo que o paciente espera para ser atendido na UBS</a:t>
                      </a:r>
                      <a:endParaRPr lang="pt-BR" sz="2800" spc="-130" baseline="0" dirty="0">
                        <a:solidFill>
                          <a:schemeClr val="accent2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34190" marR="34190" marT="34190" marB="34190"/>
                </a:tc>
                <a:tc>
                  <a:txBody>
                    <a:bodyPr/>
                    <a:lstStyle/>
                    <a:p>
                      <a:pPr marL="457200" lvl="0" indent="-457200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pt-BR" sz="2800" spc="-130" baseline="0" dirty="0" smtClean="0">
                          <a:effectLst/>
                          <a:latin typeface="+mn-lt"/>
                          <a:ea typeface="Times New Roman"/>
                        </a:rPr>
                        <a:t>Dificuldade em organizar o controle de medicamentos utilizados no PA, falta a indicação por paciente</a:t>
                      </a:r>
                      <a:endParaRPr lang="pt-BR" sz="2800" spc="-130" baseline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34190" marR="34190" marT="34190" marB="34190"/>
                </a:tc>
              </a:tr>
              <a:tr h="1255577"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pt-BR" sz="2800" spc="-130" baseline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190" marR="34190" marT="34190" marB="34190"/>
                </a:tc>
                <a:tc>
                  <a:txBody>
                    <a:bodyPr/>
                    <a:lstStyle/>
                    <a:p>
                      <a:pPr marL="514350" lvl="0" indent="-514350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 startAt="2"/>
                        <a:tabLst>
                          <a:tab pos="457200" algn="l"/>
                        </a:tabLst>
                      </a:pPr>
                      <a:r>
                        <a:rPr lang="pt-BR" sz="2800" spc="-130" baseline="0" dirty="0" smtClean="0">
                          <a:effectLst/>
                          <a:latin typeface="+mn-lt"/>
                          <a:ea typeface="Times New Roman"/>
                        </a:rPr>
                        <a:t>Alto fluxo de pacientes e   </a:t>
                      </a:r>
                    </a:p>
                    <a:p>
                      <a:pPr marL="514350" lvl="0" indent="-514350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457200" algn="l"/>
                        </a:tabLst>
                      </a:pPr>
                      <a:r>
                        <a:rPr lang="pt-BR" sz="2800" spc="-130" baseline="0" dirty="0" smtClean="0">
                          <a:effectLst/>
                          <a:latin typeface="+mn-lt"/>
                          <a:ea typeface="Times New Roman"/>
                        </a:rPr>
                        <a:t>        número de funcionários capacitados</a:t>
                      </a:r>
                      <a:endParaRPr lang="pt-BR" sz="2800" spc="-130" baseline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34190" marR="34190" marT="34190" marB="34190"/>
                </a:tc>
              </a:tr>
              <a:tr h="1355557"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pt-BR" sz="2800" spc="-130" baseline="0" dirty="0">
                        <a:effectLst/>
                      </a:endParaRPr>
                    </a:p>
                  </a:txBody>
                  <a:tcPr marL="34190" marR="34190" marT="34190" marB="34190"/>
                </a:tc>
                <a:tc>
                  <a:txBody>
                    <a:bodyPr/>
                    <a:lstStyle/>
                    <a:p>
                      <a:pPr marL="514350" lvl="0" indent="-51435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 startAt="3"/>
                        <a:tabLst>
                          <a:tab pos="457200" algn="l"/>
                        </a:tabLst>
                      </a:pPr>
                      <a:r>
                        <a:rPr lang="pt-BR" sz="2800" spc="-130" baseline="0" dirty="0" smtClean="0">
                          <a:effectLst/>
                          <a:latin typeface="+mn-lt"/>
                          <a:ea typeface="Times New Roman"/>
                        </a:rPr>
                        <a:t>Prestação de serviços  </a:t>
                      </a:r>
                    </a:p>
                    <a:p>
                      <a:pPr marL="514350" lvl="0" indent="-51435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457200" algn="l"/>
                        </a:tabLst>
                      </a:pPr>
                      <a:r>
                        <a:rPr lang="pt-BR" sz="2800" spc="-130" baseline="0" dirty="0" smtClean="0">
                          <a:effectLst/>
                          <a:latin typeface="+mn-lt"/>
                          <a:ea typeface="Times New Roman"/>
                        </a:rPr>
                        <a:t>        médicos no PA fora da sua função (atendimento de especialidades)</a:t>
                      </a:r>
                      <a:endParaRPr lang="pt-BR" sz="2800" spc="-130" baseline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34190" marR="34190" marT="34190" marB="3419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57200" y="340201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Seta para a direita 7"/>
          <p:cNvSpPr/>
          <p:nvPr/>
        </p:nvSpPr>
        <p:spPr>
          <a:xfrm>
            <a:off x="2500298" y="4357694"/>
            <a:ext cx="1512168" cy="189735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7988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0" y="9754"/>
            <a:ext cx="9144000" cy="720080"/>
          </a:xfrm>
        </p:spPr>
        <p:txBody>
          <a:bodyPr>
            <a:noAutofit/>
          </a:bodyPr>
          <a:lstStyle/>
          <a:p>
            <a:r>
              <a:rPr lang="pt-BR" dirty="0" smtClean="0">
                <a:solidFill>
                  <a:schemeClr val="tx2"/>
                </a:solidFill>
                <a:cs typeface="Arial" pitchFamily="34" charset="0"/>
              </a:rPr>
              <a:t>DVR – DEMANDA - FAFIPA</a:t>
            </a:r>
            <a:endParaRPr lang="pt-BR" dirty="0">
              <a:solidFill>
                <a:schemeClr val="tx2"/>
              </a:solidFill>
              <a:cs typeface="Arial" pitchFamily="34" charset="0"/>
            </a:endParaRP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1181038"/>
              </p:ext>
            </p:extLst>
          </p:nvPr>
        </p:nvGraphicFramePr>
        <p:xfrm>
          <a:off x="179512" y="1268760"/>
          <a:ext cx="8786876" cy="36933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57719"/>
                <a:gridCol w="4429157"/>
              </a:tblGrid>
              <a:tr h="10646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800" dirty="0">
                          <a:effectLst/>
                        </a:rPr>
                        <a:t>BAIXA PROBABILIDADE – BAIXO IMPACTO</a:t>
                      </a:r>
                      <a:endParaRPr lang="pt-BR" sz="2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190" marR="34190" marT="34190" marB="3419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800" dirty="0">
                          <a:effectLst/>
                        </a:rPr>
                        <a:t>ALTA PROBABILIDADE – BAIXO IMPACTO</a:t>
                      </a:r>
                      <a:endParaRPr lang="pt-BR" sz="2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190" marR="34190" marT="34190" marB="34190"/>
                </a:tc>
              </a:tr>
              <a:tr h="1060722">
                <a:tc>
                  <a:txBody>
                    <a:bodyPr/>
                    <a:lstStyle/>
                    <a:p>
                      <a:pPr marL="0" lvl="0" indent="0">
                        <a:spcAft>
                          <a:spcPts val="0"/>
                        </a:spcAft>
                        <a:buFont typeface="Symbol"/>
                        <a:buNone/>
                      </a:pPr>
                      <a:endParaRPr lang="pt-BR" sz="2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190" marR="34190" marT="34190" marB="34190"/>
                </a:tc>
                <a:tc>
                  <a:txBody>
                    <a:bodyPr/>
                    <a:lstStyle/>
                    <a:p>
                      <a:pPr marL="457200" marR="0" lvl="0" indent="-4572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pt-BR" sz="2800" dirty="0" smtClean="0">
                          <a:effectLst/>
                          <a:latin typeface="+mn-lt"/>
                          <a:ea typeface="Times New Roman"/>
                        </a:rPr>
                        <a:t>Ineficácia do medicamento administrado no paciente levando o mesmo a ter que utilizar mais medicamentos. </a:t>
                      </a:r>
                      <a:r>
                        <a:rPr lang="pt-BR" sz="2800" dirty="0" smtClean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Times New Roman"/>
                        </a:rPr>
                        <a:t>(Diagnóstico?)</a:t>
                      </a:r>
                    </a:p>
                  </a:txBody>
                  <a:tcPr marL="34190" marR="34190" marT="34190" marB="3419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57200" y="340201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7988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0" y="137152"/>
            <a:ext cx="9144000" cy="720080"/>
          </a:xfrm>
        </p:spPr>
        <p:txBody>
          <a:bodyPr>
            <a:noAutofit/>
          </a:bodyPr>
          <a:lstStyle/>
          <a:p>
            <a:r>
              <a:rPr lang="pt-BR" dirty="0" smtClean="0">
                <a:solidFill>
                  <a:schemeClr val="tx2"/>
                </a:solidFill>
                <a:cs typeface="Arial" pitchFamily="34" charset="0"/>
              </a:rPr>
              <a:t>DVR – DISTRIBUIÇÃO - FAFIPA</a:t>
            </a:r>
            <a:endParaRPr lang="pt-BR" dirty="0">
              <a:solidFill>
                <a:schemeClr val="tx2"/>
              </a:solidFill>
              <a:cs typeface="Arial" pitchFamily="34" charset="0"/>
            </a:endParaRP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8040969"/>
              </p:ext>
            </p:extLst>
          </p:nvPr>
        </p:nvGraphicFramePr>
        <p:xfrm>
          <a:off x="107504" y="1268760"/>
          <a:ext cx="8928992" cy="4540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32299"/>
                <a:gridCol w="4496693"/>
              </a:tblGrid>
              <a:tr h="38747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800" dirty="0">
                          <a:effectLst/>
                        </a:rPr>
                        <a:t>BAIXA PROBABILIDADE – ALTO IMPACTO</a:t>
                      </a:r>
                      <a:endParaRPr lang="pt-BR" sz="2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190" marR="34190" marT="34190" marB="3419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800" dirty="0">
                          <a:effectLst/>
                        </a:rPr>
                        <a:t>ALTA PROBABILIDADE – ALTO IMPACTO</a:t>
                      </a:r>
                      <a:endParaRPr lang="pt-BR" sz="2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190" marR="34190" marT="34190" marB="34190"/>
                </a:tc>
              </a:tr>
              <a:tr h="866043">
                <a:tc>
                  <a:txBody>
                    <a:bodyPr/>
                    <a:lstStyle/>
                    <a:p>
                      <a:pPr marL="457200" lvl="0" indent="-457200">
                        <a:buFont typeface="+mj-lt"/>
                        <a:buAutoNum type="arabicPeriod"/>
                      </a:pPr>
                      <a:r>
                        <a:rPr lang="pt-BR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Os médico decidem quais os medicamentos serão utilizados</a:t>
                      </a:r>
                      <a:endParaRPr lang="pt-BR" sz="2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4190" marR="34190" marT="34190" marB="34190"/>
                </a:tc>
                <a:tc>
                  <a:txBody>
                    <a:bodyPr/>
                    <a:lstStyle/>
                    <a:p>
                      <a:pPr marL="457200" lvl="0" indent="-457200">
                        <a:buFont typeface="+mj-lt"/>
                        <a:buAutoNum type="arabicPeriod"/>
                      </a:pPr>
                      <a:r>
                        <a:rPr lang="pt-BR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Falta de controle da saída dos medicamentos</a:t>
                      </a:r>
                      <a:endParaRPr lang="pt-BR" sz="2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4190" marR="34190" marT="34190" marB="34190"/>
                </a:tc>
              </a:tr>
              <a:tr h="828321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457200" algn="l"/>
                        </a:tabLst>
                      </a:pPr>
                      <a:r>
                        <a:rPr lang="pt-BR" sz="2800" kern="1200" dirty="0" smtClean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</a:t>
                      </a:r>
                      <a:r>
                        <a:rPr lang="pt-BR" sz="2800" kern="1200" baseline="0" dirty="0" smtClean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r>
                        <a:rPr lang="pt-BR" sz="2800" kern="1200" dirty="0" smtClean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Falha na distribuição dos  </a:t>
                      </a:r>
                    </a:p>
                    <a:p>
                      <a:pPr marL="0" lv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457200" algn="l"/>
                        </a:tabLst>
                      </a:pPr>
                      <a:r>
                        <a:rPr lang="pt-BR" sz="2800" kern="1200" baseline="0" dirty="0" smtClean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pt-BR" sz="2800" kern="1200" dirty="0" smtClean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medicamentos</a:t>
                      </a:r>
                      <a:endParaRPr lang="pt-BR" sz="2800" dirty="0">
                        <a:solidFill>
                          <a:schemeClr val="accent2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34190" marR="34190" marT="34190" marB="34190"/>
                </a:tc>
                <a:tc>
                  <a:txBody>
                    <a:bodyPr/>
                    <a:lstStyle/>
                    <a:p>
                      <a:pPr marL="514350" lvl="0" indent="-514350">
                        <a:buFont typeface="+mj-lt"/>
                        <a:buAutoNum type="arabicPeriod" startAt="2"/>
                      </a:pPr>
                      <a:r>
                        <a:rPr lang="pt-BR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Receitar medicamentos   </a:t>
                      </a:r>
                    </a:p>
                    <a:p>
                      <a:pPr marL="514350" lvl="0" indent="-514350">
                        <a:buFont typeface="+mj-lt"/>
                        <a:buNone/>
                      </a:pPr>
                      <a:r>
                        <a:rPr lang="pt-BR" sz="2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pt-BR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não disponíveis nos estoques</a:t>
                      </a:r>
                      <a:endParaRPr lang="pt-BR" sz="2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4190" marR="34190" marT="34190" marB="34190"/>
                </a:tc>
              </a:tr>
              <a:tr h="828321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ymbol"/>
                        <a:buNone/>
                        <a:tabLst>
                          <a:tab pos="457200" algn="l"/>
                        </a:tabLst>
                      </a:pPr>
                      <a:endParaRPr lang="pt-BR" sz="28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34190" marR="34190" marT="34190" marB="341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pt-BR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   Entregar medicamentos 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pt-BR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sem receituário</a:t>
                      </a:r>
                    </a:p>
                  </a:txBody>
                  <a:tcPr marL="34190" marR="34190" marT="34190" marB="3419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57200" y="340201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8701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511816"/>
          </a:xfrm>
        </p:spPr>
        <p:txBody>
          <a:bodyPr/>
          <a:lstStyle/>
          <a:p>
            <a:r>
              <a:rPr lang="pt-BR" sz="7000" dirty="0" smtClean="0">
                <a:solidFill>
                  <a:schemeClr val="tx2"/>
                </a:solidFill>
              </a:rPr>
              <a:t>Resíduos Sólidos Urbanos</a:t>
            </a:r>
            <a:endParaRPr lang="pt-BR" sz="7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4279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0" y="137152"/>
            <a:ext cx="9144000" cy="720080"/>
          </a:xfrm>
        </p:spPr>
        <p:txBody>
          <a:bodyPr>
            <a:noAutofit/>
          </a:bodyPr>
          <a:lstStyle/>
          <a:p>
            <a:r>
              <a:rPr lang="pt-BR" dirty="0" smtClean="0">
                <a:solidFill>
                  <a:schemeClr val="tx2"/>
                </a:solidFill>
                <a:cs typeface="Arial" pitchFamily="34" charset="0"/>
              </a:rPr>
              <a:t>DVR – DISTRIBUIÇÃO - FAFIPA</a:t>
            </a:r>
            <a:endParaRPr lang="pt-BR" dirty="0">
              <a:solidFill>
                <a:schemeClr val="tx2"/>
              </a:solidFill>
              <a:cs typeface="Arial" pitchFamily="34" charset="0"/>
            </a:endParaRP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2287457"/>
              </p:ext>
            </p:extLst>
          </p:nvPr>
        </p:nvGraphicFramePr>
        <p:xfrm>
          <a:off x="107504" y="1268760"/>
          <a:ext cx="8928992" cy="32124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32299"/>
                <a:gridCol w="4496693"/>
              </a:tblGrid>
              <a:tr h="38747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800" dirty="0">
                          <a:effectLst/>
                        </a:rPr>
                        <a:t>BAIXA PROBABILIDADE – ALTO IMPACTO</a:t>
                      </a:r>
                      <a:endParaRPr lang="pt-BR" sz="2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190" marR="34190" marT="34190" marB="3419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800" dirty="0">
                          <a:effectLst/>
                        </a:rPr>
                        <a:t>ALTA PROBABILIDADE – ALTO IMPACTO</a:t>
                      </a:r>
                      <a:endParaRPr lang="pt-BR" sz="2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190" marR="34190" marT="34190" marB="34190"/>
                </a:tc>
              </a:tr>
              <a:tr h="828321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ymbol"/>
                        <a:buNone/>
                        <a:tabLst>
                          <a:tab pos="457200" algn="l"/>
                        </a:tabLst>
                      </a:pPr>
                      <a:endParaRPr lang="pt-BR" sz="28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34190" marR="34190" marT="34190" marB="34190"/>
                </a:tc>
                <a:tc>
                  <a:txBody>
                    <a:bodyPr/>
                    <a:lstStyle/>
                    <a:p>
                      <a:pPr marL="514350" marR="0" lvl="0" indent="-5143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 startAt="4"/>
                        <a:tabLst/>
                        <a:defRPr/>
                      </a:pPr>
                      <a:r>
                        <a:rPr lang="pt-BR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Rotatividade de médicos  </a:t>
                      </a:r>
                    </a:p>
                    <a:p>
                      <a:pPr marL="514350" marR="0" lvl="0" indent="-5143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pt-BR" sz="2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pt-BR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ocorre mudanças no tratamento</a:t>
                      </a:r>
                    </a:p>
                  </a:txBody>
                  <a:tcPr marL="34190" marR="34190" marT="34190" marB="34190"/>
                </a:tc>
              </a:tr>
              <a:tr h="942043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ymbol"/>
                        <a:buNone/>
                        <a:tabLst>
                          <a:tab pos="457200" algn="l"/>
                        </a:tabLst>
                      </a:pPr>
                      <a:endParaRPr lang="pt-BR" sz="28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34190" marR="34190" marT="34190" marB="34190"/>
                </a:tc>
                <a:tc>
                  <a:txBody>
                    <a:bodyPr/>
                    <a:lstStyle/>
                    <a:p>
                      <a:pPr marL="0" lvl="0" indent="0" algn="l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pt-BR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    Sobrecarga do PA</a:t>
                      </a:r>
                      <a:endParaRPr lang="pt-BR" sz="28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34190" marR="34190" marT="34190" marB="34190"/>
                </a:tc>
              </a:tr>
            </a:tbl>
          </a:graphicData>
        </a:graphic>
      </p:graphicFrame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4707269"/>
              </p:ext>
            </p:extLst>
          </p:nvPr>
        </p:nvGraphicFramePr>
        <p:xfrm>
          <a:off x="107504" y="4869160"/>
          <a:ext cx="8928992" cy="1800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28398"/>
                <a:gridCol w="4500594"/>
              </a:tblGrid>
              <a:tr h="101789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800" dirty="0">
                          <a:effectLst/>
                        </a:rPr>
                        <a:t>BAIXA PROBABILIDADE – BAIXO IMPACTO</a:t>
                      </a:r>
                      <a:endParaRPr lang="pt-BR" sz="2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190" marR="34190" marT="34190" marB="3419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800" dirty="0">
                          <a:effectLst/>
                        </a:rPr>
                        <a:t>ALTA PROBABILIDADE – BAIXO IMPACTO</a:t>
                      </a:r>
                      <a:endParaRPr lang="pt-BR" sz="2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190" marR="34190" marT="34190" marB="34190"/>
                </a:tc>
              </a:tr>
              <a:tr h="782301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None/>
                        <a:tabLst>
                          <a:tab pos="457200" algn="l"/>
                        </a:tabLst>
                      </a:pPr>
                      <a:endParaRPr lang="pt-BR" sz="28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34190" marR="34190" marT="34190" marB="34190"/>
                </a:tc>
                <a:tc>
                  <a:txBody>
                    <a:bodyPr/>
                    <a:lstStyle/>
                    <a:p>
                      <a:pPr marL="0" lvl="0" indent="0">
                        <a:spcAft>
                          <a:spcPts val="0"/>
                        </a:spcAft>
                        <a:buFont typeface="Symbol"/>
                        <a:buNone/>
                      </a:pPr>
                      <a:endParaRPr lang="pt-BR" sz="2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190" marR="34190" marT="34190" marB="3419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57200" y="340201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8701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0" y="188640"/>
            <a:ext cx="9144000" cy="720080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BR" dirty="0">
                <a:solidFill>
                  <a:schemeClr val="tx2"/>
                </a:solidFill>
                <a:cs typeface="Arial" pitchFamily="34" charset="0"/>
              </a:rPr>
              <a:t>DVR – ARARUNA - FECILCAM</a:t>
            </a: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8661206"/>
              </p:ext>
            </p:extLst>
          </p:nvPr>
        </p:nvGraphicFramePr>
        <p:xfrm>
          <a:off x="107504" y="1268760"/>
          <a:ext cx="8928992" cy="39942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64496"/>
                <a:gridCol w="4464496"/>
              </a:tblGrid>
              <a:tr h="471912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pt-BR" sz="2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BAIXA PROBABILIDADE – ALTO IMPACTO</a:t>
                      </a:r>
                    </a:p>
                  </a:txBody>
                  <a:tcPr marL="34190" marR="34190" marT="34190" marB="3419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pt-BR" sz="2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ALTA PROBABILIDADE – ALTO IMPACTO</a:t>
                      </a:r>
                    </a:p>
                  </a:txBody>
                  <a:tcPr marL="34190" marR="34190" marT="34190" marB="34190"/>
                </a:tc>
              </a:tr>
              <a:tr h="1054772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pt-BR" sz="2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 Condições climáticas</a:t>
                      </a:r>
                    </a:p>
                  </a:txBody>
                  <a:tcPr marL="34190" marR="34190" marT="34190" marB="34190"/>
                </a:tc>
                <a:tc>
                  <a:txBody>
                    <a:bodyPr/>
                    <a:lstStyle/>
                    <a:p>
                      <a:r>
                        <a:rPr lang="pt-BR" sz="2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1. Superlotação; 	</a:t>
                      </a:r>
                    </a:p>
                  </a:txBody>
                  <a:tcPr marL="34190" marR="34190" marT="34190" marB="34190"/>
                </a:tc>
              </a:tr>
              <a:tr h="1008830">
                <a:tc>
                  <a:txBody>
                    <a:bodyPr/>
                    <a:lstStyle/>
                    <a:p>
                      <a:r>
                        <a:rPr lang="pt-BR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</a:t>
                      </a:r>
                      <a:r>
                        <a:rPr lang="pt-BR" sz="2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2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Valor dos repasses do Estado e União</a:t>
                      </a:r>
                    </a:p>
                  </a:txBody>
                  <a:tcPr marL="34190" marR="34190" marT="34190" marB="34190"/>
                </a:tc>
                <a:tc>
                  <a:txBody>
                    <a:bodyPr/>
                    <a:lstStyle/>
                    <a:p>
                      <a:r>
                        <a:rPr lang="pt-BR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pt-BR" sz="2800" b="0" i="0" u="none" strike="noStrike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 </a:t>
                      </a:r>
                      <a:r>
                        <a:rPr lang="pt-BR" sz="2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Condições precárias dos ônibus; 	</a:t>
                      </a:r>
                    </a:p>
                  </a:txBody>
                  <a:tcPr marL="34190" marR="34190" marT="34190" marB="34190"/>
                </a:tc>
              </a:tr>
              <a:tr h="1008830">
                <a:tc>
                  <a:txBody>
                    <a:bodyPr/>
                    <a:lstStyle/>
                    <a:p>
                      <a:r>
                        <a:rPr lang="pt-BR" sz="2800" dirty="0" smtClean="0">
                          <a:effectLst/>
                          <a:latin typeface="+mn-lt"/>
                          <a:ea typeface="Times New Roman"/>
                        </a:rPr>
                        <a:t>3. </a:t>
                      </a:r>
                      <a:r>
                        <a:rPr lang="pt-BR" sz="2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Elaboração de rotas ineficientes</a:t>
                      </a:r>
                    </a:p>
                  </a:txBody>
                  <a:tcPr marL="34190" marR="34190" marT="34190" marB="34190"/>
                </a:tc>
                <a:tc>
                  <a:txBody>
                    <a:bodyPr/>
                    <a:lstStyle/>
                    <a:p>
                      <a:r>
                        <a:rPr lang="pt-BR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 </a:t>
                      </a:r>
                      <a:r>
                        <a:rPr lang="pt-BR" sz="2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Capacitação ineficaz dos motoristas; 	</a:t>
                      </a:r>
                    </a:p>
                  </a:txBody>
                  <a:tcPr marL="34190" marR="34190" marT="34190" marB="3419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57200" y="340201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4982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0" y="188640"/>
            <a:ext cx="9144000" cy="720080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BR" dirty="0">
                <a:solidFill>
                  <a:schemeClr val="tx2"/>
                </a:solidFill>
                <a:cs typeface="Arial" pitchFamily="34" charset="0"/>
              </a:rPr>
              <a:t>DVR – ARARUNA - FECILCAM</a:t>
            </a: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6869286"/>
              </p:ext>
            </p:extLst>
          </p:nvPr>
        </p:nvGraphicFramePr>
        <p:xfrm>
          <a:off x="107504" y="1268760"/>
          <a:ext cx="8928992" cy="34176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64496"/>
                <a:gridCol w="4464496"/>
              </a:tblGrid>
              <a:tr h="471912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pt-BR" sz="2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BAIXA PROBABILIDADE – ALTO IMPACTO</a:t>
                      </a:r>
                    </a:p>
                  </a:txBody>
                  <a:tcPr marL="34190" marR="34190" marT="34190" marB="3419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pt-BR" sz="2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ALTA PROBABILIDADE – ALTO IMPACTO</a:t>
                      </a:r>
                    </a:p>
                  </a:txBody>
                  <a:tcPr marL="34190" marR="34190" marT="34190" marB="34190"/>
                </a:tc>
              </a:tr>
              <a:tr h="1008830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ymbol"/>
                        <a:buNone/>
                        <a:tabLst>
                          <a:tab pos="457200" algn="l"/>
                        </a:tabLst>
                      </a:pPr>
                      <a:endParaRPr lang="pt-BR" sz="28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34190" marR="34190" marT="34190" marB="34190"/>
                </a:tc>
                <a:tc>
                  <a:txBody>
                    <a:bodyPr/>
                    <a:lstStyle/>
                    <a:p>
                      <a:r>
                        <a:rPr lang="pt-BR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 </a:t>
                      </a:r>
                      <a:r>
                        <a:rPr lang="pt-BR" sz="2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Não assistência ao transporte no Ensino Superior; 	</a:t>
                      </a:r>
                    </a:p>
                  </a:txBody>
                  <a:tcPr marL="34190" marR="34190" marT="34190" marB="34190"/>
                </a:tc>
              </a:tr>
              <a:tr h="1147334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ymbol"/>
                        <a:buNone/>
                        <a:tabLst>
                          <a:tab pos="457200" algn="l"/>
                        </a:tabLst>
                      </a:pPr>
                      <a:endParaRPr lang="pt-BR" sz="28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34190" marR="34190" marT="34190" marB="34190"/>
                </a:tc>
                <a:tc>
                  <a:txBody>
                    <a:bodyPr/>
                    <a:lstStyle/>
                    <a:p>
                      <a:r>
                        <a:rPr lang="pt-BR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 </a:t>
                      </a:r>
                      <a:r>
                        <a:rPr lang="pt-BR" sz="2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Manutenção dos ônibus ineficiente. 	</a:t>
                      </a:r>
                    </a:p>
                  </a:txBody>
                  <a:tcPr marL="34190" marR="34190" marT="34190" marB="3419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57200" y="340201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4161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9868060"/>
              </p:ext>
            </p:extLst>
          </p:nvPr>
        </p:nvGraphicFramePr>
        <p:xfrm>
          <a:off x="107504" y="1268760"/>
          <a:ext cx="8928992" cy="411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64496"/>
                <a:gridCol w="4464496"/>
              </a:tblGrid>
              <a:tr h="44649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pt-BR" sz="2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BAIXA PROBABILIDADE – </a:t>
                      </a:r>
                      <a:r>
                        <a:rPr lang="pt-BR" sz="2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BAIXO IMPACTO</a:t>
                      </a:r>
                      <a:endParaRPr lang="pt-BR" sz="2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4190" marR="34190" marT="34190" marB="3419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pt-BR" sz="2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ALTA PROBABILIDADE – </a:t>
                      </a:r>
                      <a:r>
                        <a:rPr lang="pt-BR" sz="2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BAIXO IMPACTO</a:t>
                      </a:r>
                      <a:endParaRPr lang="pt-BR" sz="2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4190" marR="34190" marT="34190" marB="34190"/>
                </a:tc>
              </a:tr>
              <a:tr h="1036138">
                <a:tc>
                  <a:txBody>
                    <a:bodyPr/>
                    <a:lstStyle/>
                    <a:p>
                      <a:r>
                        <a:rPr lang="pt-BR" sz="2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 Falta de informação da desistência dos alunos - correção das rotas</a:t>
                      </a:r>
                    </a:p>
                  </a:txBody>
                  <a:tcPr marL="34190" marR="34190" marT="34190" marB="34190"/>
                </a:tc>
                <a:tc>
                  <a:txBody>
                    <a:bodyPr/>
                    <a:lstStyle/>
                    <a:p>
                      <a:r>
                        <a:rPr lang="pt-BR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 </a:t>
                      </a:r>
                      <a:r>
                        <a:rPr lang="pt-BR" sz="2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Controle dos KM percorridos pelos veículos próprios e terceirizados; </a:t>
                      </a:r>
                    </a:p>
                  </a:txBody>
                  <a:tcPr marL="34190" marR="34190" marT="34190" marB="34190"/>
                </a:tc>
              </a:tr>
              <a:tr h="712744">
                <a:tc>
                  <a:txBody>
                    <a:bodyPr/>
                    <a:lstStyle/>
                    <a:p>
                      <a:r>
                        <a:rPr lang="pt-BR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</a:t>
                      </a:r>
                      <a:r>
                        <a:rPr lang="pt-BR" sz="2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2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Burocracia para captar recursos</a:t>
                      </a:r>
                    </a:p>
                  </a:txBody>
                  <a:tcPr marL="34190" marR="34190" marT="34190" marB="34190"/>
                </a:tc>
                <a:tc>
                  <a:txBody>
                    <a:bodyPr/>
                    <a:lstStyle/>
                    <a:p>
                      <a:r>
                        <a:rPr lang="pt-BR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</a:t>
                      </a:r>
                      <a:r>
                        <a:rPr lang="pt-BR" sz="2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2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Condições precárias das estradas rurais e/ou urbanas 	</a:t>
                      </a:r>
                    </a:p>
                  </a:txBody>
                  <a:tcPr marL="34190" marR="34190" marT="34190" marB="34190"/>
                </a:tc>
              </a:tr>
              <a:tr h="389350">
                <a:tc>
                  <a:txBody>
                    <a:bodyPr/>
                    <a:lstStyle/>
                    <a:p>
                      <a:r>
                        <a:rPr lang="pt-BR" sz="2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34190" marR="34190" marT="34190" marB="34190"/>
                </a:tc>
                <a:tc>
                  <a:txBody>
                    <a:bodyPr/>
                    <a:lstStyle/>
                    <a:p>
                      <a:r>
                        <a:rPr lang="pt-BR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 </a:t>
                      </a:r>
                      <a:r>
                        <a:rPr lang="pt-BR" sz="2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Dimensões territoriais 	</a:t>
                      </a:r>
                    </a:p>
                  </a:txBody>
                  <a:tcPr marL="34190" marR="34190" marT="34190" marB="34190"/>
                </a:tc>
              </a:tr>
            </a:tbl>
          </a:graphicData>
        </a:graphic>
      </p:graphicFrame>
      <p:sp>
        <p:nvSpPr>
          <p:cNvPr id="4" name="Título 1"/>
          <p:cNvSpPr txBox="1">
            <a:spLocks/>
          </p:cNvSpPr>
          <p:nvPr/>
        </p:nvSpPr>
        <p:spPr>
          <a:xfrm>
            <a:off x="0" y="188640"/>
            <a:ext cx="9144000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800" b="1" kern="1200">
                <a:solidFill>
                  <a:srgbClr val="C0000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 smtClean="0">
                <a:solidFill>
                  <a:schemeClr val="tx2"/>
                </a:solidFill>
                <a:cs typeface="Arial" pitchFamily="34" charset="0"/>
              </a:rPr>
              <a:t>DVR – ARARUNA - FECILCAM</a:t>
            </a:r>
            <a:endParaRPr lang="pt-BR" dirty="0">
              <a:solidFill>
                <a:schemeClr val="tx2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8399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0782574"/>
              </p:ext>
            </p:extLst>
          </p:nvPr>
        </p:nvGraphicFramePr>
        <p:xfrm>
          <a:off x="107504" y="1124744"/>
          <a:ext cx="8928992" cy="56285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64496"/>
                <a:gridCol w="4464496"/>
              </a:tblGrid>
              <a:tr h="949826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pt-BR" sz="2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BAIXA PROBABILIDADE – </a:t>
                      </a:r>
                      <a:r>
                        <a:rPr lang="pt-BR" sz="2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BAIXO IMPACTO</a:t>
                      </a:r>
                      <a:endParaRPr lang="pt-BR" sz="2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4190" marR="34190" marT="34190" marB="3419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pt-BR" sz="2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ALTA PROBABILIDADE – </a:t>
                      </a:r>
                      <a:r>
                        <a:rPr lang="pt-BR" sz="2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BAIXO IMPACTO</a:t>
                      </a:r>
                      <a:endParaRPr lang="pt-BR" sz="2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4190" marR="34190" marT="34190" marB="34190"/>
                </a:tc>
              </a:tr>
              <a:tr h="949826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ymbol"/>
                        <a:buNone/>
                        <a:tabLst>
                          <a:tab pos="457200" algn="l"/>
                        </a:tabLst>
                      </a:pPr>
                      <a:endParaRPr lang="pt-BR" sz="28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34190" marR="34190" marT="34190" marB="34190"/>
                </a:tc>
                <a:tc>
                  <a:txBody>
                    <a:bodyPr/>
                    <a:lstStyle/>
                    <a:p>
                      <a:r>
                        <a:rPr lang="pt-BR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 </a:t>
                      </a:r>
                      <a:r>
                        <a:rPr lang="pt-BR" sz="2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Carteira de identificação dos alunos; </a:t>
                      </a:r>
                    </a:p>
                  </a:txBody>
                  <a:tcPr marL="34190" marR="34190" marT="34190" marB="34190"/>
                </a:tc>
              </a:tr>
              <a:tr h="510142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ymbol"/>
                        <a:buNone/>
                        <a:tabLst>
                          <a:tab pos="457200" algn="l"/>
                        </a:tabLst>
                      </a:pPr>
                      <a:endParaRPr lang="pt-BR" sz="28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34190" marR="34190" marT="34190" marB="34190"/>
                </a:tc>
                <a:tc>
                  <a:txBody>
                    <a:bodyPr/>
                    <a:lstStyle/>
                    <a:p>
                      <a:r>
                        <a:rPr lang="pt-BR" sz="2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5. Caronas</a:t>
                      </a:r>
                    </a:p>
                  </a:txBody>
                  <a:tcPr marL="34190" marR="34190" marT="34190" marB="34190"/>
                </a:tc>
              </a:tr>
              <a:tr h="1829195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ymbol"/>
                        <a:buNone/>
                        <a:tabLst>
                          <a:tab pos="457200" algn="l"/>
                        </a:tabLst>
                      </a:pPr>
                      <a:endParaRPr lang="pt-BR" sz="28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34190" marR="34190" marT="34190" marB="34190"/>
                </a:tc>
                <a:tc>
                  <a:txBody>
                    <a:bodyPr/>
                    <a:lstStyle/>
                    <a:p>
                      <a:r>
                        <a:rPr lang="pt-BR" sz="2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6. Informalidade na comunicação entre os motoristas e Secretaria de Educação; </a:t>
                      </a:r>
                    </a:p>
                  </a:txBody>
                  <a:tcPr marL="34190" marR="34190" marT="34190" marB="34190"/>
                </a:tc>
              </a:tr>
              <a:tr h="1389511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ymbol"/>
                        <a:buNone/>
                        <a:tabLst>
                          <a:tab pos="457200" algn="l"/>
                        </a:tabLst>
                      </a:pPr>
                      <a:endParaRPr lang="pt-BR" sz="28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34190" marR="34190" marT="34190" marB="34190"/>
                </a:tc>
                <a:tc>
                  <a:txBody>
                    <a:bodyPr/>
                    <a:lstStyle/>
                    <a:p>
                      <a:r>
                        <a:rPr lang="pt-BR" sz="2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7. Má conservação e/ou inexistência dos pontos (abrigos para os alunos). 	</a:t>
                      </a:r>
                    </a:p>
                  </a:txBody>
                  <a:tcPr marL="34190" marR="34190" marT="34190" marB="34190"/>
                </a:tc>
              </a:tr>
            </a:tbl>
          </a:graphicData>
        </a:graphic>
      </p:graphicFrame>
      <p:sp>
        <p:nvSpPr>
          <p:cNvPr id="4" name="Título 1"/>
          <p:cNvSpPr txBox="1">
            <a:spLocks/>
          </p:cNvSpPr>
          <p:nvPr/>
        </p:nvSpPr>
        <p:spPr>
          <a:xfrm>
            <a:off x="0" y="188640"/>
            <a:ext cx="9144000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800" b="1" kern="1200">
                <a:solidFill>
                  <a:srgbClr val="C0000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 smtClean="0">
                <a:solidFill>
                  <a:schemeClr val="tx2"/>
                </a:solidFill>
                <a:cs typeface="Arial" pitchFamily="34" charset="0"/>
              </a:rPr>
              <a:t>DVR – ARARUNA - FECILCAM</a:t>
            </a:r>
            <a:endParaRPr lang="pt-BR" dirty="0">
              <a:solidFill>
                <a:schemeClr val="tx2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7513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0581920"/>
              </p:ext>
            </p:extLst>
          </p:nvPr>
        </p:nvGraphicFramePr>
        <p:xfrm>
          <a:off x="152400" y="1268760"/>
          <a:ext cx="8928992" cy="44101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75746"/>
                <a:gridCol w="4453246"/>
              </a:tblGrid>
              <a:tr h="534931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pt-BR" sz="2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BAIXA PROBABILIDADE – ALTO IMPACTO</a:t>
                      </a:r>
                    </a:p>
                  </a:txBody>
                  <a:tcPr marL="34190" marR="34190" marT="34190" marB="3419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pt-BR" sz="2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ALTA PROBABILIDADE – ALTO IMPACTO</a:t>
                      </a:r>
                    </a:p>
                  </a:txBody>
                  <a:tcPr marL="34190" marR="34190" marT="34190" marB="34190"/>
                </a:tc>
              </a:tr>
              <a:tr h="996199">
                <a:tc>
                  <a:txBody>
                    <a:bodyPr/>
                    <a:lstStyle/>
                    <a:p>
                      <a:r>
                        <a:rPr lang="pt-BR" sz="2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 Capacitação dos motoristas; </a:t>
                      </a:r>
                    </a:p>
                  </a:txBody>
                  <a:tcPr marL="34190" marR="34190" marT="34190" marB="34190"/>
                </a:tc>
                <a:tc>
                  <a:txBody>
                    <a:bodyPr/>
                    <a:lstStyle/>
                    <a:p>
                      <a:r>
                        <a:rPr lang="pt-BR" sz="2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 Superlotação; 	</a:t>
                      </a:r>
                    </a:p>
                  </a:txBody>
                  <a:tcPr marL="34190" marR="34190" marT="34190" marB="34190"/>
                </a:tc>
              </a:tr>
              <a:tr h="1224136">
                <a:tc>
                  <a:txBody>
                    <a:bodyPr/>
                    <a:lstStyle/>
                    <a:p>
                      <a:r>
                        <a:rPr lang="pt-BR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</a:t>
                      </a:r>
                      <a:r>
                        <a:rPr lang="pt-BR" sz="2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2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Burocracia para captar recursos; </a:t>
                      </a:r>
                    </a:p>
                  </a:txBody>
                  <a:tcPr marL="34190" marR="34190" marT="34190" marB="341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 </a:t>
                      </a:r>
                      <a:r>
                        <a:rPr lang="pt-BR" sz="2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Capacitação ineficaz dos motoristas; 	</a:t>
                      </a:r>
                    </a:p>
                    <a:p>
                      <a:endParaRPr lang="pt-BR" sz="28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4190" marR="34190" marT="34190" marB="34190"/>
                </a:tc>
              </a:tr>
              <a:tr h="1143549">
                <a:tc>
                  <a:txBody>
                    <a:bodyPr/>
                    <a:lstStyle/>
                    <a:p>
                      <a:r>
                        <a:rPr lang="pt-BR" sz="2800" dirty="0" smtClean="0">
                          <a:effectLst/>
                          <a:latin typeface="+mn-lt"/>
                          <a:ea typeface="Times New Roman"/>
                        </a:rPr>
                        <a:t>3. </a:t>
                      </a:r>
                      <a:r>
                        <a:rPr lang="pt-BR" sz="2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Valor dos repasses do Estado e União 	</a:t>
                      </a:r>
                    </a:p>
                  </a:txBody>
                  <a:tcPr marL="34190" marR="34190" marT="34190" marB="34190"/>
                </a:tc>
                <a:tc>
                  <a:txBody>
                    <a:bodyPr/>
                    <a:lstStyle/>
                    <a:p>
                      <a:r>
                        <a:rPr lang="pt-BR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 </a:t>
                      </a:r>
                      <a:r>
                        <a:rPr lang="pt-BR" sz="2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Manutenção dos ônibus ineficiente. </a:t>
                      </a:r>
                    </a:p>
                  </a:txBody>
                  <a:tcPr marL="34190" marR="34190" marT="34190" marB="3419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57200" y="340201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152400" y="341040"/>
            <a:ext cx="9144000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800" b="1" kern="1200">
                <a:solidFill>
                  <a:srgbClr val="C0000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 smtClean="0">
                <a:solidFill>
                  <a:schemeClr val="tx2"/>
                </a:solidFill>
                <a:cs typeface="Arial" pitchFamily="34" charset="0"/>
              </a:rPr>
              <a:t>DVR – GOIOERÊ - FECILCAM</a:t>
            </a:r>
            <a:endParaRPr lang="pt-BR" dirty="0">
              <a:solidFill>
                <a:schemeClr val="tx2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7591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5018621"/>
              </p:ext>
            </p:extLst>
          </p:nvPr>
        </p:nvGraphicFramePr>
        <p:xfrm>
          <a:off x="127263" y="1268760"/>
          <a:ext cx="8928992" cy="5400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64496"/>
                <a:gridCol w="4464496"/>
              </a:tblGrid>
              <a:tr h="988594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pt-BR" sz="2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BAIXA PROBABILIDADE – </a:t>
                      </a:r>
                      <a:r>
                        <a:rPr lang="pt-BR" sz="2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BAIXO IMPACTO</a:t>
                      </a:r>
                      <a:endParaRPr lang="pt-BR" sz="2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4190" marR="34190" marT="34190" marB="3419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pt-BR" sz="2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ALTA PROBABILIDADE – </a:t>
                      </a:r>
                      <a:r>
                        <a:rPr lang="pt-BR" sz="2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BAIXO IMPACTO</a:t>
                      </a:r>
                      <a:endParaRPr lang="pt-BR" sz="2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4190" marR="34190" marT="34190" marB="34190"/>
                </a:tc>
              </a:tr>
              <a:tr h="988594">
                <a:tc>
                  <a:txBody>
                    <a:bodyPr/>
                    <a:lstStyle/>
                    <a:p>
                      <a:r>
                        <a:rPr lang="pt-BR" sz="2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 Condições climáticas; 	</a:t>
                      </a:r>
                    </a:p>
                  </a:txBody>
                  <a:tcPr marL="34190" marR="34190" marT="34190" marB="34190"/>
                </a:tc>
                <a:tc>
                  <a:txBody>
                    <a:bodyPr/>
                    <a:lstStyle/>
                    <a:p>
                      <a:r>
                        <a:rPr lang="pt-BR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 </a:t>
                      </a:r>
                      <a:r>
                        <a:rPr lang="pt-BR" sz="2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Elaboração de rotas ineficientes. </a:t>
                      </a:r>
                    </a:p>
                  </a:txBody>
                  <a:tcPr marL="34190" marR="34190" marT="34190" marB="34190"/>
                </a:tc>
              </a:tr>
              <a:tr h="1446224">
                <a:tc>
                  <a:txBody>
                    <a:bodyPr/>
                    <a:lstStyle/>
                    <a:p>
                      <a:r>
                        <a:rPr lang="pt-BR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</a:t>
                      </a:r>
                      <a:r>
                        <a:rPr lang="pt-BR" sz="2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2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Grande dimensões territoriais que dificultam o transporte escolar; 	</a:t>
                      </a:r>
                    </a:p>
                  </a:txBody>
                  <a:tcPr marL="34190" marR="34190" marT="34190" marB="34190"/>
                </a:tc>
                <a:tc>
                  <a:txBody>
                    <a:bodyPr/>
                    <a:lstStyle/>
                    <a:p>
                      <a:r>
                        <a:rPr lang="pt-BR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</a:t>
                      </a:r>
                      <a:r>
                        <a:rPr lang="pt-BR" sz="2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2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Controle dos quilômetros percorridos pelos veículos próprios e terceirizados; 	</a:t>
                      </a:r>
                    </a:p>
                  </a:txBody>
                  <a:tcPr marL="34190" marR="34190" marT="34190" marB="34190"/>
                </a:tc>
              </a:tr>
              <a:tr h="988594">
                <a:tc>
                  <a:txBody>
                    <a:bodyPr/>
                    <a:lstStyle/>
                    <a:p>
                      <a:r>
                        <a:rPr lang="pt-BR" sz="2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3. Falta de informação sobre a desistência dos alunos</a:t>
                      </a:r>
                    </a:p>
                  </a:txBody>
                  <a:tcPr marL="34190" marR="34190" marT="34190" marB="34190"/>
                </a:tc>
                <a:tc>
                  <a:txBody>
                    <a:bodyPr/>
                    <a:lstStyle/>
                    <a:p>
                      <a:r>
                        <a:rPr lang="pt-BR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 </a:t>
                      </a:r>
                      <a:r>
                        <a:rPr lang="pt-BR" sz="2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Controle para efetuar pagamento; 	</a:t>
                      </a:r>
                    </a:p>
                  </a:txBody>
                  <a:tcPr marL="34190" marR="34190" marT="34190" marB="34190"/>
                </a:tc>
              </a:tr>
              <a:tr h="988594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ymbol"/>
                        <a:buNone/>
                        <a:tabLst>
                          <a:tab pos="457200" algn="l"/>
                        </a:tabLst>
                      </a:pPr>
                      <a:endParaRPr lang="pt-BR" sz="28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34190" marR="34190" marT="34190" marB="34190"/>
                </a:tc>
                <a:tc>
                  <a:txBody>
                    <a:bodyPr/>
                    <a:lstStyle/>
                    <a:p>
                      <a:r>
                        <a:rPr lang="pt-BR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r>
                        <a:rPr lang="pt-BR" sz="2800" b="0" i="0" u="none" strike="noStrike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pt-BR" sz="2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Má conservação e/ou inexistência dos pontos</a:t>
                      </a:r>
                    </a:p>
                  </a:txBody>
                  <a:tcPr marL="34190" marR="34190" marT="34190" marB="34190"/>
                </a:tc>
              </a:tr>
            </a:tbl>
          </a:graphicData>
        </a:graphic>
      </p:graphicFrame>
      <p:sp>
        <p:nvSpPr>
          <p:cNvPr id="4" name="Título 1"/>
          <p:cNvSpPr txBox="1">
            <a:spLocks/>
          </p:cNvSpPr>
          <p:nvPr/>
        </p:nvSpPr>
        <p:spPr>
          <a:xfrm>
            <a:off x="152400" y="341040"/>
            <a:ext cx="9144000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800" b="1" kern="1200">
                <a:solidFill>
                  <a:srgbClr val="C0000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 smtClean="0">
                <a:solidFill>
                  <a:schemeClr val="tx2"/>
                </a:solidFill>
                <a:cs typeface="Arial" pitchFamily="34" charset="0"/>
              </a:rPr>
              <a:t>DVR – GOIOERÊ - FECILCAM</a:t>
            </a:r>
            <a:endParaRPr lang="pt-BR" dirty="0">
              <a:solidFill>
                <a:schemeClr val="tx2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0103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2279753"/>
              </p:ext>
            </p:extLst>
          </p:nvPr>
        </p:nvGraphicFramePr>
        <p:xfrm>
          <a:off x="152400" y="1268760"/>
          <a:ext cx="8928992" cy="33834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64496"/>
                <a:gridCol w="4464496"/>
              </a:tblGrid>
              <a:tr h="429692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pt-BR" sz="2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BAIXA PROBABILIDADE – </a:t>
                      </a:r>
                      <a:r>
                        <a:rPr lang="pt-BR" sz="2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BAIXO IMPACTO</a:t>
                      </a:r>
                      <a:endParaRPr lang="pt-BR" sz="2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4190" marR="34190" marT="34190" marB="3419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pt-BR" sz="2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ALTA PROBABILIDADE – </a:t>
                      </a:r>
                      <a:r>
                        <a:rPr lang="pt-BR" sz="2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BAIXO IMPACTO</a:t>
                      </a:r>
                      <a:endParaRPr lang="pt-BR" sz="2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4190" marR="34190" marT="34190" marB="34190"/>
                </a:tc>
              </a:tr>
              <a:tr h="417806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ymbol"/>
                        <a:buNone/>
                        <a:tabLst>
                          <a:tab pos="457200" algn="l"/>
                        </a:tabLst>
                      </a:pPr>
                      <a:endParaRPr lang="pt-BR" sz="28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34190" marR="34190" marT="34190" marB="34190"/>
                </a:tc>
                <a:tc>
                  <a:txBody>
                    <a:bodyPr/>
                    <a:lstStyle/>
                    <a:p>
                      <a:r>
                        <a:rPr lang="pt-BR" sz="2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5. Caronas</a:t>
                      </a:r>
                    </a:p>
                  </a:txBody>
                  <a:tcPr marL="34190" marR="34190" marT="34190" marB="34190"/>
                </a:tc>
              </a:tr>
              <a:tr h="573972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ymbol"/>
                        <a:buNone/>
                        <a:tabLst>
                          <a:tab pos="457200" algn="l"/>
                        </a:tabLst>
                      </a:pPr>
                      <a:endParaRPr lang="pt-BR" sz="28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34190" marR="34190" marT="34190" marB="34190"/>
                </a:tc>
                <a:tc>
                  <a:txBody>
                    <a:bodyPr/>
                    <a:lstStyle/>
                    <a:p>
                      <a:r>
                        <a:rPr lang="pt-BR" sz="2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6. Condições precárias das rotas</a:t>
                      </a:r>
                    </a:p>
                  </a:txBody>
                  <a:tcPr marL="34190" marR="34190" marT="34190" marB="34190"/>
                </a:tc>
              </a:tr>
              <a:tr h="1044685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ymbol"/>
                        <a:buNone/>
                        <a:tabLst>
                          <a:tab pos="457200" algn="l"/>
                        </a:tabLst>
                      </a:pPr>
                      <a:endParaRPr lang="pt-BR" sz="28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34190" marR="34190" marT="34190" marB="34190"/>
                </a:tc>
                <a:tc>
                  <a:txBody>
                    <a:bodyPr/>
                    <a:lstStyle/>
                    <a:p>
                      <a:r>
                        <a:rPr lang="pt-BR" sz="2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7. Utilização dos ônibus para outros fins. </a:t>
                      </a:r>
                    </a:p>
                  </a:txBody>
                  <a:tcPr marL="34190" marR="34190" marT="34190" marB="34190"/>
                </a:tc>
              </a:tr>
            </a:tbl>
          </a:graphicData>
        </a:graphic>
      </p:graphicFrame>
      <p:sp>
        <p:nvSpPr>
          <p:cNvPr id="4" name="Título 1"/>
          <p:cNvSpPr txBox="1">
            <a:spLocks/>
          </p:cNvSpPr>
          <p:nvPr/>
        </p:nvSpPr>
        <p:spPr>
          <a:xfrm>
            <a:off x="152400" y="341040"/>
            <a:ext cx="9144000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800" b="1" kern="1200">
                <a:solidFill>
                  <a:srgbClr val="C0000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 smtClean="0">
                <a:solidFill>
                  <a:schemeClr val="tx2"/>
                </a:solidFill>
                <a:cs typeface="Arial" pitchFamily="34" charset="0"/>
              </a:rPr>
              <a:t>DVR – GOIOERÊ - FECILCAM</a:t>
            </a:r>
            <a:endParaRPr lang="pt-BR" dirty="0">
              <a:solidFill>
                <a:schemeClr val="tx2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4082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3512064"/>
              </p:ext>
            </p:extLst>
          </p:nvPr>
        </p:nvGraphicFramePr>
        <p:xfrm>
          <a:off x="127980" y="1268760"/>
          <a:ext cx="8928992" cy="368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64496"/>
                <a:gridCol w="4464496"/>
              </a:tblGrid>
              <a:tr h="387473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pt-BR" sz="2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BAIXA PROBABILIDADE – ALTO IMPACTO</a:t>
                      </a:r>
                    </a:p>
                  </a:txBody>
                  <a:tcPr marL="34190" marR="34190" marT="34190" marB="3419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pt-BR" sz="2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ALTA PROBABILIDADE – ALTO IMPACTO</a:t>
                      </a:r>
                    </a:p>
                  </a:txBody>
                  <a:tcPr marL="34190" marR="34190" marT="34190" marB="34190"/>
                </a:tc>
              </a:tr>
              <a:tr h="866043">
                <a:tc>
                  <a:txBody>
                    <a:bodyPr/>
                    <a:lstStyle/>
                    <a:p>
                      <a:pPr marL="0" lvl="0" indent="0">
                        <a:buFont typeface="+mj-lt"/>
                        <a:buNone/>
                      </a:pPr>
                      <a:r>
                        <a:rPr lang="pt-BR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 Não conscientização da população</a:t>
                      </a:r>
                      <a:endParaRPr lang="pt-BR" sz="2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4190" marR="34190" marT="34190" marB="34190"/>
                </a:tc>
                <a:tc>
                  <a:txBody>
                    <a:bodyPr/>
                    <a:lstStyle/>
                    <a:p>
                      <a:pPr marL="0" lvl="0" indent="0">
                        <a:buFont typeface="+mj-lt"/>
                        <a:buNone/>
                      </a:pPr>
                      <a:r>
                        <a:rPr lang="pt-BR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 Recursos humanos falhas para a coleta da poda.</a:t>
                      </a:r>
                      <a:endParaRPr lang="pt-BR" sz="2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4190" marR="34190" marT="34190" marB="34190"/>
                </a:tc>
              </a:tr>
              <a:tr h="828321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457200" algn="l"/>
                        </a:tabLst>
                      </a:pPr>
                      <a:r>
                        <a:rPr lang="pt-BR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</a:t>
                      </a:r>
                      <a:r>
                        <a:rPr lang="pt-BR" sz="2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2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Poluição</a:t>
                      </a:r>
                      <a:endParaRPr lang="pt-BR" sz="28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34190" marR="34190" marT="34190" marB="34190"/>
                </a:tc>
                <a:tc>
                  <a:txBody>
                    <a:bodyPr/>
                    <a:lstStyle/>
                    <a:p>
                      <a:pPr marL="0" lvl="0" indent="0">
                        <a:buFont typeface="+mj-lt"/>
                        <a:buNone/>
                      </a:pPr>
                      <a:r>
                        <a:rPr lang="pt-BR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</a:t>
                      </a:r>
                      <a:r>
                        <a:rPr lang="pt-BR" sz="2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Não há </a:t>
                      </a:r>
                      <a:r>
                        <a:rPr lang="pt-BR" sz="2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EPI’s</a:t>
                      </a:r>
                      <a:r>
                        <a:rPr lang="pt-BR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para os coletores da poda</a:t>
                      </a:r>
                      <a:endParaRPr lang="pt-BR" sz="2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4190" marR="34190" marT="34190" marB="34190"/>
                </a:tc>
              </a:tr>
              <a:tr h="828321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ymbol"/>
                        <a:buNone/>
                        <a:tabLst>
                          <a:tab pos="457200" algn="l"/>
                        </a:tabLst>
                      </a:pPr>
                      <a:r>
                        <a:rPr lang="pt-BR" sz="2800" dirty="0" smtClean="0">
                          <a:effectLst/>
                          <a:latin typeface="+mn-lt"/>
                          <a:ea typeface="Times New Roman"/>
                        </a:rPr>
                        <a:t>3.</a:t>
                      </a:r>
                      <a:r>
                        <a:rPr lang="pt-BR" sz="2800" baseline="0" dirty="0" smtClean="0">
                          <a:effectLst/>
                          <a:latin typeface="+mn-lt"/>
                          <a:ea typeface="Times New Roman"/>
                        </a:rPr>
                        <a:t> Quebra de caminhão coletor da poda</a:t>
                      </a:r>
                      <a:endParaRPr lang="pt-BR" sz="28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34190" marR="34190" marT="34190" marB="34190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pt-BR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</a:t>
                      </a:r>
                      <a:r>
                        <a:rPr lang="pt-BR" sz="2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Não há lixeiras suficientes na cidade</a:t>
                      </a:r>
                    </a:p>
                  </a:txBody>
                  <a:tcPr marL="34190" marR="34190" marT="34190" marB="3419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57200" y="340201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152400" y="341040"/>
            <a:ext cx="9144000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800" b="1" kern="1200">
                <a:solidFill>
                  <a:srgbClr val="C0000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 smtClean="0">
                <a:solidFill>
                  <a:schemeClr val="tx2"/>
                </a:solidFill>
                <a:cs typeface="Arial" pitchFamily="34" charset="0"/>
              </a:rPr>
              <a:t>DVR – PINHALÃO - FECILCAM</a:t>
            </a:r>
            <a:endParaRPr lang="pt-BR" dirty="0">
              <a:solidFill>
                <a:schemeClr val="tx2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2512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157928"/>
              </p:ext>
            </p:extLst>
          </p:nvPr>
        </p:nvGraphicFramePr>
        <p:xfrm>
          <a:off x="114650" y="1268760"/>
          <a:ext cx="8928992" cy="27654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64496"/>
                <a:gridCol w="4464496"/>
              </a:tblGrid>
              <a:tr h="307969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pt-BR" sz="2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BAIXA PROBABILIDADE – BAIXO IMPACTO</a:t>
                      </a:r>
                    </a:p>
                  </a:txBody>
                  <a:tcPr marL="34190" marR="34190" marT="34190" marB="3419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pt-BR" sz="2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ALTA PROBABILIDADE – BAIXO IMPACTO</a:t>
                      </a:r>
                    </a:p>
                  </a:txBody>
                  <a:tcPr marL="34190" marR="34190" marT="34190" marB="34190"/>
                </a:tc>
              </a:tr>
              <a:tr h="484119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None/>
                        <a:tabLst>
                          <a:tab pos="457200" algn="l"/>
                        </a:tabLst>
                      </a:pPr>
                      <a:r>
                        <a:rPr lang="pt-BR" sz="2800" dirty="0" smtClean="0">
                          <a:effectLst/>
                          <a:latin typeface="+mn-lt"/>
                          <a:ea typeface="Times New Roman"/>
                        </a:rPr>
                        <a:t>1. Difícil</a:t>
                      </a:r>
                      <a:r>
                        <a:rPr lang="pt-BR" sz="2800" baseline="0" dirty="0" smtClean="0">
                          <a:effectLst/>
                          <a:latin typeface="+mn-lt"/>
                          <a:ea typeface="Times New Roman"/>
                        </a:rPr>
                        <a:t> acesso</a:t>
                      </a:r>
                      <a:endParaRPr lang="pt-BR" sz="28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34190" marR="34190" marT="34190" marB="34190"/>
                </a:tc>
                <a:tc>
                  <a:txBody>
                    <a:bodyPr/>
                    <a:lstStyle/>
                    <a:p>
                      <a:pPr marL="0" lvl="0" indent="0">
                        <a:spcAft>
                          <a:spcPts val="0"/>
                        </a:spcAft>
                        <a:buFont typeface="Symbol"/>
                        <a:buNone/>
                      </a:pPr>
                      <a:r>
                        <a:rPr lang="pt-BR" sz="2800" dirty="0" smtClean="0">
                          <a:effectLst/>
                          <a:latin typeface="+mn-lt"/>
                          <a:ea typeface="Times New Roman"/>
                        </a:rPr>
                        <a:t>1. Aglomeração do lixo antes da catação</a:t>
                      </a:r>
                      <a:endParaRPr lang="pt-BR" sz="28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34190" marR="34190" marT="34190" marB="34190"/>
                </a:tc>
              </a:tr>
              <a:tr h="484119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None/>
                        <a:tabLst>
                          <a:tab pos="457200" algn="l"/>
                        </a:tabLst>
                      </a:pPr>
                      <a:r>
                        <a:rPr lang="pt-BR" sz="2800" dirty="0" smtClean="0">
                          <a:effectLst/>
                          <a:latin typeface="+mn-lt"/>
                          <a:ea typeface="Times New Roman"/>
                        </a:rPr>
                        <a:t>2. Fatores climáticos</a:t>
                      </a:r>
                      <a:endParaRPr lang="pt-BR" sz="28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34190" marR="34190" marT="34190" marB="34190"/>
                </a:tc>
                <a:tc>
                  <a:txBody>
                    <a:bodyPr/>
                    <a:lstStyle/>
                    <a:p>
                      <a:pPr marL="0" lvl="0" indent="0">
                        <a:spcAft>
                          <a:spcPts val="0"/>
                        </a:spcAft>
                        <a:buFont typeface="Symbol"/>
                        <a:buNone/>
                      </a:pPr>
                      <a:r>
                        <a:rPr lang="pt-BR" sz="2800" dirty="0" smtClean="0">
                          <a:effectLst/>
                          <a:latin typeface="+mn-lt"/>
                          <a:ea typeface="Times New Roman"/>
                        </a:rPr>
                        <a:t>2. Depositar o material da poda em local indevido</a:t>
                      </a:r>
                      <a:endParaRPr lang="pt-BR" sz="28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34190" marR="34190" marT="34190" marB="3419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57200" y="340201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152400" y="341040"/>
            <a:ext cx="9144000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800" b="1" kern="1200">
                <a:solidFill>
                  <a:srgbClr val="C0000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 smtClean="0">
                <a:solidFill>
                  <a:schemeClr val="tx2"/>
                </a:solidFill>
                <a:cs typeface="Arial" pitchFamily="34" charset="0"/>
              </a:rPr>
              <a:t>DVR – PINHALÃO - FECILCAM</a:t>
            </a:r>
            <a:endParaRPr lang="pt-BR" dirty="0">
              <a:solidFill>
                <a:schemeClr val="tx2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3574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87624" y="1285860"/>
            <a:ext cx="6840760" cy="5572140"/>
          </a:xfrm>
        </p:spPr>
        <p:txBody>
          <a:bodyPr>
            <a:normAutofit/>
          </a:bodyPr>
          <a:lstStyle/>
          <a:p>
            <a:endParaRPr lang="pt-BR" sz="3500" dirty="0" smtClean="0">
              <a:solidFill>
                <a:schemeClr val="tx1"/>
              </a:solidFill>
              <a:cs typeface="Arial" pitchFamily="34" charset="0"/>
            </a:endParaRPr>
          </a:p>
          <a:p>
            <a:endParaRPr lang="pt-BR" sz="3500" dirty="0" smtClean="0">
              <a:solidFill>
                <a:schemeClr val="tx1"/>
              </a:solidFill>
              <a:cs typeface="Arial" pitchFamily="34" charset="0"/>
            </a:endParaRPr>
          </a:p>
          <a:p>
            <a:endParaRPr lang="pt-BR" sz="3500" dirty="0" smtClean="0">
              <a:solidFill>
                <a:schemeClr val="tx1"/>
              </a:solidFill>
              <a:cs typeface="Arial" pitchFamily="34" charset="0"/>
            </a:endParaRPr>
          </a:p>
          <a:p>
            <a:endParaRPr lang="pt-BR" sz="3500" dirty="0" smtClean="0">
              <a:solidFill>
                <a:schemeClr val="tx1"/>
              </a:solidFill>
              <a:cs typeface="Arial" pitchFamily="34" charset="0"/>
            </a:endParaRPr>
          </a:p>
          <a:p>
            <a:endParaRPr lang="pt-BR" sz="3500" dirty="0">
              <a:solidFill>
                <a:schemeClr val="tx1"/>
              </a:solidFill>
              <a:cs typeface="Arial" pitchFamily="34" charset="0"/>
            </a:endParaRPr>
          </a:p>
          <a:p>
            <a:r>
              <a:rPr lang="pt-BR" sz="4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Municípios </a:t>
            </a:r>
            <a:r>
              <a:rPr lang="pt-BR" sz="4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Selecionados:</a:t>
            </a:r>
          </a:p>
          <a:p>
            <a:r>
              <a:rPr lang="pt-BR" dirty="0" err="1" smtClean="0">
                <a:solidFill>
                  <a:schemeClr val="tx1"/>
                </a:solidFill>
                <a:cs typeface="Arial" pitchFamily="34" charset="0"/>
              </a:rPr>
              <a:t>Pinhalão</a:t>
            </a:r>
            <a:r>
              <a:rPr lang="pt-BR" dirty="0" smtClean="0">
                <a:solidFill>
                  <a:schemeClr val="tx1"/>
                </a:solidFill>
                <a:cs typeface="Arial" pitchFamily="34" charset="0"/>
              </a:rPr>
              <a:t> e Cornélio Procópio</a:t>
            </a:r>
            <a:endParaRPr lang="pt-BR" dirty="0">
              <a:solidFill>
                <a:schemeClr val="tx1"/>
              </a:solidFill>
              <a:cs typeface="Arial" pitchFamily="34" charset="0"/>
            </a:endParaRPr>
          </a:p>
          <a:p>
            <a:endParaRPr lang="pt-BR" dirty="0"/>
          </a:p>
        </p:txBody>
      </p:sp>
      <p:pic>
        <p:nvPicPr>
          <p:cNvPr id="33796" name="Picture 4" descr="http://www.minhapos.com.br/data/artigos/images/uenp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43240" y="1477943"/>
            <a:ext cx="2857520" cy="256471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Título 5"/>
          <p:cNvSpPr>
            <a:spLocks noGrp="1"/>
          </p:cNvSpPr>
          <p:nvPr>
            <p:ph type="ctrTitle"/>
          </p:nvPr>
        </p:nvSpPr>
        <p:spPr>
          <a:xfrm>
            <a:off x="685800" y="-142900"/>
            <a:ext cx="7772400" cy="1470025"/>
          </a:xfrm>
        </p:spPr>
        <p:txBody>
          <a:bodyPr/>
          <a:lstStyle/>
          <a:p>
            <a:r>
              <a:rPr lang="pt-BR" dirty="0" smtClean="0">
                <a:solidFill>
                  <a:schemeClr val="tx2"/>
                </a:solidFill>
              </a:rPr>
              <a:t>Instituições Participantes:</a:t>
            </a:r>
            <a:endParaRPr lang="pt-BR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1632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14282" y="2571744"/>
            <a:ext cx="8715436" cy="1470025"/>
          </a:xfrm>
        </p:spPr>
        <p:txBody>
          <a:bodyPr>
            <a:noAutofit/>
          </a:bodyPr>
          <a:lstStyle/>
          <a:p>
            <a:r>
              <a:rPr lang="pt-BR" sz="7000" dirty="0" smtClean="0">
                <a:solidFill>
                  <a:schemeClr val="tx2"/>
                </a:solidFill>
                <a:cs typeface="Arial" pitchFamily="34" charset="0"/>
              </a:rPr>
              <a:t>Início da elaboração</a:t>
            </a:r>
            <a:br>
              <a:rPr lang="pt-BR" sz="7000" dirty="0" smtClean="0">
                <a:solidFill>
                  <a:schemeClr val="tx2"/>
                </a:solidFill>
                <a:cs typeface="Arial" pitchFamily="34" charset="0"/>
              </a:rPr>
            </a:br>
            <a:r>
              <a:rPr lang="pt-BR" sz="7000" dirty="0" smtClean="0">
                <a:solidFill>
                  <a:schemeClr val="tx2"/>
                </a:solidFill>
                <a:cs typeface="Arial" pitchFamily="34" charset="0"/>
              </a:rPr>
              <a:t> da Matriz de Planejamento </a:t>
            </a:r>
            <a:br>
              <a:rPr lang="pt-BR" sz="7000" dirty="0" smtClean="0">
                <a:solidFill>
                  <a:schemeClr val="tx2"/>
                </a:solidFill>
                <a:cs typeface="Arial" pitchFamily="34" charset="0"/>
              </a:rPr>
            </a:br>
            <a:endParaRPr lang="pt-BR" sz="7000" dirty="0">
              <a:solidFill>
                <a:schemeClr val="tx2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6410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1026" descr="Pergaminho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0" y="357166"/>
            <a:ext cx="9144000" cy="754062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r>
              <a:rPr lang="pt-BR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MATRIZ DE PLANEJAMENTO</a:t>
            </a:r>
            <a:endParaRPr lang="pt-BR" b="0" dirty="0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99331" name="Rectangle 1028"/>
          <p:cNvSpPr>
            <a:spLocks noChangeArrowheads="1"/>
          </p:cNvSpPr>
          <p:nvPr/>
        </p:nvSpPr>
        <p:spPr bwMode="auto">
          <a:xfrm>
            <a:off x="2857501" y="1357314"/>
            <a:ext cx="2876550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44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O que é?</a:t>
            </a:r>
          </a:p>
        </p:txBody>
      </p:sp>
      <p:sp>
        <p:nvSpPr>
          <p:cNvPr id="104452" name="Rectangle 1029" descr="Pergaminho"/>
          <p:cNvSpPr>
            <a:spLocks noChangeArrowheads="1"/>
          </p:cNvSpPr>
          <p:nvPr/>
        </p:nvSpPr>
        <p:spPr bwMode="auto">
          <a:xfrm>
            <a:off x="549520" y="2500313"/>
            <a:ext cx="7781192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algn="ctr">
              <a:spcBef>
                <a:spcPct val="30000"/>
              </a:spcBef>
              <a:spcAft>
                <a:spcPct val="20000"/>
              </a:spcAft>
              <a:buClr>
                <a:srgbClr val="000066"/>
              </a:buClr>
            </a:pPr>
            <a:r>
              <a:rPr lang="pt-BR" sz="4400" dirty="0">
                <a:latin typeface="Calibri" pitchFamily="34" charset="0"/>
              </a:rPr>
              <a:t>quadro resumo das informações relevantes do planejamento de uma auditoria</a:t>
            </a:r>
            <a:endParaRPr kumimoji="1" lang="pt-BR" sz="4400" dirty="0">
              <a:solidFill>
                <a:srgbClr val="000066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3223159"/>
      </p:ext>
    </p:extLst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3"/>
          <p:cNvSpPr>
            <a:spLocks noGrp="1" noChangeArrowheads="1"/>
          </p:cNvSpPr>
          <p:nvPr>
            <p:ph idx="1"/>
          </p:nvPr>
        </p:nvSpPr>
        <p:spPr>
          <a:xfrm>
            <a:off x="483577" y="2286001"/>
            <a:ext cx="7082204" cy="4321175"/>
          </a:xfrm>
        </p:spPr>
        <p:txBody>
          <a:bodyPr/>
          <a:lstStyle/>
          <a:p>
            <a:pPr marL="447675" indent="-447675" eaLnBrk="1" hangingPunct="1">
              <a:lnSpc>
                <a:spcPct val="95000"/>
              </a:lnSpc>
              <a:spcBef>
                <a:spcPct val="10000"/>
              </a:spcBef>
              <a:spcAft>
                <a:spcPts val="1200"/>
              </a:spcAft>
              <a:buClrTx/>
              <a:buSzPct val="100000"/>
              <a:buFont typeface="Wingdings" pitchFamily="2" charset="2"/>
              <a:buChar char="ü"/>
            </a:pPr>
            <a:r>
              <a:rPr lang="pt-BR" sz="3800" b="0" dirty="0" smtClean="0">
                <a:solidFill>
                  <a:schemeClr val="tx1"/>
                </a:solidFill>
                <a:latin typeface="Calibri" pitchFamily="34" charset="0"/>
              </a:rPr>
              <a:t>problema de auditoria; </a:t>
            </a:r>
          </a:p>
          <a:p>
            <a:pPr marL="447675" indent="-447675" eaLnBrk="1" hangingPunct="1">
              <a:lnSpc>
                <a:spcPct val="95000"/>
              </a:lnSpc>
              <a:spcBef>
                <a:spcPct val="10000"/>
              </a:spcBef>
              <a:spcAft>
                <a:spcPts val="1200"/>
              </a:spcAft>
              <a:buClrTx/>
              <a:buSzPct val="100000"/>
              <a:buFont typeface="Wingdings" pitchFamily="2" charset="2"/>
              <a:buChar char="ü"/>
            </a:pPr>
            <a:r>
              <a:rPr lang="pt-BR" sz="3800" b="0" dirty="0" smtClean="0">
                <a:solidFill>
                  <a:schemeClr val="tx1"/>
                </a:solidFill>
                <a:latin typeface="Calibri" pitchFamily="34" charset="0"/>
              </a:rPr>
              <a:t>questões de auditoria;</a:t>
            </a:r>
          </a:p>
          <a:p>
            <a:pPr marL="447675" indent="-447675" eaLnBrk="1" hangingPunct="1">
              <a:lnSpc>
                <a:spcPct val="95000"/>
              </a:lnSpc>
              <a:spcBef>
                <a:spcPct val="10000"/>
              </a:spcBef>
              <a:spcAft>
                <a:spcPts val="1200"/>
              </a:spcAft>
              <a:buClrTx/>
              <a:buSzPct val="100000"/>
              <a:buFont typeface="Wingdings" pitchFamily="2" charset="2"/>
              <a:buChar char="ü"/>
            </a:pPr>
            <a:r>
              <a:rPr lang="pt-BR" sz="3800" b="0" dirty="0" smtClean="0">
                <a:solidFill>
                  <a:schemeClr val="tx1"/>
                </a:solidFill>
                <a:latin typeface="Calibri" pitchFamily="34" charset="0"/>
              </a:rPr>
              <a:t>informações requeridas;</a:t>
            </a:r>
          </a:p>
          <a:p>
            <a:pPr marL="447675" indent="-447675" eaLnBrk="1" hangingPunct="1">
              <a:lnSpc>
                <a:spcPct val="95000"/>
              </a:lnSpc>
              <a:spcBef>
                <a:spcPct val="10000"/>
              </a:spcBef>
              <a:spcAft>
                <a:spcPts val="1200"/>
              </a:spcAft>
              <a:buClrTx/>
              <a:buSzPct val="100000"/>
              <a:buFont typeface="Wingdings" pitchFamily="2" charset="2"/>
              <a:buChar char="ü"/>
            </a:pPr>
            <a:r>
              <a:rPr lang="pt-BR" sz="3800" b="0" dirty="0" smtClean="0">
                <a:solidFill>
                  <a:schemeClr val="tx1"/>
                </a:solidFill>
                <a:latin typeface="Calibri" pitchFamily="34" charset="0"/>
              </a:rPr>
              <a:t>fontes de informação;</a:t>
            </a:r>
          </a:p>
          <a:p>
            <a:pPr marL="447675" indent="-447675" eaLnBrk="1" hangingPunct="1">
              <a:lnSpc>
                <a:spcPct val="95000"/>
              </a:lnSpc>
              <a:spcBef>
                <a:spcPct val="10000"/>
              </a:spcBef>
              <a:spcAft>
                <a:spcPts val="1200"/>
              </a:spcAft>
              <a:buClrTx/>
              <a:buSzPct val="100000"/>
              <a:buFont typeface="Wingdings" pitchFamily="2" charset="2"/>
              <a:buChar char="ü"/>
            </a:pPr>
            <a:r>
              <a:rPr lang="pt-BR" sz="3800" b="0" dirty="0" smtClean="0">
                <a:solidFill>
                  <a:schemeClr val="tx1"/>
                </a:solidFill>
                <a:latin typeface="Calibri" pitchFamily="34" charset="0"/>
              </a:rPr>
              <a:t>estratégias metodológicas; </a:t>
            </a:r>
          </a:p>
        </p:txBody>
      </p:sp>
      <p:sp>
        <p:nvSpPr>
          <p:cNvPr id="105475" name="Rectangle 12"/>
          <p:cNvSpPr>
            <a:spLocks noChangeArrowheads="1"/>
          </p:cNvSpPr>
          <p:nvPr/>
        </p:nvSpPr>
        <p:spPr bwMode="auto">
          <a:xfrm>
            <a:off x="285750" y="1373189"/>
            <a:ext cx="3456842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pt-BR" sz="4400" b="1" dirty="0" smtClean="0">
                <a:solidFill>
                  <a:schemeClr val="tx1"/>
                </a:solidFill>
                <a:latin typeface="Calibri" pitchFamily="34" charset="0"/>
              </a:rPr>
              <a:t>Componentes</a:t>
            </a:r>
            <a:endParaRPr lang="pt-BR" b="1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" name="Rectangle 1026" descr="Pergaminho"/>
          <p:cNvSpPr txBox="1">
            <a:spLocks noChangeArrowheads="1"/>
          </p:cNvSpPr>
          <p:nvPr/>
        </p:nvSpPr>
        <p:spPr bwMode="auto">
          <a:xfrm>
            <a:off x="0" y="357188"/>
            <a:ext cx="9144000" cy="754062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j-ea"/>
                <a:cs typeface="+mj-cs"/>
              </a:rPr>
              <a:t>MATRIZ DE PLANEJAMENTO</a:t>
            </a:r>
            <a:endParaRPr kumimoji="0" lang="pt-BR" sz="48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406254481"/>
      </p:ext>
    </p:extLst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3"/>
          <p:cNvSpPr>
            <a:spLocks noGrp="1" noChangeArrowheads="1"/>
          </p:cNvSpPr>
          <p:nvPr>
            <p:ph idx="1"/>
          </p:nvPr>
        </p:nvSpPr>
        <p:spPr>
          <a:xfrm>
            <a:off x="483577" y="2286001"/>
            <a:ext cx="7082204" cy="4321175"/>
          </a:xfrm>
        </p:spPr>
        <p:txBody>
          <a:bodyPr/>
          <a:lstStyle/>
          <a:p>
            <a:pPr marL="447675" indent="-447675" eaLnBrk="1" hangingPunct="1">
              <a:lnSpc>
                <a:spcPct val="95000"/>
              </a:lnSpc>
              <a:spcBef>
                <a:spcPct val="10000"/>
              </a:spcBef>
              <a:spcAft>
                <a:spcPts val="1200"/>
              </a:spcAft>
              <a:buClrTx/>
              <a:buSzPct val="100000"/>
              <a:buFont typeface="Wingdings" pitchFamily="2" charset="2"/>
              <a:buChar char="ü"/>
            </a:pPr>
            <a:r>
              <a:rPr lang="pt-BR" sz="3800" b="0" dirty="0" smtClean="0">
                <a:solidFill>
                  <a:schemeClr val="tx1"/>
                </a:solidFill>
                <a:latin typeface="Calibri" pitchFamily="34" charset="0"/>
              </a:rPr>
              <a:t>métodos de coleta de dados;</a:t>
            </a:r>
          </a:p>
          <a:p>
            <a:pPr marL="447675" indent="-447675" eaLnBrk="1" hangingPunct="1">
              <a:lnSpc>
                <a:spcPct val="95000"/>
              </a:lnSpc>
              <a:spcBef>
                <a:spcPct val="10000"/>
              </a:spcBef>
              <a:spcAft>
                <a:spcPts val="1200"/>
              </a:spcAft>
              <a:buClrTx/>
              <a:buSzPct val="100000"/>
              <a:buFont typeface="Wingdings" pitchFamily="2" charset="2"/>
              <a:buChar char="ü"/>
            </a:pPr>
            <a:r>
              <a:rPr lang="pt-BR" sz="3800" b="0" dirty="0" smtClean="0">
                <a:solidFill>
                  <a:schemeClr val="tx1"/>
                </a:solidFill>
                <a:latin typeface="Calibri" pitchFamily="34" charset="0"/>
              </a:rPr>
              <a:t>métodos de análise de dados;</a:t>
            </a:r>
          </a:p>
          <a:p>
            <a:pPr marL="447675" indent="-447675" eaLnBrk="1" hangingPunct="1">
              <a:lnSpc>
                <a:spcPct val="95000"/>
              </a:lnSpc>
              <a:spcBef>
                <a:spcPct val="10000"/>
              </a:spcBef>
              <a:spcAft>
                <a:spcPts val="1200"/>
              </a:spcAft>
              <a:buClrTx/>
              <a:buSzPct val="100000"/>
              <a:buFont typeface="Wingdings" pitchFamily="2" charset="2"/>
              <a:buChar char="ü"/>
            </a:pPr>
            <a:r>
              <a:rPr lang="pt-BR" sz="3800" b="0" dirty="0" smtClean="0">
                <a:solidFill>
                  <a:schemeClr val="tx1"/>
                </a:solidFill>
                <a:latin typeface="Calibri" pitchFamily="34" charset="0"/>
              </a:rPr>
              <a:t>limitações;</a:t>
            </a:r>
          </a:p>
          <a:p>
            <a:pPr marL="447675" indent="-447675" eaLnBrk="1" hangingPunct="1">
              <a:lnSpc>
                <a:spcPct val="95000"/>
              </a:lnSpc>
              <a:spcBef>
                <a:spcPct val="10000"/>
              </a:spcBef>
              <a:spcAft>
                <a:spcPts val="1200"/>
              </a:spcAft>
              <a:buClrTx/>
              <a:buSzPct val="100000"/>
              <a:buFont typeface="Wingdings" pitchFamily="2" charset="2"/>
              <a:buChar char="ü"/>
            </a:pPr>
            <a:r>
              <a:rPr lang="pt-BR" sz="3800" b="0" dirty="0" smtClean="0">
                <a:solidFill>
                  <a:schemeClr val="tx1"/>
                </a:solidFill>
                <a:latin typeface="Calibri" pitchFamily="34" charset="0"/>
              </a:rPr>
              <a:t>o que a análise vai permitir dizer.</a:t>
            </a:r>
          </a:p>
        </p:txBody>
      </p:sp>
      <p:sp>
        <p:nvSpPr>
          <p:cNvPr id="6" name="Rectangle 1026" descr="Pergaminho"/>
          <p:cNvSpPr txBox="1">
            <a:spLocks noChangeArrowheads="1"/>
          </p:cNvSpPr>
          <p:nvPr/>
        </p:nvSpPr>
        <p:spPr bwMode="auto">
          <a:xfrm>
            <a:off x="0" y="357188"/>
            <a:ext cx="9144000" cy="754062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800" b="1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j-ea"/>
                <a:cs typeface="+mj-cs"/>
              </a:rPr>
              <a:t>MATRIZ DE PLANEJAMENTO</a:t>
            </a:r>
            <a:endParaRPr kumimoji="0" lang="pt-BR" sz="48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5" name="Rectangle 12"/>
          <p:cNvSpPr>
            <a:spLocks noChangeArrowheads="1"/>
          </p:cNvSpPr>
          <p:nvPr/>
        </p:nvSpPr>
        <p:spPr bwMode="auto">
          <a:xfrm>
            <a:off x="285750" y="1373189"/>
            <a:ext cx="3456842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pt-BR" sz="4400" b="1" dirty="0" smtClean="0">
                <a:solidFill>
                  <a:schemeClr val="tx1"/>
                </a:solidFill>
                <a:latin typeface="Calibri" pitchFamily="34" charset="0"/>
              </a:rPr>
              <a:t>Componentes</a:t>
            </a:r>
            <a:endParaRPr lang="pt-BR" b="1" dirty="0">
              <a:solidFill>
                <a:schemeClr val="tx1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3020433"/>
      </p:ext>
    </p:extLst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ext Box 1030"/>
          <p:cNvSpPr txBox="1">
            <a:spLocks noChangeArrowheads="1"/>
          </p:cNvSpPr>
          <p:nvPr/>
        </p:nvSpPr>
        <p:spPr bwMode="auto">
          <a:xfrm>
            <a:off x="0" y="1052736"/>
            <a:ext cx="9144000" cy="8002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rgbClr val="000000"/>
                </a:solidFill>
                <a:latin typeface="Verdana" pitchFamily="34" charset="0"/>
              </a:defRPr>
            </a:lvl1pPr>
            <a:lvl2pPr marL="742950" indent="-285750">
              <a:defRPr sz="3200">
                <a:solidFill>
                  <a:srgbClr val="000000"/>
                </a:solidFill>
                <a:latin typeface="Verdana" pitchFamily="34" charset="0"/>
              </a:defRPr>
            </a:lvl2pPr>
            <a:lvl3pPr marL="1143000" indent="-228600">
              <a:defRPr sz="3200">
                <a:solidFill>
                  <a:srgbClr val="000000"/>
                </a:solidFill>
                <a:latin typeface="Verdana" pitchFamily="34" charset="0"/>
              </a:defRPr>
            </a:lvl3pPr>
            <a:lvl4pPr marL="1600200" indent="-228600">
              <a:defRPr sz="3200">
                <a:solidFill>
                  <a:srgbClr val="000000"/>
                </a:solidFill>
                <a:latin typeface="Verdana" pitchFamily="34" charset="0"/>
              </a:defRPr>
            </a:lvl4pPr>
            <a:lvl5pPr marL="2057400" indent="-228600">
              <a:defRPr sz="3200">
                <a:solidFill>
                  <a:srgbClr val="000000"/>
                </a:solidFill>
                <a:latin typeface="Verdana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Verdana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Verdana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Verdana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Verdana" pitchFamily="34" charset="0"/>
              </a:defRPr>
            </a:lvl9pPr>
          </a:lstStyle>
          <a:p>
            <a:pPr algn="l"/>
            <a:r>
              <a:rPr lang="pt-BR" sz="2300" b="1" dirty="0">
                <a:latin typeface="Calibri" pitchFamily="34" charset="0"/>
              </a:rPr>
              <a:t>PROBLEMA: Enunciar de forma clara e resumida o aspecto a ser </a:t>
            </a:r>
            <a:r>
              <a:rPr lang="pt-BR" sz="2300" b="1" dirty="0" smtClean="0">
                <a:latin typeface="Calibri" pitchFamily="34" charset="0"/>
              </a:rPr>
              <a:t>focado </a:t>
            </a:r>
            <a:r>
              <a:rPr lang="pt-BR" sz="2300" b="1" dirty="0">
                <a:latin typeface="Calibri" pitchFamily="34" charset="0"/>
              </a:rPr>
              <a:t>pela auditoria, de acordo com o planejamento </a:t>
            </a:r>
            <a:r>
              <a:rPr lang="pt-BR" sz="2300" b="1" dirty="0" smtClean="0">
                <a:latin typeface="Calibri" pitchFamily="34" charset="0"/>
              </a:rPr>
              <a:t>previamente </a:t>
            </a:r>
            <a:r>
              <a:rPr lang="pt-BR" sz="2300" b="1" dirty="0">
                <a:latin typeface="Calibri" pitchFamily="34" charset="0"/>
              </a:rPr>
              <a:t>realizado.</a:t>
            </a:r>
            <a:endParaRPr lang="pt-BR" sz="2300" b="1" dirty="0">
              <a:solidFill>
                <a:schemeClr val="bg2"/>
              </a:solidFill>
              <a:latin typeface="Calibri" pitchFamily="34" charset="0"/>
            </a:endParaRPr>
          </a:p>
        </p:txBody>
      </p:sp>
      <p:graphicFrame>
        <p:nvGraphicFramePr>
          <p:cNvPr id="4098" name="Object 10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3436747"/>
              </p:ext>
            </p:extLst>
          </p:nvPr>
        </p:nvGraphicFramePr>
        <p:xfrm>
          <a:off x="179510" y="1916832"/>
          <a:ext cx="8784980" cy="4751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1" name="Imagem de bitmap" r:id="rId3" imgW="9057143" imgH="4715533" progId="PBrush">
                  <p:embed/>
                </p:oleObj>
              </mc:Choice>
              <mc:Fallback>
                <p:oleObj name="Imagem de bitmap" r:id="rId3" imgW="9057143" imgH="4715533" progId="PBrush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510" y="1916832"/>
                        <a:ext cx="8784980" cy="4751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1026" descr="Pergaminho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0" y="357188"/>
            <a:ext cx="9144000" cy="754062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r>
              <a:rPr lang="pt-BR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MATRIZ DE PLANEJAMENTO</a:t>
            </a:r>
            <a:endParaRPr lang="pt-BR" b="0" dirty="0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7309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1027" descr="Pergaminho"/>
          <p:cNvSpPr>
            <a:spLocks noGrp="1" noChangeArrowheads="1"/>
          </p:cNvSpPr>
          <p:nvPr>
            <p:ph idx="1"/>
          </p:nvPr>
        </p:nvSpPr>
        <p:spPr>
          <a:xfrm>
            <a:off x="285751" y="2106613"/>
            <a:ext cx="8569569" cy="4608512"/>
          </a:xfrm>
        </p:spPr>
        <p:txBody>
          <a:bodyPr/>
          <a:lstStyle/>
          <a:p>
            <a:pPr marL="0" indent="0" eaLnBrk="1" hangingPunct="1">
              <a:spcBef>
                <a:spcPct val="0"/>
              </a:spcBef>
              <a:spcAft>
                <a:spcPct val="20000"/>
              </a:spcAft>
              <a:buClr>
                <a:srgbClr val="000066"/>
              </a:buClr>
              <a:buFont typeface="Wingdings" pitchFamily="2" charset="2"/>
              <a:buNone/>
            </a:pPr>
            <a:r>
              <a:rPr lang="pt-BR" sz="3800" b="0" dirty="0" smtClean="0">
                <a:solidFill>
                  <a:schemeClr val="tx1"/>
                </a:solidFill>
                <a:latin typeface="Calibri" pitchFamily="34" charset="0"/>
              </a:rPr>
              <a:t>Equaliza o entendimento da equipe, e demais envolvidos, quanto :</a:t>
            </a:r>
          </a:p>
          <a:p>
            <a:pPr marL="984250" lvl="1" indent="-442913" eaLnBrk="1" hangingPunct="1">
              <a:spcBef>
                <a:spcPct val="0"/>
              </a:spcBef>
              <a:spcAft>
                <a:spcPct val="20000"/>
              </a:spcAft>
              <a:buClrTx/>
              <a:buSzPct val="100000"/>
              <a:buFont typeface="Wingdings" pitchFamily="2" charset="2"/>
              <a:buChar char="ü"/>
            </a:pPr>
            <a:r>
              <a:rPr lang="pt-BR" sz="3800" b="0" dirty="0" smtClean="0">
                <a:solidFill>
                  <a:schemeClr val="tx1"/>
                </a:solidFill>
                <a:latin typeface="Calibri" pitchFamily="34" charset="0"/>
              </a:rPr>
              <a:t>ao objetivo do trabalho</a:t>
            </a:r>
          </a:p>
          <a:p>
            <a:pPr marL="984250" lvl="1" indent="-442913" eaLnBrk="1" hangingPunct="1">
              <a:spcBef>
                <a:spcPct val="0"/>
              </a:spcBef>
              <a:spcAft>
                <a:spcPct val="20000"/>
              </a:spcAft>
              <a:buClrTx/>
              <a:buSzPct val="100000"/>
              <a:buFont typeface="Wingdings" pitchFamily="2" charset="2"/>
              <a:buChar char="ü"/>
            </a:pPr>
            <a:r>
              <a:rPr lang="pt-BR" sz="3800" b="0" dirty="0" smtClean="0">
                <a:solidFill>
                  <a:schemeClr val="tx1"/>
                </a:solidFill>
                <a:latin typeface="Calibri" pitchFamily="34" charset="0"/>
              </a:rPr>
              <a:t>aos passos a serem seguidos</a:t>
            </a:r>
          </a:p>
          <a:p>
            <a:pPr marL="984250" lvl="1" indent="-442913" eaLnBrk="1" hangingPunct="1">
              <a:spcBef>
                <a:spcPct val="0"/>
              </a:spcBef>
              <a:spcAft>
                <a:spcPct val="20000"/>
              </a:spcAft>
              <a:buClrTx/>
              <a:buSzPct val="100000"/>
              <a:buFont typeface="Wingdings" pitchFamily="2" charset="2"/>
              <a:buChar char="ü"/>
            </a:pPr>
            <a:r>
              <a:rPr lang="pt-BR" sz="3800" b="0" dirty="0" smtClean="0">
                <a:solidFill>
                  <a:schemeClr val="tx1"/>
                </a:solidFill>
                <a:latin typeface="Calibri" pitchFamily="34" charset="0"/>
              </a:rPr>
              <a:t>à metodologia a ser adotada</a:t>
            </a:r>
          </a:p>
        </p:txBody>
      </p:sp>
      <p:sp>
        <p:nvSpPr>
          <p:cNvPr id="101380" name="Rectangle 1030"/>
          <p:cNvSpPr>
            <a:spLocks noChangeArrowheads="1"/>
          </p:cNvSpPr>
          <p:nvPr/>
        </p:nvSpPr>
        <p:spPr bwMode="auto">
          <a:xfrm>
            <a:off x="2659673" y="1373189"/>
            <a:ext cx="3458308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44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Por que usar?</a:t>
            </a:r>
          </a:p>
        </p:txBody>
      </p:sp>
      <p:sp>
        <p:nvSpPr>
          <p:cNvPr id="6" name="Rectangle 1026" descr="Pergaminho"/>
          <p:cNvSpPr txBox="1">
            <a:spLocks noChangeArrowheads="1"/>
          </p:cNvSpPr>
          <p:nvPr/>
        </p:nvSpPr>
        <p:spPr bwMode="auto">
          <a:xfrm>
            <a:off x="0" y="357188"/>
            <a:ext cx="9144000" cy="754062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j-ea"/>
                <a:cs typeface="+mj-cs"/>
              </a:rPr>
              <a:t>MATRIZ DE PLANEJAMENTO</a:t>
            </a:r>
            <a:endParaRPr kumimoji="0" lang="pt-BR" sz="48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941356527"/>
      </p:ext>
    </p:extLst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1027" descr="Pergaminho"/>
          <p:cNvSpPr>
            <a:spLocks noGrp="1" noChangeArrowheads="1"/>
          </p:cNvSpPr>
          <p:nvPr>
            <p:ph idx="1"/>
          </p:nvPr>
        </p:nvSpPr>
        <p:spPr>
          <a:xfrm>
            <a:off x="285751" y="2106613"/>
            <a:ext cx="8569569" cy="4608512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spcAft>
                <a:spcPct val="20000"/>
              </a:spcAft>
              <a:buClr>
                <a:srgbClr val="000066"/>
              </a:buClr>
              <a:buFont typeface="Wingdings" pitchFamily="2" charset="2"/>
              <a:buNone/>
            </a:pPr>
            <a:r>
              <a:rPr lang="pt-BR" sz="3800" b="0" dirty="0" smtClean="0">
                <a:solidFill>
                  <a:schemeClr val="tx1"/>
                </a:solidFill>
                <a:latin typeface="Calibri" pitchFamily="34" charset="0"/>
              </a:rPr>
              <a:t>Orienta os integrantes da equipe na fase de execução</a:t>
            </a:r>
          </a:p>
          <a:p>
            <a:pPr marL="0" indent="0" algn="ctr" eaLnBrk="1" hangingPunct="1">
              <a:spcBef>
                <a:spcPct val="0"/>
              </a:spcBef>
              <a:spcAft>
                <a:spcPct val="20000"/>
              </a:spcAft>
              <a:buClr>
                <a:srgbClr val="000066"/>
              </a:buClr>
              <a:buFont typeface="Wingdings" pitchFamily="2" charset="2"/>
              <a:buNone/>
            </a:pPr>
            <a:endParaRPr lang="pt-BR" sz="3800" b="0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0" indent="0" algn="ctr" eaLnBrk="1" hangingPunct="1">
              <a:spcBef>
                <a:spcPct val="0"/>
              </a:spcBef>
              <a:spcAft>
                <a:spcPct val="20000"/>
              </a:spcAft>
              <a:buClr>
                <a:srgbClr val="000066"/>
              </a:buClr>
              <a:buFont typeface="Wingdings" pitchFamily="2" charset="2"/>
              <a:buNone/>
            </a:pPr>
            <a:r>
              <a:rPr lang="pt-BR" sz="3800" b="0" dirty="0" smtClean="0">
                <a:solidFill>
                  <a:schemeClr val="tx1"/>
                </a:solidFill>
                <a:latin typeface="Calibri" pitchFamily="34" charset="0"/>
              </a:rPr>
              <a:t>Facilita a confecção do projeto de auditoria</a:t>
            </a:r>
          </a:p>
        </p:txBody>
      </p:sp>
      <p:sp>
        <p:nvSpPr>
          <p:cNvPr id="101380" name="Rectangle 1030"/>
          <p:cNvSpPr>
            <a:spLocks noChangeArrowheads="1"/>
          </p:cNvSpPr>
          <p:nvPr/>
        </p:nvSpPr>
        <p:spPr bwMode="auto">
          <a:xfrm>
            <a:off x="2659673" y="1373189"/>
            <a:ext cx="3458308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44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Por que usar?</a:t>
            </a:r>
          </a:p>
        </p:txBody>
      </p:sp>
      <p:sp>
        <p:nvSpPr>
          <p:cNvPr id="6" name="Rectangle 1026" descr="Pergaminho"/>
          <p:cNvSpPr txBox="1">
            <a:spLocks noChangeArrowheads="1"/>
          </p:cNvSpPr>
          <p:nvPr/>
        </p:nvSpPr>
        <p:spPr bwMode="auto">
          <a:xfrm>
            <a:off x="0" y="357188"/>
            <a:ext cx="9144000" cy="754062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800" b="1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j-ea"/>
                <a:cs typeface="+mj-cs"/>
              </a:rPr>
              <a:t>MATRIZ DE PLANEJAMENTO</a:t>
            </a:r>
            <a:endParaRPr kumimoji="0" lang="pt-BR" sz="48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864589496"/>
      </p:ext>
    </p:extLst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 descr="Pergaminho"/>
          <p:cNvSpPr>
            <a:spLocks noChangeArrowheads="1"/>
          </p:cNvSpPr>
          <p:nvPr/>
        </p:nvSpPr>
        <p:spPr bwMode="auto">
          <a:xfrm>
            <a:off x="1966546" y="1457325"/>
            <a:ext cx="4847492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>
              <a:defRPr/>
            </a:pPr>
            <a:r>
              <a:rPr lang="pt-BR" sz="44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Como fazer ? </a:t>
            </a:r>
          </a:p>
        </p:txBody>
      </p:sp>
      <p:sp>
        <p:nvSpPr>
          <p:cNvPr id="109571" name="Rectangle 3" descr="Pergaminho"/>
          <p:cNvSpPr>
            <a:spLocks noChangeArrowheads="1"/>
          </p:cNvSpPr>
          <p:nvPr/>
        </p:nvSpPr>
        <p:spPr bwMode="auto">
          <a:xfrm>
            <a:off x="272561" y="2220913"/>
            <a:ext cx="8387862" cy="370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536575" indent="-536575" algn="l">
              <a:lnSpc>
                <a:spcPct val="95000"/>
              </a:lnSpc>
              <a:spcBef>
                <a:spcPct val="50000"/>
              </a:spcBef>
              <a:buFontTx/>
              <a:buAutoNum type="arabicPeriod"/>
            </a:pPr>
            <a:r>
              <a:rPr lang="pt-BR" sz="3800" dirty="0">
                <a:solidFill>
                  <a:schemeClr val="tx1"/>
                </a:solidFill>
                <a:latin typeface="Calibri" pitchFamily="34" charset="0"/>
              </a:rPr>
              <a:t>Após a aplicação de técnicas de diagnóstico, especificar o problema que será enfocado na auditoria</a:t>
            </a:r>
          </a:p>
          <a:p>
            <a:pPr marL="536575" indent="-536575" algn="l">
              <a:lnSpc>
                <a:spcPct val="95000"/>
              </a:lnSpc>
              <a:spcBef>
                <a:spcPct val="50000"/>
              </a:spcBef>
              <a:buFontTx/>
              <a:buAutoNum type="arabicPeriod"/>
            </a:pPr>
            <a:r>
              <a:rPr lang="pt-BR" sz="3800" dirty="0">
                <a:solidFill>
                  <a:schemeClr val="tx1"/>
                </a:solidFill>
                <a:latin typeface="Calibri" pitchFamily="34" charset="0"/>
              </a:rPr>
              <a:t>Determinar a linha de investigação, mediante a subdivisão do problema em questões de auditoria</a:t>
            </a:r>
          </a:p>
        </p:txBody>
      </p:sp>
      <p:sp>
        <p:nvSpPr>
          <p:cNvPr id="7" name="Rectangle 1026" descr="Pergaminho"/>
          <p:cNvSpPr txBox="1">
            <a:spLocks noChangeArrowheads="1"/>
          </p:cNvSpPr>
          <p:nvPr/>
        </p:nvSpPr>
        <p:spPr bwMode="auto">
          <a:xfrm>
            <a:off x="0" y="357188"/>
            <a:ext cx="9144000" cy="754062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800" b="1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j-ea"/>
                <a:cs typeface="+mj-cs"/>
              </a:rPr>
              <a:t>MATRIZ DE PLANEJAMENTO</a:t>
            </a:r>
            <a:endParaRPr kumimoji="0" lang="pt-BR" sz="48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082577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 descr="Pergaminho"/>
          <p:cNvSpPr>
            <a:spLocks noChangeArrowheads="1"/>
          </p:cNvSpPr>
          <p:nvPr/>
        </p:nvSpPr>
        <p:spPr bwMode="auto">
          <a:xfrm>
            <a:off x="1966546" y="1457325"/>
            <a:ext cx="4847492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>
              <a:defRPr/>
            </a:pPr>
            <a:r>
              <a:rPr lang="pt-BR" sz="44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Como fazer ? </a:t>
            </a:r>
          </a:p>
        </p:txBody>
      </p:sp>
      <p:sp>
        <p:nvSpPr>
          <p:cNvPr id="110595" name="Rectangle 3" descr="Pergaminho"/>
          <p:cNvSpPr>
            <a:spLocks noChangeArrowheads="1"/>
          </p:cNvSpPr>
          <p:nvPr/>
        </p:nvSpPr>
        <p:spPr bwMode="auto">
          <a:xfrm>
            <a:off x="272561" y="2220913"/>
            <a:ext cx="8387862" cy="370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536575" indent="-536575" algn="l">
              <a:lnSpc>
                <a:spcPct val="95000"/>
              </a:lnSpc>
              <a:spcBef>
                <a:spcPct val="50000"/>
              </a:spcBef>
              <a:buFont typeface="Verdana" pitchFamily="34" charset="0"/>
              <a:buAutoNum type="arabicPeriod" startAt="3"/>
            </a:pPr>
            <a:r>
              <a:rPr lang="pt-BR" sz="3800" dirty="0">
                <a:solidFill>
                  <a:schemeClr val="tx1"/>
                </a:solidFill>
                <a:latin typeface="Calibri" pitchFamily="34" charset="0"/>
              </a:rPr>
              <a:t>Determinar, para cada questão de auditoria, o que a análise vai permitir dizer (onde se deseja chegar com a investigação)</a:t>
            </a:r>
          </a:p>
          <a:p>
            <a:pPr marL="536575" indent="-536575" algn="l">
              <a:lnSpc>
                <a:spcPct val="95000"/>
              </a:lnSpc>
              <a:spcBef>
                <a:spcPct val="50000"/>
              </a:spcBef>
              <a:buFont typeface="Verdana" pitchFamily="34" charset="0"/>
              <a:buAutoNum type="arabicPeriod" startAt="3"/>
            </a:pPr>
            <a:r>
              <a:rPr lang="pt-BR" sz="4000" dirty="0">
                <a:solidFill>
                  <a:schemeClr val="tx1"/>
                </a:solidFill>
                <a:latin typeface="Calibri" pitchFamily="34" charset="0"/>
              </a:rPr>
              <a:t>Identificar as informações requeridas e onde obtê-las</a:t>
            </a:r>
          </a:p>
          <a:p>
            <a:pPr marL="536575" indent="-536575" algn="l">
              <a:lnSpc>
                <a:spcPct val="95000"/>
              </a:lnSpc>
              <a:spcBef>
                <a:spcPct val="50000"/>
              </a:spcBef>
              <a:buFont typeface="Verdana" pitchFamily="34" charset="0"/>
              <a:buAutoNum type="arabicPeriod" startAt="3"/>
            </a:pPr>
            <a:endParaRPr lang="pt-BR" sz="38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" name="Rectangle 1026" descr="Pergaminho"/>
          <p:cNvSpPr txBox="1">
            <a:spLocks noChangeArrowheads="1"/>
          </p:cNvSpPr>
          <p:nvPr/>
        </p:nvSpPr>
        <p:spPr bwMode="auto">
          <a:xfrm>
            <a:off x="0" y="357188"/>
            <a:ext cx="9144000" cy="754062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800" b="1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j-ea"/>
                <a:cs typeface="+mj-cs"/>
              </a:rPr>
              <a:t>MATRIZ DE PLANEJAMENTO</a:t>
            </a:r>
            <a:endParaRPr kumimoji="0" lang="pt-BR" sz="48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709842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 descr="Pergaminho"/>
          <p:cNvSpPr>
            <a:spLocks noChangeArrowheads="1"/>
          </p:cNvSpPr>
          <p:nvPr/>
        </p:nvSpPr>
        <p:spPr bwMode="auto">
          <a:xfrm>
            <a:off x="1966546" y="1457325"/>
            <a:ext cx="4847492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>
              <a:defRPr/>
            </a:pPr>
            <a:r>
              <a:rPr lang="pt-BR" sz="44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Como fazer ? </a:t>
            </a:r>
          </a:p>
        </p:txBody>
      </p:sp>
      <p:sp>
        <p:nvSpPr>
          <p:cNvPr id="111619" name="Rectangle 3" descr="Pergaminho"/>
          <p:cNvSpPr>
            <a:spLocks noChangeArrowheads="1"/>
          </p:cNvSpPr>
          <p:nvPr/>
        </p:nvSpPr>
        <p:spPr bwMode="auto">
          <a:xfrm>
            <a:off x="272561" y="2214563"/>
            <a:ext cx="7799901" cy="370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536575" indent="-536575">
              <a:lnSpc>
                <a:spcPct val="90000"/>
              </a:lnSpc>
              <a:spcBef>
                <a:spcPct val="60000"/>
              </a:spcBef>
              <a:buFont typeface="Verdana" pitchFamily="34" charset="0"/>
              <a:buAutoNum type="arabicPeriod" startAt="5"/>
            </a:pPr>
            <a:r>
              <a:rPr lang="pt-BR" sz="3800" dirty="0">
                <a:solidFill>
                  <a:schemeClr val="tx1"/>
                </a:solidFill>
                <a:latin typeface="Calibri" pitchFamily="34" charset="0"/>
              </a:rPr>
              <a:t>Escolher as estratégias metodológicas para responder às questões de auditoria</a:t>
            </a:r>
          </a:p>
          <a:p>
            <a:pPr marL="536575" indent="-536575">
              <a:lnSpc>
                <a:spcPct val="90000"/>
              </a:lnSpc>
              <a:spcBef>
                <a:spcPct val="60000"/>
              </a:spcBef>
              <a:buFont typeface="Verdana" pitchFamily="34" charset="0"/>
              <a:buAutoNum type="arabicPeriod" startAt="5"/>
            </a:pPr>
            <a:r>
              <a:rPr lang="pt-BR" sz="3800" dirty="0">
                <a:solidFill>
                  <a:schemeClr val="tx1"/>
                </a:solidFill>
                <a:latin typeface="Calibri" pitchFamily="34" charset="0"/>
              </a:rPr>
              <a:t>Escolher os métodos de coleta e análise de dados que serão empregados</a:t>
            </a:r>
          </a:p>
          <a:p>
            <a:pPr algn="just">
              <a:lnSpc>
                <a:spcPct val="90000"/>
              </a:lnSpc>
              <a:spcBef>
                <a:spcPct val="60000"/>
              </a:spcBef>
            </a:pPr>
            <a:endParaRPr lang="pt-BR" sz="3800" dirty="0">
              <a:solidFill>
                <a:schemeClr val="tx1"/>
              </a:solidFill>
              <a:latin typeface="Calibri" pitchFamily="34" charset="0"/>
            </a:endParaRPr>
          </a:p>
          <a:p>
            <a:pPr marL="536575" indent="-536575" algn="l">
              <a:lnSpc>
                <a:spcPct val="95000"/>
              </a:lnSpc>
              <a:spcBef>
                <a:spcPct val="50000"/>
              </a:spcBef>
              <a:buFont typeface="Verdana" pitchFamily="34" charset="0"/>
              <a:buAutoNum type="arabicPeriod" startAt="3"/>
            </a:pPr>
            <a:endParaRPr lang="pt-BR" sz="38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" name="Rectangle 1026" descr="Pergaminho"/>
          <p:cNvSpPr txBox="1">
            <a:spLocks noChangeArrowheads="1"/>
          </p:cNvSpPr>
          <p:nvPr/>
        </p:nvSpPr>
        <p:spPr bwMode="auto">
          <a:xfrm>
            <a:off x="0" y="357188"/>
            <a:ext cx="9144000" cy="754062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800" b="1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j-ea"/>
                <a:cs typeface="+mj-cs"/>
              </a:rPr>
              <a:t>MATRIZ DE PLANEJAMENTO</a:t>
            </a:r>
            <a:endParaRPr kumimoji="0" lang="pt-BR" sz="48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96656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511816"/>
          </a:xfrm>
        </p:spPr>
        <p:txBody>
          <a:bodyPr/>
          <a:lstStyle/>
          <a:p>
            <a:r>
              <a:rPr lang="pt-BR" sz="7000" dirty="0" smtClean="0">
                <a:solidFill>
                  <a:schemeClr val="tx2"/>
                </a:solidFill>
              </a:rPr>
              <a:t>Transporte</a:t>
            </a:r>
            <a:br>
              <a:rPr lang="pt-BR" sz="7000" dirty="0" smtClean="0">
                <a:solidFill>
                  <a:schemeClr val="tx2"/>
                </a:solidFill>
              </a:rPr>
            </a:br>
            <a:r>
              <a:rPr lang="pt-BR" sz="7000" dirty="0" smtClean="0">
                <a:solidFill>
                  <a:schemeClr val="tx2"/>
                </a:solidFill>
              </a:rPr>
              <a:t>Escolar</a:t>
            </a:r>
            <a:endParaRPr lang="pt-BR" sz="7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1130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 descr="Pergaminho"/>
          <p:cNvSpPr>
            <a:spLocks noChangeArrowheads="1"/>
          </p:cNvSpPr>
          <p:nvPr/>
        </p:nvSpPr>
        <p:spPr bwMode="auto">
          <a:xfrm>
            <a:off x="1966546" y="1457325"/>
            <a:ext cx="4847492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>
              <a:defRPr/>
            </a:pPr>
            <a:r>
              <a:rPr lang="pt-BR" sz="44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Como fazer ? </a:t>
            </a:r>
          </a:p>
        </p:txBody>
      </p:sp>
      <p:sp>
        <p:nvSpPr>
          <p:cNvPr id="112643" name="Rectangle 3" descr="Pergaminho"/>
          <p:cNvSpPr>
            <a:spLocks noChangeArrowheads="1"/>
          </p:cNvSpPr>
          <p:nvPr/>
        </p:nvSpPr>
        <p:spPr bwMode="auto">
          <a:xfrm>
            <a:off x="272561" y="2363788"/>
            <a:ext cx="8387862" cy="370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>
              <a:lnSpc>
                <a:spcPct val="95000"/>
              </a:lnSpc>
              <a:spcBef>
                <a:spcPct val="60000"/>
              </a:spcBef>
            </a:pPr>
            <a:r>
              <a:rPr lang="pt-BR" sz="3800" dirty="0" smtClean="0">
                <a:latin typeface="Calibri" pitchFamily="34" charset="0"/>
              </a:rPr>
              <a:t>7. Realizar </a:t>
            </a:r>
            <a:r>
              <a:rPr lang="pt-BR" sz="3800" dirty="0">
                <a:latin typeface="Calibri" pitchFamily="34" charset="0"/>
              </a:rPr>
              <a:t>painel de </a:t>
            </a:r>
            <a:r>
              <a:rPr lang="pt-BR" sz="3800" dirty="0" smtClean="0">
                <a:latin typeface="Calibri" pitchFamily="34" charset="0"/>
              </a:rPr>
              <a:t>referência</a:t>
            </a:r>
            <a:endParaRPr lang="pt-BR" sz="3800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536575" indent="-536575" algn="just">
              <a:lnSpc>
                <a:spcPct val="95000"/>
              </a:lnSpc>
              <a:spcBef>
                <a:spcPct val="60000"/>
              </a:spcBef>
              <a:buFont typeface="Verdana" pitchFamily="34" charset="0"/>
              <a:buAutoNum type="arabicPeriod" startAt="8"/>
            </a:pPr>
            <a:r>
              <a:rPr lang="pt-BR" sz="3800" dirty="0" smtClean="0">
                <a:solidFill>
                  <a:schemeClr val="tx1"/>
                </a:solidFill>
                <a:latin typeface="Calibri" pitchFamily="34" charset="0"/>
              </a:rPr>
              <a:t>Apresentar </a:t>
            </a:r>
            <a:r>
              <a:rPr lang="pt-BR" sz="3800" dirty="0">
                <a:solidFill>
                  <a:schemeClr val="tx1"/>
                </a:solidFill>
                <a:latin typeface="Calibri" pitchFamily="34" charset="0"/>
              </a:rPr>
              <a:t>ao gestor a primeira versão da matriz de planejamento</a:t>
            </a:r>
          </a:p>
          <a:p>
            <a:pPr marL="536575" indent="-536575" algn="just">
              <a:lnSpc>
                <a:spcPct val="95000"/>
              </a:lnSpc>
              <a:spcBef>
                <a:spcPct val="60000"/>
              </a:spcBef>
              <a:buFont typeface="Verdana" pitchFamily="34" charset="0"/>
              <a:buAutoNum type="arabicPeriod" startAt="8"/>
            </a:pPr>
            <a:r>
              <a:rPr lang="pt-BR" sz="3800" dirty="0">
                <a:solidFill>
                  <a:schemeClr val="tx1"/>
                </a:solidFill>
                <a:latin typeface="Calibri" pitchFamily="34" charset="0"/>
              </a:rPr>
              <a:t>Refazer a matriz de planejamento, se for o caso</a:t>
            </a:r>
          </a:p>
          <a:p>
            <a:pPr marL="536575" indent="-536575" algn="l">
              <a:lnSpc>
                <a:spcPct val="95000"/>
              </a:lnSpc>
              <a:spcBef>
                <a:spcPct val="50000"/>
              </a:spcBef>
              <a:buFont typeface="Verdana" pitchFamily="34" charset="0"/>
              <a:buAutoNum type="arabicPeriod" startAt="3"/>
            </a:pPr>
            <a:endParaRPr lang="pt-BR" sz="38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" name="Rectangle 1026" descr="Pergaminho"/>
          <p:cNvSpPr txBox="1">
            <a:spLocks noChangeArrowheads="1"/>
          </p:cNvSpPr>
          <p:nvPr/>
        </p:nvSpPr>
        <p:spPr bwMode="auto">
          <a:xfrm>
            <a:off x="0" y="357188"/>
            <a:ext cx="9144000" cy="754062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800" b="1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j-ea"/>
                <a:cs typeface="+mj-cs"/>
              </a:rPr>
              <a:t>MATRIZ DE PLANEJAMENTO</a:t>
            </a:r>
            <a:endParaRPr kumimoji="0" lang="pt-BR" sz="48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484132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t-BR" sz="6000" dirty="0" smtClean="0">
                <a:solidFill>
                  <a:schemeClr val="tx2"/>
                </a:solidFill>
                <a:cs typeface="Arial" pitchFamily="34" charset="0"/>
              </a:rPr>
              <a:t>Início da Elaboração da Matriz de Planejamento - DVR </a:t>
            </a:r>
            <a:r>
              <a:rPr lang="pt-BR" sz="6000" dirty="0" smtClean="0">
                <a:cs typeface="Arial" pitchFamily="34" charset="0"/>
              </a:rPr>
              <a:t/>
            </a:r>
            <a:br>
              <a:rPr lang="pt-BR" sz="6000" dirty="0" smtClean="0">
                <a:cs typeface="Arial" pitchFamily="34" charset="0"/>
              </a:rPr>
            </a:br>
            <a:r>
              <a:rPr lang="pt-BR" sz="6000" dirty="0" smtClean="0">
                <a:solidFill>
                  <a:schemeClr val="tx1"/>
                </a:solidFill>
                <a:cs typeface="Arial" pitchFamily="34" charset="0"/>
              </a:rPr>
              <a:t>Exemplo</a:t>
            </a:r>
            <a:endParaRPr lang="pt-BR" sz="6000" dirty="0">
              <a:solidFill>
                <a:schemeClr val="tx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0324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3" name="Tabela 10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4211132"/>
              </p:ext>
            </p:extLst>
          </p:nvPr>
        </p:nvGraphicFramePr>
        <p:xfrm>
          <a:off x="357158" y="292832"/>
          <a:ext cx="8429685" cy="5350746"/>
        </p:xfrm>
        <a:graphic>
          <a:graphicData uri="http://schemas.openxmlformats.org/drawingml/2006/table">
            <a:tbl>
              <a:tblPr/>
              <a:tblGrid>
                <a:gridCol w="857256"/>
                <a:gridCol w="5544194"/>
                <a:gridCol w="1015004"/>
                <a:gridCol w="1013231"/>
              </a:tblGrid>
              <a:tr h="600907">
                <a:tc>
                  <a:txBody>
                    <a:bodyPr/>
                    <a:lstStyle/>
                    <a:p>
                      <a:pPr algn="ctr" fontAlgn="t"/>
                      <a:endParaRPr lang="pt-BR" sz="3600" b="1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3600" b="1" i="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FRAQUEZAS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 dirty="0" smtClean="0">
                          <a:effectLst/>
                          <a:latin typeface="+mn-lt"/>
                        </a:rPr>
                        <a:t>PROB</a:t>
                      </a:r>
                      <a:r>
                        <a:rPr lang="pt-BR" sz="2800" b="1" i="0" u="none" strike="noStrike" dirty="0" smtClean="0">
                          <a:effectLst/>
                          <a:latin typeface="+mn-lt"/>
                        </a:rPr>
                        <a:t>.</a:t>
                      </a:r>
                      <a:endParaRPr lang="pt-BR" sz="2800" b="1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900" b="1" i="0" u="none" strike="noStrike" spc="-100" baseline="0" dirty="0" smtClean="0">
                          <a:effectLst/>
                          <a:latin typeface="+mn-lt"/>
                        </a:rPr>
                        <a:t>IMPACTO </a:t>
                      </a:r>
                      <a:r>
                        <a:rPr lang="pt-BR" sz="2400" b="1" i="0" u="none" strike="noStrike" dirty="0" smtClean="0">
                          <a:effectLst/>
                          <a:latin typeface="+mn-lt"/>
                        </a:rPr>
                        <a:t> </a:t>
                      </a:r>
                      <a:endParaRPr lang="pt-BR" sz="2000" b="1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3081"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</a:pPr>
                      <a:r>
                        <a:rPr lang="pt-BR" sz="3600" b="1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1-F</a:t>
                      </a:r>
                      <a:endParaRPr lang="pt-BR" sz="3600" b="1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</a:pPr>
                      <a:r>
                        <a:rPr lang="pt-BR" sz="3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Perda de Medicamento por transporte inadequado</a:t>
                      </a:r>
                      <a:endParaRPr lang="pt-BR" sz="32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3200" b="1" i="0" u="none" strike="noStrike" dirty="0" smtClean="0">
                          <a:effectLst/>
                          <a:latin typeface="+mn-lt"/>
                        </a:rPr>
                        <a:t>5</a:t>
                      </a:r>
                      <a:endParaRPr lang="pt-BR" sz="3200" b="1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3200" b="1" i="0" u="none" strike="noStrike" dirty="0" smtClean="0">
                          <a:effectLst/>
                          <a:latin typeface="+mn-lt"/>
                        </a:rPr>
                        <a:t>5</a:t>
                      </a:r>
                      <a:endParaRPr lang="pt-BR" sz="3200" b="1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85818"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ts val="2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3200" b="1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2-F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ts val="2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3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 Sistema de controle de </a:t>
                      </a:r>
                    </a:p>
                    <a:p>
                      <a:pPr marL="0" marR="0" indent="0" algn="ctr" defTabSz="914400" rtl="0" eaLnBrk="1" fontAlgn="b" latinLnBrk="0" hangingPunct="1">
                        <a:lnSpc>
                          <a:spcPts val="2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3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estoque ineficiente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3200" b="1" i="0" u="none" strike="noStrike" dirty="0" smtClean="0">
                          <a:effectLst/>
                          <a:latin typeface="+mn-lt"/>
                        </a:rPr>
                        <a:t>4</a:t>
                      </a:r>
                      <a:endParaRPr lang="pt-BR" sz="3200" b="1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3200" b="1" i="0" u="none" strike="noStrike" dirty="0" smtClean="0">
                          <a:effectLst/>
                          <a:latin typeface="+mn-lt"/>
                        </a:rPr>
                        <a:t>3</a:t>
                      </a:r>
                      <a:endParaRPr lang="pt-BR" sz="3200" b="1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85818">
                <a:tc>
                  <a:txBody>
                    <a:bodyPr/>
                    <a:lstStyle/>
                    <a:p>
                      <a:pPr algn="ctr" fontAlgn="b"/>
                      <a:r>
                        <a:rPr lang="pt-BR" sz="3200" b="1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3-F</a:t>
                      </a:r>
                      <a:endParaRPr lang="pt-BR" sz="3200" b="1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3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 Recursos Humanos Reduzido</a:t>
                      </a:r>
                      <a:endParaRPr lang="pt-BR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3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3</a:t>
                      </a:r>
                      <a:endParaRPr lang="pt-BR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3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2</a:t>
                      </a:r>
                      <a:endParaRPr lang="pt-BR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3486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ts val="2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3200" b="1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4-F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ts val="2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3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Perda de medicamentos por armazenamento inadequado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3200" b="1" i="0" u="none" strike="noStrike" dirty="0" smtClean="0">
                          <a:effectLst/>
                          <a:latin typeface="+mn-lt"/>
                        </a:rPr>
                        <a:t>3</a:t>
                      </a:r>
                      <a:endParaRPr lang="pt-BR" sz="3200" b="1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3200" b="1" i="0" u="none" strike="noStrike" dirty="0" smtClean="0">
                          <a:effectLst/>
                          <a:latin typeface="+mn-lt"/>
                        </a:rPr>
                        <a:t>3</a:t>
                      </a:r>
                      <a:endParaRPr lang="pt-BR" sz="3200" b="1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8581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3200" b="1" kern="1200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5-F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32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Mão de obra desqualificada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3200" b="1" i="0" u="none" strike="noStrike" dirty="0" smtClean="0">
                          <a:effectLst/>
                          <a:latin typeface="+mn-lt"/>
                        </a:rPr>
                        <a:t>2</a:t>
                      </a:r>
                      <a:endParaRPr lang="pt-BR" sz="3200" b="1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3200" b="1" i="0" u="none" strike="noStrike" dirty="0" smtClean="0">
                          <a:effectLst/>
                          <a:latin typeface="+mn-lt"/>
                        </a:rPr>
                        <a:t>2</a:t>
                      </a:r>
                      <a:endParaRPr lang="pt-BR" sz="3200" b="1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8581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ts val="2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3200" b="1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6-F</a:t>
                      </a:r>
                      <a:endParaRPr lang="pt-BR" sz="3200" b="1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ts val="2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32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3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Estrutura imprópria da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ts val="2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3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 Central de Armazenamento </a:t>
                      </a:r>
                      <a:endParaRPr lang="pt-BR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3200" b="1" i="0" u="none" strike="noStrike" dirty="0" smtClean="0">
                          <a:effectLst/>
                          <a:latin typeface="+mn-lt"/>
                        </a:rPr>
                        <a:t>4</a:t>
                      </a:r>
                      <a:endParaRPr lang="pt-BR" sz="3200" b="1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3200" b="1" i="0" u="none" strike="noStrike" dirty="0" smtClean="0">
                          <a:effectLst/>
                          <a:latin typeface="+mn-lt"/>
                        </a:rPr>
                        <a:t>4</a:t>
                      </a:r>
                      <a:endParaRPr lang="pt-BR" sz="3200" b="1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6689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2" name="Tabela 8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5643112"/>
              </p:ext>
            </p:extLst>
          </p:nvPr>
        </p:nvGraphicFramePr>
        <p:xfrm>
          <a:off x="1000100" y="163348"/>
          <a:ext cx="7286676" cy="6585263"/>
        </p:xfrm>
        <a:graphic>
          <a:graphicData uri="http://schemas.openxmlformats.org/drawingml/2006/table">
            <a:tbl>
              <a:tblPr/>
              <a:tblGrid>
                <a:gridCol w="714379"/>
                <a:gridCol w="566315"/>
                <a:gridCol w="1010908"/>
                <a:gridCol w="1010908"/>
                <a:gridCol w="1010908"/>
                <a:gridCol w="1010908"/>
                <a:gridCol w="1010908"/>
                <a:gridCol w="951442"/>
              </a:tblGrid>
              <a:tr h="1238264">
                <a:tc gridSpan="8"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4100" b="1" i="0" u="none" strike="noStrike" dirty="0" smtClean="0">
                          <a:solidFill>
                            <a:schemeClr val="tx2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GRÁFICO DE VERIFICAÇÃO </a:t>
                      </a:r>
                    </a:p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4100" b="1" i="0" u="none" strike="noStrike" dirty="0" smtClean="0">
                          <a:solidFill>
                            <a:schemeClr val="tx2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DE RISCOS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400" b="1" i="0" u="none" strike="noStrike" dirty="0" smtClean="0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0379">
                <a:tc>
                  <a:txBody>
                    <a:bodyPr/>
                    <a:lstStyle/>
                    <a:p>
                      <a:pPr algn="l" fontAlgn="b"/>
                      <a:endParaRPr lang="pt-BR" sz="15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5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5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5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5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5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5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5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11139"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pt-BR" sz="3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/>
                        </a:rPr>
                        <a:t>IMPACTO</a:t>
                      </a:r>
                      <a:endParaRPr lang="pt-BR" sz="3400" b="1" i="0" u="none" strike="noStrike" dirty="0">
                        <a:solidFill>
                          <a:schemeClr val="bg1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vert="wordArtVert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3400" b="1" i="0" u="none" strike="noStrike" dirty="0">
                          <a:effectLst/>
                          <a:latin typeface="Arial"/>
                        </a:rPr>
                        <a:t>5</a:t>
                      </a:r>
                      <a:endParaRPr lang="pt-BR" sz="34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5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5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5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5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5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5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11139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400" b="1" i="0" u="none" strike="noStrike" dirty="0">
                          <a:effectLst/>
                          <a:latin typeface="Arial"/>
                        </a:rPr>
                        <a:t>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5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5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5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5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5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5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11139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400" b="1" i="0" u="none" strike="noStrike" dirty="0">
                          <a:effectLst/>
                          <a:latin typeface="Arial"/>
                        </a:rPr>
                        <a:t>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5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5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5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5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5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5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11139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400" b="1" i="0" u="none" strike="noStrike" dirty="0">
                          <a:effectLst/>
                          <a:latin typeface="Arial"/>
                        </a:rPr>
                        <a:t>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5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5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5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5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5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5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11139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400" b="1" i="0" u="none" strike="noStrike" dirty="0">
                          <a:effectLst/>
                          <a:latin typeface="Arial"/>
                        </a:rPr>
                        <a:t>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5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5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5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5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5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5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81547">
                <a:tc>
                  <a:txBody>
                    <a:bodyPr/>
                    <a:lstStyle/>
                    <a:p>
                      <a:pPr algn="l" fontAlgn="b"/>
                      <a:endParaRPr lang="pt-BR" sz="15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5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3200" b="1" i="0" u="none" strike="noStrike" dirty="0">
                          <a:effectLst/>
                          <a:latin typeface="Arial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3200" b="1" i="0" u="none" strike="noStrike" dirty="0">
                          <a:effectLst/>
                          <a:latin typeface="Arial"/>
                        </a:rPr>
                        <a:t>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3200" b="1" i="0" u="none" strike="noStrike" dirty="0">
                          <a:effectLst/>
                          <a:latin typeface="Arial"/>
                        </a:rPr>
                        <a:t>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3200" b="1" i="0" u="none" strike="noStrike" dirty="0">
                          <a:effectLst/>
                          <a:latin typeface="Arial"/>
                        </a:rPr>
                        <a:t>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3200" b="1" i="0" u="none" strike="noStrike" dirty="0">
                          <a:effectLst/>
                          <a:latin typeface="Arial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5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1829">
                <a:tc>
                  <a:txBody>
                    <a:bodyPr/>
                    <a:lstStyle/>
                    <a:p>
                      <a:pPr algn="l" fontAlgn="b"/>
                      <a:endParaRPr lang="pt-BR" sz="15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5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pt-BR" sz="34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/>
                        </a:rPr>
                        <a:t>PROBABILIDADE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pt-BR" sz="15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6737450"/>
              </p:ext>
            </p:extLst>
          </p:nvPr>
        </p:nvGraphicFramePr>
        <p:xfrm>
          <a:off x="6500826" y="1309413"/>
          <a:ext cx="659175" cy="1048017"/>
        </p:xfrm>
        <a:graphic>
          <a:graphicData uri="http://schemas.openxmlformats.org/drawingml/2006/table">
            <a:tbl>
              <a:tblPr/>
              <a:tblGrid>
                <a:gridCol w="659175"/>
              </a:tblGrid>
              <a:tr h="463811">
                <a:tc>
                  <a:txBody>
                    <a:bodyPr/>
                    <a:lstStyle/>
                    <a:p>
                      <a:pPr algn="ctr" fontAlgn="t"/>
                      <a:endParaRPr lang="pt-BR" sz="2700" b="1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4206"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</a:pPr>
                      <a:r>
                        <a:rPr lang="pt-BR" sz="2700" b="1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1-F</a:t>
                      </a:r>
                      <a:endParaRPr lang="pt-BR" sz="2700" b="1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6737450"/>
              </p:ext>
            </p:extLst>
          </p:nvPr>
        </p:nvGraphicFramePr>
        <p:xfrm>
          <a:off x="5500694" y="2143116"/>
          <a:ext cx="659175" cy="1048017"/>
        </p:xfrm>
        <a:graphic>
          <a:graphicData uri="http://schemas.openxmlformats.org/drawingml/2006/table">
            <a:tbl>
              <a:tblPr/>
              <a:tblGrid>
                <a:gridCol w="659175"/>
              </a:tblGrid>
              <a:tr h="463811">
                <a:tc>
                  <a:txBody>
                    <a:bodyPr/>
                    <a:lstStyle/>
                    <a:p>
                      <a:pPr algn="ctr" fontAlgn="t"/>
                      <a:endParaRPr lang="pt-BR" sz="2700" b="1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4206"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</a:pPr>
                      <a:r>
                        <a:rPr lang="pt-BR" sz="2700" b="1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6-F</a:t>
                      </a:r>
                      <a:endParaRPr lang="pt-BR" sz="2700" b="1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6737450"/>
              </p:ext>
            </p:extLst>
          </p:nvPr>
        </p:nvGraphicFramePr>
        <p:xfrm>
          <a:off x="5500694" y="2952487"/>
          <a:ext cx="659175" cy="1048017"/>
        </p:xfrm>
        <a:graphic>
          <a:graphicData uri="http://schemas.openxmlformats.org/drawingml/2006/table">
            <a:tbl>
              <a:tblPr/>
              <a:tblGrid>
                <a:gridCol w="659175"/>
              </a:tblGrid>
              <a:tr h="463811">
                <a:tc>
                  <a:txBody>
                    <a:bodyPr/>
                    <a:lstStyle/>
                    <a:p>
                      <a:pPr algn="ctr" fontAlgn="t"/>
                      <a:endParaRPr lang="pt-BR" sz="2700" b="1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4206"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</a:pPr>
                      <a:r>
                        <a:rPr lang="pt-BR" sz="2700" b="1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2-F</a:t>
                      </a:r>
                      <a:endParaRPr lang="pt-BR" sz="2700" b="1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6737450"/>
              </p:ext>
            </p:extLst>
          </p:nvPr>
        </p:nvGraphicFramePr>
        <p:xfrm>
          <a:off x="4555767" y="3000372"/>
          <a:ext cx="659175" cy="1048017"/>
        </p:xfrm>
        <a:graphic>
          <a:graphicData uri="http://schemas.openxmlformats.org/drawingml/2006/table">
            <a:tbl>
              <a:tblPr/>
              <a:tblGrid>
                <a:gridCol w="659175"/>
              </a:tblGrid>
              <a:tr h="463811">
                <a:tc>
                  <a:txBody>
                    <a:bodyPr/>
                    <a:lstStyle/>
                    <a:p>
                      <a:pPr algn="ctr" fontAlgn="t"/>
                      <a:endParaRPr lang="pt-BR" sz="2700" b="1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4206"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</a:pPr>
                      <a:r>
                        <a:rPr lang="pt-BR" sz="2700" b="1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4-F</a:t>
                      </a:r>
                      <a:endParaRPr lang="pt-BR" sz="2700" b="1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6737450"/>
              </p:ext>
            </p:extLst>
          </p:nvPr>
        </p:nvGraphicFramePr>
        <p:xfrm>
          <a:off x="4555767" y="3786190"/>
          <a:ext cx="659175" cy="1048017"/>
        </p:xfrm>
        <a:graphic>
          <a:graphicData uri="http://schemas.openxmlformats.org/drawingml/2006/table">
            <a:tbl>
              <a:tblPr/>
              <a:tblGrid>
                <a:gridCol w="659175"/>
              </a:tblGrid>
              <a:tr h="463811">
                <a:tc>
                  <a:txBody>
                    <a:bodyPr/>
                    <a:lstStyle/>
                    <a:p>
                      <a:pPr algn="ctr" fontAlgn="t"/>
                      <a:endParaRPr lang="pt-BR" sz="2700" b="1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4206"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</a:pPr>
                      <a:r>
                        <a:rPr lang="pt-BR" sz="2700" b="1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3-F</a:t>
                      </a:r>
                      <a:endParaRPr lang="pt-BR" sz="2700" b="1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e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6737450"/>
              </p:ext>
            </p:extLst>
          </p:nvPr>
        </p:nvGraphicFramePr>
        <p:xfrm>
          <a:off x="3500430" y="3809743"/>
          <a:ext cx="659175" cy="1048017"/>
        </p:xfrm>
        <a:graphic>
          <a:graphicData uri="http://schemas.openxmlformats.org/drawingml/2006/table">
            <a:tbl>
              <a:tblPr/>
              <a:tblGrid>
                <a:gridCol w="659175"/>
              </a:tblGrid>
              <a:tr h="463811">
                <a:tc>
                  <a:txBody>
                    <a:bodyPr/>
                    <a:lstStyle/>
                    <a:p>
                      <a:pPr algn="ctr" fontAlgn="t"/>
                      <a:endParaRPr lang="pt-BR" sz="2700" b="1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4206"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</a:pPr>
                      <a:r>
                        <a:rPr lang="pt-BR" sz="2700" b="1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5-F</a:t>
                      </a:r>
                      <a:endParaRPr lang="pt-BR" sz="2700" b="1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6689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87624" y="1285860"/>
            <a:ext cx="6840760" cy="5572140"/>
          </a:xfrm>
        </p:spPr>
        <p:txBody>
          <a:bodyPr>
            <a:normAutofit/>
          </a:bodyPr>
          <a:lstStyle/>
          <a:p>
            <a:endParaRPr lang="pt-BR" sz="3500" dirty="0" smtClean="0">
              <a:solidFill>
                <a:schemeClr val="tx1"/>
              </a:solidFill>
              <a:cs typeface="Arial" pitchFamily="34" charset="0"/>
            </a:endParaRPr>
          </a:p>
          <a:p>
            <a:endParaRPr lang="pt-BR" sz="3500" dirty="0" smtClean="0">
              <a:solidFill>
                <a:schemeClr val="tx1"/>
              </a:solidFill>
              <a:cs typeface="Arial" pitchFamily="34" charset="0"/>
            </a:endParaRPr>
          </a:p>
          <a:p>
            <a:endParaRPr lang="pt-BR" sz="3500" dirty="0" smtClean="0">
              <a:solidFill>
                <a:schemeClr val="tx1"/>
              </a:solidFill>
              <a:cs typeface="Arial" pitchFamily="34" charset="0"/>
            </a:endParaRPr>
          </a:p>
          <a:p>
            <a:endParaRPr lang="pt-BR" sz="3500" dirty="0" smtClean="0">
              <a:solidFill>
                <a:schemeClr val="tx1"/>
              </a:solidFill>
              <a:cs typeface="Arial" pitchFamily="34" charset="0"/>
            </a:endParaRPr>
          </a:p>
          <a:p>
            <a:endParaRPr lang="pt-BR" sz="3500" dirty="0">
              <a:solidFill>
                <a:schemeClr val="tx1"/>
              </a:solidFill>
              <a:cs typeface="Arial" pitchFamily="34" charset="0"/>
            </a:endParaRPr>
          </a:p>
          <a:p>
            <a:r>
              <a:rPr lang="pt-BR" sz="4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Municípios </a:t>
            </a:r>
            <a:r>
              <a:rPr lang="pt-BR" sz="4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Selecionados:</a:t>
            </a:r>
          </a:p>
          <a:p>
            <a:r>
              <a:rPr lang="pt-BR" dirty="0" smtClean="0">
                <a:solidFill>
                  <a:schemeClr val="tx1"/>
                </a:solidFill>
                <a:cs typeface="Arial" pitchFamily="34" charset="0"/>
              </a:rPr>
              <a:t>Barra </a:t>
            </a:r>
            <a:r>
              <a:rPr lang="pt-BR" dirty="0">
                <a:solidFill>
                  <a:schemeClr val="tx1"/>
                </a:solidFill>
                <a:cs typeface="Arial" pitchFamily="34" charset="0"/>
              </a:rPr>
              <a:t>do Jacaré, Bandeirantes, Araruna e Goioerê.</a:t>
            </a:r>
          </a:p>
          <a:p>
            <a:endParaRPr lang="pt-BR" dirty="0"/>
          </a:p>
        </p:txBody>
      </p:sp>
      <p:pic>
        <p:nvPicPr>
          <p:cNvPr id="33794" name="Picture 2" descr="http://www.tasabendo.com/home/wp-content/uploads/2010/06/FECILCAM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37926" y="1571612"/>
            <a:ext cx="3119760" cy="214314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3796" name="Picture 4" descr="http://www.minhapos.com.br/data/artigos/images/uenp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43504" y="1477943"/>
            <a:ext cx="2571768" cy="230824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Título 5"/>
          <p:cNvSpPr>
            <a:spLocks noGrp="1"/>
          </p:cNvSpPr>
          <p:nvPr>
            <p:ph type="ctrTitle"/>
          </p:nvPr>
        </p:nvSpPr>
        <p:spPr>
          <a:xfrm>
            <a:off x="685800" y="-142900"/>
            <a:ext cx="7772400" cy="1470025"/>
          </a:xfrm>
        </p:spPr>
        <p:txBody>
          <a:bodyPr/>
          <a:lstStyle/>
          <a:p>
            <a:r>
              <a:rPr lang="pt-BR" dirty="0" smtClean="0">
                <a:solidFill>
                  <a:schemeClr val="tx2"/>
                </a:solidFill>
              </a:rPr>
              <a:t>Instituições Participantes:</a:t>
            </a:r>
            <a:endParaRPr lang="pt-BR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2201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>
            <a:noAutofit/>
          </a:bodyPr>
          <a:lstStyle/>
          <a:p>
            <a:r>
              <a:rPr lang="pt-BR" sz="7000" dirty="0" smtClean="0">
                <a:solidFill>
                  <a:schemeClr val="tx2"/>
                </a:solidFill>
                <a:cs typeface="Arial" pitchFamily="34" charset="0"/>
              </a:rPr>
              <a:t>Diagrama de </a:t>
            </a:r>
            <a:br>
              <a:rPr lang="pt-BR" sz="7000" dirty="0" smtClean="0">
                <a:solidFill>
                  <a:schemeClr val="tx2"/>
                </a:solidFill>
                <a:cs typeface="Arial" pitchFamily="34" charset="0"/>
              </a:rPr>
            </a:br>
            <a:r>
              <a:rPr lang="pt-BR" sz="7000" dirty="0" smtClean="0">
                <a:solidFill>
                  <a:schemeClr val="tx2"/>
                </a:solidFill>
                <a:cs typeface="Arial" pitchFamily="34" charset="0"/>
              </a:rPr>
              <a:t>Verificação De Risco - DVR</a:t>
            </a:r>
            <a:endParaRPr lang="pt-BR" sz="7000" dirty="0">
              <a:solidFill>
                <a:schemeClr val="tx2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6784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dirty="0" smtClean="0">
                <a:solidFill>
                  <a:schemeClr val="tx2"/>
                </a:solidFill>
                <a:cs typeface="Arial" pitchFamily="34" charset="0"/>
              </a:rPr>
              <a:t>DIAGRAMA DE VERIFICAÇÃO DE RISCO</a:t>
            </a:r>
            <a:endParaRPr lang="pt-BR" dirty="0">
              <a:solidFill>
                <a:schemeClr val="tx2"/>
              </a:solidFill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158" y="1600200"/>
            <a:ext cx="8515352" cy="4525963"/>
          </a:xfrm>
        </p:spPr>
        <p:txBody>
          <a:bodyPr>
            <a:normAutofit/>
          </a:bodyPr>
          <a:lstStyle/>
          <a:p>
            <a:pPr algn="just">
              <a:buClr>
                <a:schemeClr val="tx2"/>
              </a:buClr>
            </a:pPr>
            <a:r>
              <a:rPr lang="pt-BR" sz="4000" dirty="0" smtClean="0">
                <a:cs typeface="Arial" pitchFamily="34" charset="0"/>
              </a:rPr>
              <a:t>Analisar </a:t>
            </a:r>
            <a:r>
              <a:rPr lang="pt-BR" sz="4000" dirty="0">
                <a:cs typeface="Arial" pitchFamily="34" charset="0"/>
              </a:rPr>
              <a:t>a criticidade das fraquezas e ameaças levantadas na análise SWOT, considerando sua probabilidade de ocorrência, enumerando prioridades da auditoria e apontando pontos de controle e riscos associados. </a:t>
            </a:r>
          </a:p>
        </p:txBody>
      </p:sp>
    </p:spTree>
    <p:extLst>
      <p:ext uri="{BB962C8B-B14F-4D97-AF65-F5344CB8AC3E}">
        <p14:creationId xmlns:p14="http://schemas.microsoft.com/office/powerpoint/2010/main" val="1255672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214290"/>
            <a:ext cx="9144000" cy="571500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pt-BR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O que é verificação de risco?</a:t>
            </a:r>
          </a:p>
        </p:txBody>
      </p:sp>
      <p:pic>
        <p:nvPicPr>
          <p:cNvPr id="86019" name="Picture 4" descr="11equilibrista2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19847" y="1357298"/>
            <a:ext cx="3552087" cy="4306140"/>
          </a:xfr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88068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4537199" y="1614504"/>
            <a:ext cx="3892453" cy="4171950"/>
          </a:xfrm>
        </p:spPr>
        <p:txBody>
          <a:bodyPr>
            <a:normAutofit lnSpcReduction="10000"/>
          </a:bodyPr>
          <a:lstStyle/>
          <a:p>
            <a:pPr marL="0" indent="0" eaLnBrk="1" hangingPunct="1">
              <a:buFont typeface="Wingdings" pitchFamily="2" charset="2"/>
              <a:buNone/>
            </a:pPr>
            <a:r>
              <a:rPr lang="pt-BR" sz="4000" dirty="0" smtClean="0">
                <a:latin typeface="Calibri" pitchFamily="34" charset="0"/>
              </a:rPr>
              <a:t>Ferramenta de diagnóstico que ajuda a avaliar a capacidade do auditado de identificar  e gerir seus riscos.</a:t>
            </a:r>
          </a:p>
        </p:txBody>
      </p:sp>
    </p:spTree>
    <p:extLst>
      <p:ext uri="{BB962C8B-B14F-4D97-AF65-F5344CB8AC3E}">
        <p14:creationId xmlns:p14="http://schemas.microsoft.com/office/powerpoint/2010/main" val="1306282504"/>
      </p:ext>
    </p:extLst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2346</TotalTime>
  <Words>1845</Words>
  <Application>Microsoft Office PowerPoint</Application>
  <PresentationFormat>Apresentação na tela (4:3)</PresentationFormat>
  <Paragraphs>444</Paragraphs>
  <Slides>53</Slides>
  <Notes>4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incorporados</vt:lpstr>
      </vt:variant>
      <vt:variant>
        <vt:i4>1</vt:i4>
      </vt:variant>
      <vt:variant>
        <vt:lpstr>Títulos de slides</vt:lpstr>
      </vt:variant>
      <vt:variant>
        <vt:i4>53</vt:i4>
      </vt:variant>
    </vt:vector>
  </HeadingPairs>
  <TitlesOfParts>
    <vt:vector size="55" baseType="lpstr">
      <vt:lpstr>Tema do Office</vt:lpstr>
      <vt:lpstr>Imagem de bitmap</vt:lpstr>
      <vt:lpstr>Aquisição e Distribuição de Medicamentos</vt:lpstr>
      <vt:lpstr>Instituições Participantes:</vt:lpstr>
      <vt:lpstr>Resíduos Sólidos Urbanos</vt:lpstr>
      <vt:lpstr>Instituições Participantes:</vt:lpstr>
      <vt:lpstr>Transporte Escolar</vt:lpstr>
      <vt:lpstr>Instituições Participantes:</vt:lpstr>
      <vt:lpstr>Diagrama de  Verificação De Risco - DVR</vt:lpstr>
      <vt:lpstr>DIAGRAMA DE VERIFICAÇÃO DE RISCO</vt:lpstr>
      <vt:lpstr>O que é verificação de risco?</vt:lpstr>
      <vt:lpstr>Para que usar?</vt:lpstr>
      <vt:lpstr>Para que usar?</vt:lpstr>
      <vt:lpstr>Modelo de diagrama de  verificação de risco</vt:lpstr>
      <vt:lpstr>Apresentação do PowerPoint</vt:lpstr>
      <vt:lpstr>Início da elaboração  da DVR  Análise SWOT</vt:lpstr>
      <vt:lpstr>ANÁLISE SWOT</vt:lpstr>
      <vt:lpstr>ANÁLISE SWOT</vt:lpstr>
      <vt:lpstr>ANÁLISE SWOT</vt:lpstr>
      <vt:lpstr>ANÁLISE SWOT</vt:lpstr>
      <vt:lpstr>Apresentação do PowerPoint</vt:lpstr>
      <vt:lpstr>Diagrama de Verificação de Riscos Apresentados Pelas IES </vt:lpstr>
      <vt:lpstr>DVR – UNIOESTE / Resumido</vt:lpstr>
      <vt:lpstr>DVR – UNIOESTE / Resumido</vt:lpstr>
      <vt:lpstr>DVR – UNIOESTE / Resumido</vt:lpstr>
      <vt:lpstr>DVR – AQUISIÇÃO - FAFIPA</vt:lpstr>
      <vt:lpstr>DVR – ARMAZENAGEM - FAFIPA</vt:lpstr>
      <vt:lpstr>DVR – ARMAZENAGEM - FAFIPA</vt:lpstr>
      <vt:lpstr>DVR – DEMANDA - FAFIPA</vt:lpstr>
      <vt:lpstr>DVR – DEMANDA - FAFIPA</vt:lpstr>
      <vt:lpstr>DVR – DISTRIBUIÇÃO - FAFIPA</vt:lpstr>
      <vt:lpstr>DVR – DISTRIBUIÇÃO - FAFIPA</vt:lpstr>
      <vt:lpstr>DVR – ARARUNA - FECILCAM</vt:lpstr>
      <vt:lpstr>DVR – ARARUNA - FECILCAM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Início da elaboração  da Matriz de Planejamento  </vt:lpstr>
      <vt:lpstr>MATRIZ DE PLANEJAMENTO</vt:lpstr>
      <vt:lpstr>Apresentação do PowerPoint</vt:lpstr>
      <vt:lpstr>Apresentação do PowerPoint</vt:lpstr>
      <vt:lpstr>MATRIZ DE PLANEJAMENTO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Início da Elaboração da Matriz de Planejamento - DVR  Exemplo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TRANSPORTE ESCOLAR</dc:title>
  <dc:creator>Carolina Wunsch Marcelino</dc:creator>
  <cp:lastModifiedBy>Ricardo Alpendre</cp:lastModifiedBy>
  <cp:revision>106</cp:revision>
  <cp:lastPrinted>2011-11-17T18:31:16Z</cp:lastPrinted>
  <dcterms:created xsi:type="dcterms:W3CDTF">2011-11-08T13:47:31Z</dcterms:created>
  <dcterms:modified xsi:type="dcterms:W3CDTF">2011-11-22T13:49:47Z</dcterms:modified>
</cp:coreProperties>
</file>