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43" r:id="rId14"/>
  </p:sldIdLst>
  <p:sldSz cx="8089900" cy="4241800"/>
  <p:notesSz cx="6858000" cy="9144000"/>
  <p:embeddedFontLst>
    <p:embeddedFont>
      <p:font typeface="ADLaM Display" panose="02010000000000000000" pitchFamily="2" charset="0"/>
      <p:regular r:id="rId15"/>
    </p:embeddedFont>
    <p:embeddedFont>
      <p:font typeface="Anton" pitchFamily="2" charset="0"/>
      <p:regular r:id="rId16"/>
    </p:embeddedFont>
    <p:embeddedFont>
      <p:font typeface="Gliker Bold" panose="020B0604020202020204" charset="0"/>
      <p:regular r:id="rId17"/>
    </p:embeddedFont>
    <p:embeddedFont>
      <p:font typeface="Montserrat Classic" panose="020B0604020202020204" charset="0"/>
      <p:regular r:id="rId18"/>
    </p:embeddedFont>
    <p:embeddedFont>
      <p:font typeface="Montserrat Classic Bold" panose="020B0604020202020204" charset="0"/>
      <p:regular r:id="rId19"/>
    </p:embeddedFont>
    <p:embeddedFont>
      <p:font typeface="Open Sans" panose="020B0606030504020204" pitchFamily="34" charset="0"/>
      <p:regular r:id="rId20"/>
    </p:embeddedFont>
    <p:embeddedFont>
      <p:font typeface="Open Sans Bold" panose="020B0604020202020204" charset="0"/>
      <p:regular r:id="rId21"/>
    </p:embeddedFont>
    <p:embeddedFont>
      <p:font typeface="Poppins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66" d="100"/>
          <a:sy n="166" d="100"/>
        </p:scale>
        <p:origin x="57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8100000" cy="4248000"/>
          </a:xfrm>
          <a:custGeom>
            <a:avLst/>
            <a:gdLst/>
            <a:ahLst/>
            <a:cxnLst/>
            <a:rect l="l" t="t" r="r" b="b"/>
            <a:pathLst>
              <a:path w="8100000" h="4248000">
                <a:moveTo>
                  <a:pt x="0" y="0"/>
                </a:moveTo>
                <a:lnTo>
                  <a:pt x="8100000" y="0"/>
                </a:lnTo>
                <a:lnTo>
                  <a:pt x="8100000" y="4248000"/>
                </a:lnTo>
                <a:lnTo>
                  <a:pt x="0" y="424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11" t="-15312" r="-1411" b="-1531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flipH="1">
            <a:off x="4050000" y="37570"/>
            <a:ext cx="4037960" cy="2640107"/>
          </a:xfrm>
          <a:custGeom>
            <a:avLst/>
            <a:gdLst/>
            <a:ahLst/>
            <a:cxnLst/>
            <a:rect l="l" t="t" r="r" b="b"/>
            <a:pathLst>
              <a:path w="4037960" h="2640107">
                <a:moveTo>
                  <a:pt x="4037960" y="0"/>
                </a:moveTo>
                <a:lnTo>
                  <a:pt x="0" y="0"/>
                </a:lnTo>
                <a:lnTo>
                  <a:pt x="0" y="2640107"/>
                </a:lnTo>
                <a:lnTo>
                  <a:pt x="4037960" y="2640107"/>
                </a:lnTo>
                <a:lnTo>
                  <a:pt x="4037960" y="0"/>
                </a:lnTo>
                <a:close/>
              </a:path>
            </a:pathLst>
          </a:custGeom>
          <a:blipFill>
            <a:blip r:embed="rId3"/>
            <a:stretch>
              <a:fillRect b="-11586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2951035" y="1596961"/>
            <a:ext cx="1263789" cy="1154660"/>
          </a:xfrm>
          <a:custGeom>
            <a:avLst/>
            <a:gdLst/>
            <a:ahLst/>
            <a:cxnLst/>
            <a:rect l="l" t="t" r="r" b="b"/>
            <a:pathLst>
              <a:path w="1263789" h="1154660">
                <a:moveTo>
                  <a:pt x="0" y="0"/>
                </a:moveTo>
                <a:lnTo>
                  <a:pt x="1263789" y="0"/>
                </a:lnTo>
                <a:lnTo>
                  <a:pt x="1263789" y="1154660"/>
                </a:lnTo>
                <a:lnTo>
                  <a:pt x="0" y="11546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8691" t="-16477" r="-514872" b="-39546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5" name="Group 5"/>
          <p:cNvGrpSpPr/>
          <p:nvPr/>
        </p:nvGrpSpPr>
        <p:grpSpPr>
          <a:xfrm>
            <a:off x="7147792" y="424800"/>
            <a:ext cx="615241" cy="496329"/>
            <a:chOff x="0" y="0"/>
            <a:chExt cx="820321" cy="661772"/>
          </a:xfrm>
        </p:grpSpPr>
        <p:sp>
          <p:nvSpPr>
            <p:cNvPr id="6" name="Freeform 6"/>
            <p:cNvSpPr/>
            <p:nvPr/>
          </p:nvSpPr>
          <p:spPr>
            <a:xfrm>
              <a:off x="167506" y="0"/>
              <a:ext cx="485309" cy="330886"/>
            </a:xfrm>
            <a:custGeom>
              <a:avLst/>
              <a:gdLst/>
              <a:ahLst/>
              <a:cxnLst/>
              <a:rect l="l" t="t" r="r" b="b"/>
              <a:pathLst>
                <a:path w="485309" h="330886">
                  <a:moveTo>
                    <a:pt x="0" y="0"/>
                  </a:moveTo>
                  <a:lnTo>
                    <a:pt x="485309" y="0"/>
                  </a:lnTo>
                  <a:lnTo>
                    <a:pt x="485309" y="330886"/>
                  </a:lnTo>
                  <a:lnTo>
                    <a:pt x="0" y="3308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8862" r="-379495" b="-1886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30886"/>
              <a:ext cx="820321" cy="330886"/>
            </a:xfrm>
            <a:custGeom>
              <a:avLst/>
              <a:gdLst/>
              <a:ahLst/>
              <a:cxnLst/>
              <a:rect l="l" t="t" r="r" b="b"/>
              <a:pathLst>
                <a:path w="820321" h="330886">
                  <a:moveTo>
                    <a:pt x="0" y="0"/>
                  </a:moveTo>
                  <a:lnTo>
                    <a:pt x="820321" y="0"/>
                  </a:lnTo>
                  <a:lnTo>
                    <a:pt x="820321" y="330886"/>
                  </a:lnTo>
                  <a:lnTo>
                    <a:pt x="0" y="3308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9160" t="-18862" r="-124512" b="-18862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" name="Freeform 8"/>
          <p:cNvSpPr/>
          <p:nvPr/>
        </p:nvSpPr>
        <p:spPr>
          <a:xfrm>
            <a:off x="2195535" y="1543134"/>
            <a:ext cx="848906" cy="1262314"/>
          </a:xfrm>
          <a:custGeom>
            <a:avLst/>
            <a:gdLst/>
            <a:ahLst/>
            <a:cxnLst/>
            <a:rect l="l" t="t" r="r" b="b"/>
            <a:pathLst>
              <a:path w="848906" h="1262314">
                <a:moveTo>
                  <a:pt x="0" y="0"/>
                </a:moveTo>
                <a:lnTo>
                  <a:pt x="848907" y="0"/>
                </a:lnTo>
                <a:lnTo>
                  <a:pt x="848907" y="1262314"/>
                </a:lnTo>
                <a:lnTo>
                  <a:pt x="0" y="12623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4111339" y="1543134"/>
            <a:ext cx="790169" cy="1174972"/>
          </a:xfrm>
          <a:custGeom>
            <a:avLst/>
            <a:gdLst/>
            <a:ahLst/>
            <a:cxnLst/>
            <a:rect l="l" t="t" r="r" b="b"/>
            <a:pathLst>
              <a:path w="790169" h="1174972">
                <a:moveTo>
                  <a:pt x="0" y="0"/>
                </a:moveTo>
                <a:lnTo>
                  <a:pt x="790168" y="0"/>
                </a:lnTo>
                <a:lnTo>
                  <a:pt x="790168" y="1174971"/>
                </a:lnTo>
                <a:lnTo>
                  <a:pt x="0" y="11749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4920799" y="1543134"/>
            <a:ext cx="761773" cy="1174972"/>
          </a:xfrm>
          <a:custGeom>
            <a:avLst/>
            <a:gdLst/>
            <a:ahLst/>
            <a:cxnLst/>
            <a:rect l="l" t="t" r="r" b="b"/>
            <a:pathLst>
              <a:path w="761773" h="1174972">
                <a:moveTo>
                  <a:pt x="0" y="0"/>
                </a:moveTo>
                <a:lnTo>
                  <a:pt x="761773" y="0"/>
                </a:lnTo>
                <a:lnTo>
                  <a:pt x="761773" y="1174971"/>
                </a:lnTo>
                <a:lnTo>
                  <a:pt x="0" y="11749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 rot="1061388">
            <a:off x="-584486" y="2205598"/>
            <a:ext cx="4152911" cy="944159"/>
          </a:xfrm>
          <a:custGeom>
            <a:avLst/>
            <a:gdLst/>
            <a:ahLst/>
            <a:cxnLst/>
            <a:rect l="l" t="t" r="r" b="b"/>
            <a:pathLst>
              <a:path w="4152911" h="944159">
                <a:moveTo>
                  <a:pt x="0" y="0"/>
                </a:moveTo>
                <a:lnTo>
                  <a:pt x="4152911" y="0"/>
                </a:lnTo>
                <a:lnTo>
                  <a:pt x="4152911" y="944159"/>
                </a:lnTo>
                <a:lnTo>
                  <a:pt x="0" y="94415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8294" r="-829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 rot="-476934">
            <a:off x="2925093" y="2579921"/>
            <a:ext cx="4960436" cy="944159"/>
          </a:xfrm>
          <a:custGeom>
            <a:avLst/>
            <a:gdLst/>
            <a:ahLst/>
            <a:cxnLst/>
            <a:rect l="l" t="t" r="r" b="b"/>
            <a:pathLst>
              <a:path w="4960436" h="944159">
                <a:moveTo>
                  <a:pt x="0" y="0"/>
                </a:moveTo>
                <a:lnTo>
                  <a:pt x="4960435" y="0"/>
                </a:lnTo>
                <a:lnTo>
                  <a:pt x="4960435" y="944159"/>
                </a:lnTo>
                <a:lnTo>
                  <a:pt x="0" y="94415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7659" t="-5148" b="-514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TextBox 13"/>
          <p:cNvSpPr txBox="1"/>
          <p:nvPr/>
        </p:nvSpPr>
        <p:spPr>
          <a:xfrm>
            <a:off x="358604" y="237112"/>
            <a:ext cx="2438013" cy="575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41"/>
              </a:lnSpc>
            </a:pPr>
            <a:r>
              <a:rPr lang="en-US" sz="4041" b="1">
                <a:solidFill>
                  <a:srgbClr val="06487A"/>
                </a:solidFill>
                <a:latin typeface="Poppins Bold"/>
                <a:ea typeface="Poppins Bold"/>
                <a:cs typeface="Poppins Bold"/>
                <a:sym typeface="Poppins Bold"/>
              </a:rPr>
              <a:t>Relatório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61807" y="726567"/>
            <a:ext cx="1060324" cy="313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4"/>
              </a:lnSpc>
              <a:spcBef>
                <a:spcPct val="0"/>
              </a:spcBef>
            </a:pPr>
            <a:r>
              <a:rPr lang="en-US" sz="867">
                <a:solidFill>
                  <a:srgbClr val="06487A"/>
                </a:solidFill>
                <a:latin typeface="Anton"/>
                <a:ea typeface="Anton"/>
                <a:cs typeface="Anton"/>
                <a:sym typeface="Anton"/>
              </a:rPr>
              <a:t>Relatório estatístico e avaliativo anual</a:t>
            </a:r>
          </a:p>
        </p:txBody>
      </p:sp>
      <p:sp>
        <p:nvSpPr>
          <p:cNvPr id="15" name="Freeform 15"/>
          <p:cNvSpPr/>
          <p:nvPr/>
        </p:nvSpPr>
        <p:spPr>
          <a:xfrm>
            <a:off x="0" y="0"/>
            <a:ext cx="8100000" cy="4248000"/>
          </a:xfrm>
          <a:custGeom>
            <a:avLst/>
            <a:gdLst/>
            <a:ahLst/>
            <a:cxnLst/>
            <a:rect l="l" t="t" r="r" b="b"/>
            <a:pathLst>
              <a:path w="8100000" h="4248000">
                <a:moveTo>
                  <a:pt x="0" y="0"/>
                </a:moveTo>
                <a:lnTo>
                  <a:pt x="8100000" y="0"/>
                </a:lnTo>
                <a:lnTo>
                  <a:pt x="8100000" y="4248000"/>
                </a:lnTo>
                <a:lnTo>
                  <a:pt x="0" y="42480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3364" b="-1391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Freeform 16"/>
          <p:cNvSpPr/>
          <p:nvPr/>
        </p:nvSpPr>
        <p:spPr>
          <a:xfrm>
            <a:off x="358604" y="3809103"/>
            <a:ext cx="821458" cy="201132"/>
          </a:xfrm>
          <a:custGeom>
            <a:avLst/>
            <a:gdLst/>
            <a:ahLst/>
            <a:cxnLst/>
            <a:rect l="l" t="t" r="r" b="b"/>
            <a:pathLst>
              <a:path w="821458" h="201132">
                <a:moveTo>
                  <a:pt x="0" y="0"/>
                </a:moveTo>
                <a:lnTo>
                  <a:pt x="821458" y="0"/>
                </a:lnTo>
                <a:lnTo>
                  <a:pt x="821458" y="201133"/>
                </a:lnTo>
                <a:lnTo>
                  <a:pt x="0" y="2011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4460" r="-123463" b="-1530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Freeform 17"/>
          <p:cNvSpPr/>
          <p:nvPr/>
        </p:nvSpPr>
        <p:spPr>
          <a:xfrm>
            <a:off x="358604" y="4122219"/>
            <a:ext cx="767763" cy="64806"/>
          </a:xfrm>
          <a:custGeom>
            <a:avLst/>
            <a:gdLst/>
            <a:ahLst/>
            <a:cxnLst/>
            <a:rect l="l" t="t" r="r" b="b"/>
            <a:pathLst>
              <a:path w="767763" h="64806">
                <a:moveTo>
                  <a:pt x="0" y="0"/>
                </a:moveTo>
                <a:lnTo>
                  <a:pt x="767764" y="0"/>
                </a:lnTo>
                <a:lnTo>
                  <a:pt x="767764" y="64806"/>
                </a:lnTo>
                <a:lnTo>
                  <a:pt x="0" y="648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4460" t="-544753" r="-123463" b="-8920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Freeform 18"/>
          <p:cNvSpPr/>
          <p:nvPr/>
        </p:nvSpPr>
        <p:spPr>
          <a:xfrm>
            <a:off x="249414" y="4010236"/>
            <a:ext cx="979127" cy="84450"/>
          </a:xfrm>
          <a:custGeom>
            <a:avLst/>
            <a:gdLst/>
            <a:ahLst/>
            <a:cxnLst/>
            <a:rect l="l" t="t" r="r" b="b"/>
            <a:pathLst>
              <a:path w="979127" h="84450">
                <a:moveTo>
                  <a:pt x="0" y="0"/>
                </a:moveTo>
                <a:lnTo>
                  <a:pt x="979126" y="0"/>
                </a:lnTo>
                <a:lnTo>
                  <a:pt x="979126" y="84449"/>
                </a:lnTo>
                <a:lnTo>
                  <a:pt x="0" y="844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Freeform 19"/>
          <p:cNvSpPr/>
          <p:nvPr/>
        </p:nvSpPr>
        <p:spPr>
          <a:xfrm>
            <a:off x="0" y="-47034"/>
            <a:ext cx="8100000" cy="4234059"/>
          </a:xfrm>
          <a:custGeom>
            <a:avLst/>
            <a:gdLst/>
            <a:ahLst/>
            <a:cxnLst/>
            <a:rect l="l" t="t" r="r" b="b"/>
            <a:pathLst>
              <a:path w="8100000" h="4234059">
                <a:moveTo>
                  <a:pt x="0" y="0"/>
                </a:moveTo>
                <a:lnTo>
                  <a:pt x="8100000" y="0"/>
                </a:lnTo>
                <a:lnTo>
                  <a:pt x="8100000" y="4234059"/>
                </a:lnTo>
                <a:lnTo>
                  <a:pt x="0" y="423405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2784" b="-14911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920971A-EF74-6CF6-DE36-735A84B4CB35}"/>
              </a:ext>
            </a:extLst>
          </p:cNvPr>
          <p:cNvSpPr txBox="1"/>
          <p:nvPr/>
        </p:nvSpPr>
        <p:spPr>
          <a:xfrm>
            <a:off x="396829" y="-3844"/>
            <a:ext cx="3733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2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Pedido de Acesso à Informação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8100000" cy="601800"/>
          </a:xfrm>
          <a:prstGeom prst="rect">
            <a:avLst/>
          </a:prstGeom>
          <a:solidFill>
            <a:srgbClr val="1E3048"/>
          </a:solid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 flipH="1">
            <a:off x="4680803" y="2501152"/>
            <a:ext cx="1251807" cy="1447176"/>
          </a:xfrm>
          <a:custGeom>
            <a:avLst/>
            <a:gdLst/>
            <a:ahLst/>
            <a:cxnLst/>
            <a:rect l="l" t="t" r="r" b="b"/>
            <a:pathLst>
              <a:path w="1251807" h="1447176">
                <a:moveTo>
                  <a:pt x="1251807" y="0"/>
                </a:moveTo>
                <a:lnTo>
                  <a:pt x="0" y="0"/>
                </a:lnTo>
                <a:lnTo>
                  <a:pt x="0" y="1447176"/>
                </a:lnTo>
                <a:lnTo>
                  <a:pt x="1251807" y="1447176"/>
                </a:lnTo>
                <a:lnTo>
                  <a:pt x="1251807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414166" y="2439197"/>
            <a:ext cx="1606385" cy="1495946"/>
          </a:xfrm>
          <a:custGeom>
            <a:avLst/>
            <a:gdLst/>
            <a:ahLst/>
            <a:cxnLst/>
            <a:rect l="l" t="t" r="r" b="b"/>
            <a:pathLst>
              <a:path w="1606385" h="1495946">
                <a:moveTo>
                  <a:pt x="0" y="0"/>
                </a:moveTo>
                <a:lnTo>
                  <a:pt x="1606384" y="0"/>
                </a:lnTo>
                <a:lnTo>
                  <a:pt x="1606384" y="1495946"/>
                </a:lnTo>
                <a:lnTo>
                  <a:pt x="0" y="14959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2699044" y="2587227"/>
            <a:ext cx="1279295" cy="1347916"/>
          </a:xfrm>
          <a:custGeom>
            <a:avLst/>
            <a:gdLst/>
            <a:ahLst/>
            <a:cxnLst/>
            <a:rect l="l" t="t" r="r" b="b"/>
            <a:pathLst>
              <a:path w="1279295" h="1347916">
                <a:moveTo>
                  <a:pt x="0" y="0"/>
                </a:moveTo>
                <a:lnTo>
                  <a:pt x="1279295" y="0"/>
                </a:lnTo>
                <a:lnTo>
                  <a:pt x="1279295" y="1347916"/>
                </a:lnTo>
                <a:lnTo>
                  <a:pt x="0" y="134791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5932610" y="3187170"/>
            <a:ext cx="754472" cy="385724"/>
          </a:xfrm>
          <a:custGeom>
            <a:avLst/>
            <a:gdLst/>
            <a:ahLst/>
            <a:cxnLst/>
            <a:rect l="l" t="t" r="r" b="b"/>
            <a:pathLst>
              <a:path w="754472" h="385724">
                <a:moveTo>
                  <a:pt x="0" y="0"/>
                </a:moveTo>
                <a:lnTo>
                  <a:pt x="754472" y="0"/>
                </a:lnTo>
                <a:lnTo>
                  <a:pt x="754472" y="385724"/>
                </a:lnTo>
                <a:lnTo>
                  <a:pt x="0" y="38572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TextBox 9"/>
          <p:cNvSpPr txBox="1"/>
          <p:nvPr/>
        </p:nvSpPr>
        <p:spPr>
          <a:xfrm>
            <a:off x="7380862" y="4057452"/>
            <a:ext cx="209237" cy="143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56"/>
              </a:lnSpc>
            </a:pPr>
            <a:r>
              <a:rPr lang="en-US" sz="825" spc="12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2420" y="160474"/>
            <a:ext cx="7032202" cy="274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7"/>
              </a:lnSpc>
            </a:pPr>
            <a:r>
              <a:rPr lang="en-US" sz="1619" spc="24">
                <a:solidFill>
                  <a:srgbClr val="F8F8F8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DOS REQUERENTES DOS PEDIDOS DE ACESSO À INFORMAÇÃO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22063" y="114558"/>
            <a:ext cx="142338" cy="319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32"/>
              </a:lnSpc>
            </a:pPr>
            <a:endParaRPr lang="en-US" sz="2023" spc="30" dirty="0">
              <a:solidFill>
                <a:srgbClr val="F8F8F8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556492" y="1940207"/>
            <a:ext cx="1564400" cy="719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30"/>
              </a:lnSpc>
              <a:spcBef>
                <a:spcPct val="0"/>
              </a:spcBef>
            </a:pPr>
            <a:r>
              <a:rPr lang="en-US" sz="4164" b="1" u="none" strike="noStrike">
                <a:solidFill>
                  <a:srgbClr val="000000"/>
                </a:solidFill>
                <a:latin typeface="Gliker Bold"/>
                <a:ea typeface="Gliker Bold"/>
                <a:cs typeface="Gliker Bold"/>
                <a:sym typeface="Gliker Bold"/>
              </a:rPr>
              <a:t>11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7851" y="2285537"/>
            <a:ext cx="1353457" cy="494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62"/>
              </a:lnSpc>
              <a:spcBef>
                <a:spcPct val="0"/>
              </a:spcBef>
            </a:pPr>
            <a:r>
              <a:rPr lang="en-US" sz="2901" b="1" u="none" strike="noStrike">
                <a:solidFill>
                  <a:srgbClr val="000000"/>
                </a:solidFill>
                <a:latin typeface="Gliker Bold"/>
                <a:ea typeface="Gliker Bold"/>
                <a:cs typeface="Gliker Bold"/>
                <a:sym typeface="Gliker Bold"/>
              </a:rPr>
              <a:t>165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461472" y="2200009"/>
            <a:ext cx="2590782" cy="646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90"/>
              </a:lnSpc>
              <a:spcBef>
                <a:spcPct val="0"/>
              </a:spcBef>
            </a:pPr>
            <a:r>
              <a:rPr lang="en-US" sz="3707" b="1" u="none" strike="noStrike">
                <a:solidFill>
                  <a:srgbClr val="000000"/>
                </a:solidFill>
                <a:latin typeface="Gliker Bold"/>
                <a:ea typeface="Gliker Bold"/>
                <a:cs typeface="Gliker Bold"/>
                <a:sym typeface="Gliker Bold"/>
              </a:rPr>
              <a:t>54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811094" y="3034306"/>
            <a:ext cx="837065" cy="489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62"/>
              </a:lnSpc>
              <a:spcBef>
                <a:spcPct val="0"/>
              </a:spcBef>
            </a:pPr>
            <a:r>
              <a:rPr lang="en-US" sz="2901" b="1" u="none" strike="noStrike">
                <a:solidFill>
                  <a:srgbClr val="000000"/>
                </a:solidFill>
                <a:latin typeface="Gliker Bold"/>
                <a:ea typeface="Gliker Bold"/>
                <a:cs typeface="Gliker Bold"/>
                <a:sym typeface="Gliker Bold"/>
              </a:rPr>
              <a:t>230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33003" y="923440"/>
            <a:ext cx="7233994" cy="760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51"/>
              </a:lnSpc>
            </a:pPr>
            <a:r>
              <a:rPr lang="en-US" sz="1213" spc="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Considerando dados gerenciais obtidos juntamente com a Diretoria de Protocolo, extraídos do sistema trâmite, é possível observar de forma genérica que os requerentes se dividem da seguinte forma: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965881" y="3466259"/>
            <a:ext cx="594938" cy="241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51"/>
              </a:lnSpc>
            </a:pPr>
            <a:r>
              <a:rPr lang="en-US" sz="1213" b="1" spc="6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TOTAL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837710" y="3910228"/>
            <a:ext cx="503156" cy="146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213"/>
              </a:lnSpc>
              <a:spcBef>
                <a:spcPct val="0"/>
              </a:spcBef>
            </a:pPr>
            <a:r>
              <a:rPr lang="en-US" sz="718" b="1" u="none" strike="noStrike" spc="3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FEMININO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734055" y="3910062"/>
            <a:ext cx="1209274" cy="146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213"/>
              </a:lnSpc>
              <a:spcBef>
                <a:spcPct val="0"/>
              </a:spcBef>
            </a:pPr>
            <a:r>
              <a:rPr lang="en-US" sz="718" b="1" u="none" strike="noStrike" spc="3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PESSOA JURÍDICA E AFINS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12420" y="3910228"/>
            <a:ext cx="594938" cy="146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13"/>
              </a:lnSpc>
            </a:pPr>
            <a:r>
              <a:rPr lang="en-US" sz="718" b="1" spc="3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MASCULINO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7726857" cy="615734"/>
          </a:xfrm>
          <a:prstGeom prst="rect">
            <a:avLst/>
          </a:prstGeom>
          <a:solidFill>
            <a:srgbClr val="1E3048"/>
          </a:solidFill>
        </p:spPr>
        <p:txBody>
          <a:bodyPr/>
          <a:lstStyle/>
          <a:p>
            <a:endParaRPr lang="pt-BR"/>
          </a:p>
        </p:txBody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1804832" y="2096439"/>
          <a:ext cx="4117194" cy="2144073"/>
        </p:xfrm>
        <a:graphic>
          <a:graphicData uri="http://schemas.openxmlformats.org/drawingml/2006/table">
            <a:tbl>
              <a:tblPr/>
              <a:tblGrid>
                <a:gridCol w="1028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9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869">
                <a:tc>
                  <a:txBody>
                    <a:bodyPr/>
                    <a:lstStyle/>
                    <a:p>
                      <a:pPr algn="ctr">
                        <a:lnSpc>
                          <a:spcPts val="1183"/>
                        </a:lnSpc>
                        <a:defRPr/>
                      </a:pPr>
                      <a:r>
                        <a:rPr lang="en-US" sz="845" b="1">
                          <a:solidFill>
                            <a:srgbClr val="FEFEFF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RESULTADO</a:t>
                      </a:r>
                      <a:endParaRPr lang="en-US" sz="1100"/>
                    </a:p>
                  </a:txBody>
                  <a:tcPr marL="80488" marR="80488" marT="80488" marB="80488" anchor="ctr">
                    <a:lnL w="16098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098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098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098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3"/>
                        </a:lnSpc>
                        <a:defRPr/>
                      </a:pPr>
                      <a:r>
                        <a:rPr lang="en-US" sz="845" b="1">
                          <a:solidFill>
                            <a:srgbClr val="FAF1EB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QUANTIDADE</a:t>
                      </a:r>
                      <a:endParaRPr lang="en-US" sz="1100"/>
                    </a:p>
                  </a:txBody>
                  <a:tcPr marL="80488" marR="80488" marT="80488" marB="80488" anchor="ctr">
                    <a:lnL w="16098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098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098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098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3"/>
                        </a:lnSpc>
                        <a:defRPr/>
                      </a:pPr>
                      <a:r>
                        <a:rPr lang="en-US" sz="845" b="1">
                          <a:solidFill>
                            <a:srgbClr val="FAF1EB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MOTIVO</a:t>
                      </a:r>
                      <a:endParaRPr lang="en-US" sz="1100"/>
                    </a:p>
                  </a:txBody>
                  <a:tcPr marL="80488" marR="80488" marT="80488" marB="80488" anchor="ctr">
                    <a:lnL w="16098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098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098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098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25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856">
                <a:tc>
                  <a:txBody>
                    <a:bodyPr/>
                    <a:lstStyle/>
                    <a:p>
                      <a:pPr algn="ctr">
                        <a:lnSpc>
                          <a:spcPts val="1183"/>
                        </a:lnSpc>
                        <a:defRPr/>
                      </a:pPr>
                      <a:r>
                        <a:rPr lang="en-US" sz="845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Indeferido</a:t>
                      </a:r>
                      <a:endParaRPr lang="en-US" sz="1100"/>
                    </a:p>
                  </a:txBody>
                  <a:tcPr marL="80488" marR="80488" marT="80488" marB="80488" anchor="ctr">
                    <a:lnL w="16098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098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098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098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1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3"/>
                        </a:lnSpc>
                        <a:defRPr/>
                      </a:pPr>
                      <a:r>
                        <a:rPr lang="en-US" sz="845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10</a:t>
                      </a:r>
                      <a:endParaRPr lang="en-US" sz="1100"/>
                    </a:p>
                  </a:txBody>
                  <a:tcPr marL="80488" marR="80488" marT="80488" marB="80488" anchor="ctr">
                    <a:lnL w="16098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098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098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098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1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3"/>
                        </a:lnSpc>
                        <a:defRPr/>
                      </a:pPr>
                      <a:r>
                        <a:rPr lang="en-US" sz="845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Exigência de trabalhos adicionais - Procedimento sigiloso</a:t>
                      </a:r>
                      <a:endParaRPr lang="en-US" sz="1100"/>
                    </a:p>
                  </a:txBody>
                  <a:tcPr marL="80488" marR="80488" marT="80488" marB="80488" anchor="ctr">
                    <a:lnL w="16098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098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098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098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1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885">
                <a:tc>
                  <a:txBody>
                    <a:bodyPr/>
                    <a:lstStyle/>
                    <a:p>
                      <a:pPr algn="ctr">
                        <a:lnSpc>
                          <a:spcPts val="1183"/>
                        </a:lnSpc>
                        <a:defRPr/>
                      </a:pPr>
                      <a:r>
                        <a:rPr lang="en-US" sz="845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Não passaram por certificação da Ouvidoria</a:t>
                      </a:r>
                      <a:endParaRPr lang="en-US" sz="1100"/>
                    </a:p>
                  </a:txBody>
                  <a:tcPr marL="80488" marR="80488" marT="80488" marB="80488" anchor="ctr">
                    <a:lnL w="16098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098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098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098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2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3"/>
                        </a:lnSpc>
                        <a:defRPr/>
                      </a:pPr>
                      <a:r>
                        <a:rPr lang="en-US" sz="845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37</a:t>
                      </a:r>
                      <a:endParaRPr lang="en-US" sz="1100"/>
                    </a:p>
                  </a:txBody>
                  <a:tcPr marL="80488" marR="80488" marT="80488" marB="80488" anchor="ctr">
                    <a:lnL w="16098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098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098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098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2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3"/>
                        </a:lnSpc>
                        <a:defRPr/>
                      </a:pPr>
                      <a:r>
                        <a:rPr lang="en-US" sz="845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</a:t>
                      </a:r>
                      <a:endParaRPr lang="en-US" sz="1100"/>
                    </a:p>
                  </a:txBody>
                  <a:tcPr marL="80488" marR="80488" marT="80488" marB="80488" anchor="ctr">
                    <a:lnL w="16098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098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098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098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2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463">
                <a:tc>
                  <a:txBody>
                    <a:bodyPr/>
                    <a:lstStyle/>
                    <a:p>
                      <a:pPr algn="ctr">
                        <a:lnSpc>
                          <a:spcPts val="1183"/>
                        </a:lnSpc>
                        <a:defRPr/>
                      </a:pPr>
                      <a:r>
                        <a:rPr lang="en-US" sz="845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Deferido</a:t>
                      </a:r>
                      <a:endParaRPr lang="en-US" sz="1100"/>
                    </a:p>
                  </a:txBody>
                  <a:tcPr marL="80488" marR="80488" marT="80488" marB="80488" anchor="ctr">
                    <a:lnL w="16098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098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098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098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3"/>
                        </a:lnSpc>
                        <a:defRPr/>
                      </a:pPr>
                      <a:r>
                        <a:rPr lang="en-US" sz="845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183</a:t>
                      </a:r>
                      <a:endParaRPr lang="en-US" sz="1100"/>
                    </a:p>
                  </a:txBody>
                  <a:tcPr marL="80488" marR="80488" marT="80488" marB="80488" anchor="ctr">
                    <a:lnL w="16098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098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098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098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3"/>
                        </a:lnSpc>
                        <a:defRPr/>
                      </a:pPr>
                      <a:r>
                        <a:rPr lang="en-US" sz="845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</a:t>
                      </a:r>
                      <a:endParaRPr lang="en-US" sz="1100"/>
                    </a:p>
                  </a:txBody>
                  <a:tcPr marL="80488" marR="80488" marT="80488" marB="80488" anchor="ctr">
                    <a:lnL w="16098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098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098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098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Freeform 6"/>
          <p:cNvSpPr/>
          <p:nvPr/>
        </p:nvSpPr>
        <p:spPr>
          <a:xfrm>
            <a:off x="795198" y="2527288"/>
            <a:ext cx="856314" cy="1683173"/>
          </a:xfrm>
          <a:custGeom>
            <a:avLst/>
            <a:gdLst/>
            <a:ahLst/>
            <a:cxnLst/>
            <a:rect l="l" t="t" r="r" b="b"/>
            <a:pathLst>
              <a:path w="856314" h="1683173">
                <a:moveTo>
                  <a:pt x="0" y="0"/>
                </a:moveTo>
                <a:lnTo>
                  <a:pt x="856314" y="0"/>
                </a:lnTo>
                <a:lnTo>
                  <a:pt x="856314" y="1683173"/>
                </a:lnTo>
                <a:lnTo>
                  <a:pt x="0" y="168317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161497" y="943368"/>
            <a:ext cx="7403863" cy="1032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98"/>
              </a:lnSpc>
            </a:pPr>
            <a:r>
              <a:rPr lang="en-US" sz="1241" spc="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No tocante aos pedidos com fundamento na Lei de Acesso à Informação (Lei nº 12.527/2011), do total de 230 pedidos protocolados neste Tribunal de Contas, temos que 183 Pedidos de Acesso à Informação foram deferidos de forma imediata, outros 10 pedidos tiveram a informação indeferida e 37 não passaram por certificação da Ouvidoria de Contas, conforme observamos abaixo: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525909" y="3876932"/>
            <a:ext cx="214081" cy="136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83"/>
              </a:lnSpc>
            </a:pPr>
            <a:r>
              <a:rPr lang="en-US" sz="845" spc="1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63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50403" y="91487"/>
            <a:ext cx="7195023" cy="461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47"/>
              </a:lnSpc>
            </a:pPr>
            <a:r>
              <a:rPr lang="en-US" sz="1319" spc="19">
                <a:solidFill>
                  <a:srgbClr val="F8F8F8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QUANTO AO DEFERIMENTO E INDEFERIMENTO DOS PEDIDOS DE ACESSO À INFORMAÇÃO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04660" y="0"/>
            <a:ext cx="8204660" cy="622002"/>
          </a:xfrm>
          <a:prstGeom prst="rect">
            <a:avLst/>
          </a:prstGeom>
          <a:solidFill>
            <a:srgbClr val="1E3048"/>
          </a:solid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284880" y="934406"/>
            <a:ext cx="7508054" cy="524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44"/>
              </a:lnSpc>
            </a:pPr>
            <a:r>
              <a:rPr lang="en-US" sz="1268" spc="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De modo geral, os indeferimentos se deram por razões pontuais, ou seja, quando da análise dos pedidos de acesso à informação foi possível observar que:</a:t>
            </a:r>
          </a:p>
        </p:txBody>
      </p:sp>
      <p:sp>
        <p:nvSpPr>
          <p:cNvPr id="6" name="AutoShape 6"/>
          <p:cNvSpPr/>
          <p:nvPr/>
        </p:nvSpPr>
        <p:spPr>
          <a:xfrm>
            <a:off x="-271104" y="687048"/>
            <a:ext cx="2567940" cy="0"/>
          </a:xfrm>
          <a:prstGeom prst="line">
            <a:avLst/>
          </a:prstGeom>
          <a:ln w="361950" cap="rnd">
            <a:solidFill>
              <a:srgbClr val="38A8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253369" y="537128"/>
            <a:ext cx="2092072" cy="140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35"/>
              </a:lnSpc>
            </a:pPr>
            <a:r>
              <a:rPr lang="en-US" sz="810" spc="12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RELATÓRIO DE ATIVIDADES 2023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6741" y="667998"/>
            <a:ext cx="2092072" cy="140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35"/>
              </a:lnSpc>
            </a:pPr>
            <a:r>
              <a:rPr lang="en-US" sz="810" spc="1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OUVIDORIA DE CONTAS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4880" y="1810804"/>
            <a:ext cx="7476542" cy="2134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3955" lvl="1" indent="-136978" algn="just">
              <a:lnSpc>
                <a:spcPts val="2144"/>
              </a:lnSpc>
              <a:buFont typeface="Arial"/>
              <a:buChar char="•"/>
            </a:pPr>
            <a:r>
              <a:rPr lang="en-US" sz="1268" spc="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Em alguns dos requerimentos os interessados solicitavam informações genéricas, desproporcionais e/ou que exigiriam trabalhos adicionais de análise, interpretação ou consolidação de dados e informações, o que acabava por ferir o disposto pelo artigo 6°, §4°, I, II e/ou III, da Resolução n° 45/2014, que regulamenta o acesso à informação no âmbito desta Corte de Contas.</a:t>
            </a:r>
          </a:p>
          <a:p>
            <a:pPr marL="273955" lvl="1" indent="-136978" algn="just">
              <a:lnSpc>
                <a:spcPts val="2144"/>
              </a:lnSpc>
              <a:buFont typeface="Arial"/>
              <a:buChar char="•"/>
            </a:pPr>
            <a:r>
              <a:rPr lang="en-US" sz="1268" spc="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E, em outros requerimentos, os dados solicitados possuíam caráter sigiloso, seja por tratarem de processos de denúncia ou por se tratar de informação que, em tese, violaria a privacidade. </a:t>
            </a:r>
          </a:p>
          <a:p>
            <a:pPr algn="just">
              <a:lnSpc>
                <a:spcPts val="2144"/>
              </a:lnSpc>
            </a:pPr>
            <a:endParaRPr lang="en-US" sz="1268" spc="6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8204787" cy="601800"/>
          </a:xfrm>
          <a:prstGeom prst="rect">
            <a:avLst/>
          </a:prstGeom>
          <a:solidFill>
            <a:srgbClr val="1E3048"/>
          </a:solidFill>
        </p:spPr>
        <p:txBody>
          <a:bodyPr/>
          <a:lstStyle/>
          <a:p>
            <a:endParaRPr lang="pt-BR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459" y="1066501"/>
            <a:ext cx="2701084" cy="270108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5400000">
            <a:off x="5670386" y="1254544"/>
            <a:ext cx="655243" cy="4203985"/>
            <a:chOff x="0" y="0"/>
            <a:chExt cx="2354580" cy="1510679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53310" cy="15106796"/>
            </a:xfrm>
            <a:custGeom>
              <a:avLst/>
              <a:gdLst/>
              <a:ahLst/>
              <a:cxnLst/>
              <a:rect l="l" t="t" r="r" b="b"/>
              <a:pathLst>
                <a:path w="2353310" h="15106796">
                  <a:moveTo>
                    <a:pt x="784860" y="15039485"/>
                  </a:moveTo>
                  <a:cubicBezTo>
                    <a:pt x="905510" y="15080124"/>
                    <a:pt x="1042670" y="15106796"/>
                    <a:pt x="1177290" y="15106796"/>
                  </a:cubicBezTo>
                  <a:cubicBezTo>
                    <a:pt x="1311910" y="15106796"/>
                    <a:pt x="1441450" y="15083935"/>
                    <a:pt x="1560830" y="15043296"/>
                  </a:cubicBezTo>
                  <a:cubicBezTo>
                    <a:pt x="1563370" y="15042024"/>
                    <a:pt x="1565910" y="15042024"/>
                    <a:pt x="1568450" y="15040755"/>
                  </a:cubicBezTo>
                  <a:cubicBezTo>
                    <a:pt x="2016760" y="14878196"/>
                    <a:pt x="2346960" y="14448935"/>
                    <a:pt x="2353310" y="13909630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3898947"/>
                  </a:lnTo>
                  <a:cubicBezTo>
                    <a:pt x="6350" y="14451474"/>
                    <a:pt x="331470" y="14880735"/>
                    <a:pt x="784860" y="15039485"/>
                  </a:cubicBezTo>
                  <a:close/>
                </a:path>
              </a:pathLst>
            </a:custGeom>
            <a:solidFill>
              <a:srgbClr val="38A8D9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1730247" y="-717833"/>
            <a:ext cx="664960" cy="4111898"/>
            <a:chOff x="0" y="0"/>
            <a:chExt cx="2354580" cy="145599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53310" cy="14559967"/>
            </a:xfrm>
            <a:custGeom>
              <a:avLst/>
              <a:gdLst/>
              <a:ahLst/>
              <a:cxnLst/>
              <a:rect l="l" t="t" r="r" b="b"/>
              <a:pathLst>
                <a:path w="2353310" h="14559967">
                  <a:moveTo>
                    <a:pt x="784860" y="14492658"/>
                  </a:moveTo>
                  <a:cubicBezTo>
                    <a:pt x="905510" y="14533297"/>
                    <a:pt x="1042670" y="14559967"/>
                    <a:pt x="1177290" y="14559967"/>
                  </a:cubicBezTo>
                  <a:cubicBezTo>
                    <a:pt x="1311910" y="14559967"/>
                    <a:pt x="1441450" y="14537108"/>
                    <a:pt x="1560830" y="14496467"/>
                  </a:cubicBezTo>
                  <a:cubicBezTo>
                    <a:pt x="1563370" y="14495197"/>
                    <a:pt x="1565910" y="14495197"/>
                    <a:pt x="1568450" y="14493928"/>
                  </a:cubicBezTo>
                  <a:cubicBezTo>
                    <a:pt x="2016760" y="14331367"/>
                    <a:pt x="2346960" y="13902108"/>
                    <a:pt x="2353310" y="13364487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3354222"/>
                  </a:lnTo>
                  <a:cubicBezTo>
                    <a:pt x="6350" y="13904647"/>
                    <a:pt x="331470" y="14333908"/>
                    <a:pt x="784860" y="14492658"/>
                  </a:cubicBezTo>
                  <a:close/>
                </a:path>
              </a:pathLst>
            </a:custGeom>
            <a:solidFill>
              <a:srgbClr val="38A8D9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" name="Freeform 8"/>
          <p:cNvSpPr/>
          <p:nvPr/>
        </p:nvSpPr>
        <p:spPr>
          <a:xfrm>
            <a:off x="6778" y="3902228"/>
            <a:ext cx="1963229" cy="345772"/>
          </a:xfrm>
          <a:custGeom>
            <a:avLst/>
            <a:gdLst/>
            <a:ahLst/>
            <a:cxnLst/>
            <a:rect l="l" t="t" r="r" b="b"/>
            <a:pathLst>
              <a:path w="1963229" h="345772">
                <a:moveTo>
                  <a:pt x="0" y="0"/>
                </a:moveTo>
                <a:lnTo>
                  <a:pt x="1963229" y="0"/>
                </a:lnTo>
                <a:lnTo>
                  <a:pt x="1963229" y="345772"/>
                </a:lnTo>
                <a:lnTo>
                  <a:pt x="0" y="3457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682" r="-351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 rot="5400000">
            <a:off x="6136194" y="784118"/>
            <a:ext cx="2156442" cy="1771171"/>
          </a:xfrm>
          <a:custGeom>
            <a:avLst/>
            <a:gdLst/>
            <a:ahLst/>
            <a:cxnLst/>
            <a:rect l="l" t="t" r="r" b="b"/>
            <a:pathLst>
              <a:path w="2156442" h="1771171">
                <a:moveTo>
                  <a:pt x="0" y="0"/>
                </a:moveTo>
                <a:lnTo>
                  <a:pt x="2156441" y="0"/>
                </a:lnTo>
                <a:lnTo>
                  <a:pt x="2156441" y="1771171"/>
                </a:lnTo>
                <a:lnTo>
                  <a:pt x="0" y="17711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58" r="-12617" b="-9516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881947" y="1233630"/>
            <a:ext cx="2361560" cy="436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94"/>
              </a:lnSpc>
            </a:pPr>
            <a:r>
              <a:rPr lang="en-US" sz="1486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Nossas atividades sendo compartilhadas</a:t>
            </a:r>
          </a:p>
        </p:txBody>
      </p:sp>
      <p:sp>
        <p:nvSpPr>
          <p:cNvPr id="11" name="Freeform 11"/>
          <p:cNvSpPr/>
          <p:nvPr/>
        </p:nvSpPr>
        <p:spPr>
          <a:xfrm>
            <a:off x="3243507" y="1338116"/>
            <a:ext cx="1751864" cy="1742982"/>
          </a:xfrm>
          <a:custGeom>
            <a:avLst/>
            <a:gdLst/>
            <a:ahLst/>
            <a:cxnLst/>
            <a:rect l="l" t="t" r="r" b="b"/>
            <a:pathLst>
              <a:path w="1751864" h="1742982">
                <a:moveTo>
                  <a:pt x="0" y="0"/>
                </a:moveTo>
                <a:lnTo>
                  <a:pt x="1751864" y="0"/>
                </a:lnTo>
                <a:lnTo>
                  <a:pt x="1751864" y="1742982"/>
                </a:lnTo>
                <a:lnTo>
                  <a:pt x="0" y="17429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04122" t="-1226" r="-496064" b="-3798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TextBox 12"/>
          <p:cNvSpPr txBox="1"/>
          <p:nvPr/>
        </p:nvSpPr>
        <p:spPr>
          <a:xfrm>
            <a:off x="5425193" y="3162713"/>
            <a:ext cx="1818981" cy="387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06"/>
              </a:lnSpc>
            </a:pPr>
            <a:r>
              <a:rPr lang="en-US" sz="132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Ouvidoria de Contas, </a:t>
            </a:r>
          </a:p>
          <a:p>
            <a:pPr algn="l">
              <a:lnSpc>
                <a:spcPts val="1506"/>
              </a:lnSpc>
            </a:pPr>
            <a:r>
              <a:rPr lang="en-US" sz="132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 serviço do cidadão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A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414266"/>
            <a:ext cx="8100000" cy="5406750"/>
          </a:xfrm>
          <a:custGeom>
            <a:avLst/>
            <a:gdLst/>
            <a:ahLst/>
            <a:cxnLst/>
            <a:rect l="l" t="t" r="r" b="b"/>
            <a:pathLst>
              <a:path w="8100000" h="5406750">
                <a:moveTo>
                  <a:pt x="0" y="0"/>
                </a:moveTo>
                <a:lnTo>
                  <a:pt x="8100000" y="0"/>
                </a:lnTo>
                <a:lnTo>
                  <a:pt x="8100000" y="5406750"/>
                </a:lnTo>
                <a:lnTo>
                  <a:pt x="0" y="5406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190832" y="1521592"/>
            <a:ext cx="22552" cy="951171"/>
            <a:chOff x="0" y="0"/>
            <a:chExt cx="12740" cy="5373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40" cy="537316"/>
            </a:xfrm>
            <a:custGeom>
              <a:avLst/>
              <a:gdLst/>
              <a:ahLst/>
              <a:cxnLst/>
              <a:rect l="l" t="t" r="r" b="b"/>
              <a:pathLst>
                <a:path w="12740" h="537316">
                  <a:moveTo>
                    <a:pt x="0" y="0"/>
                  </a:moveTo>
                  <a:lnTo>
                    <a:pt x="12740" y="0"/>
                  </a:lnTo>
                  <a:lnTo>
                    <a:pt x="12740" y="537316"/>
                  </a:lnTo>
                  <a:lnTo>
                    <a:pt x="0" y="537316"/>
                  </a:lnTo>
                  <a:close/>
                </a:path>
              </a:pathLst>
            </a:custGeom>
            <a:gradFill rotWithShape="1">
              <a:gsLst>
                <a:gs pos="0">
                  <a:srgbClr val="6CE5E8">
                    <a:alpha val="100000"/>
                  </a:srgbClr>
                </a:gs>
                <a:gs pos="100000">
                  <a:srgbClr val="007DA8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12740" cy="556366"/>
            </a:xfrm>
            <a:prstGeom prst="rect">
              <a:avLst/>
            </a:prstGeom>
          </p:spPr>
          <p:txBody>
            <a:bodyPr lIns="21067" tIns="21067" rIns="21067" bIns="21067" rtlCol="0" anchor="ctr"/>
            <a:lstStyle/>
            <a:p>
              <a:pPr algn="ctr">
                <a:lnSpc>
                  <a:spcPts val="121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6000" y="0"/>
            <a:ext cx="7552000" cy="601800"/>
          </a:xfrm>
          <a:prstGeom prst="rect">
            <a:avLst/>
          </a:prstGeom>
          <a:solidFill>
            <a:srgbClr val="1E3048"/>
          </a:solid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04447" y="911417"/>
            <a:ext cx="7167241" cy="1539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51"/>
              </a:lnSpc>
            </a:pPr>
            <a:r>
              <a:rPr lang="en-US" sz="1213" spc="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Os Pedidos de Acesso à Informação podem ser apresentados por qualquer pessoa ao Tribunal de Contas do Paraná, sendo o procedimento regido pela Lei 12.527/2011 e pela Resolução 45/2014 do próprio Tribunal de Contas.</a:t>
            </a:r>
          </a:p>
          <a:p>
            <a:pPr algn="just">
              <a:lnSpc>
                <a:spcPts val="2051"/>
              </a:lnSpc>
            </a:pPr>
            <a:endParaRPr lang="en-US" sz="1213" spc="6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051"/>
              </a:lnSpc>
            </a:pPr>
            <a:r>
              <a:rPr lang="en-US" sz="1213" spc="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Os pedidos de acesso podem ser formulados pelos seguintes meios:</a:t>
            </a:r>
          </a:p>
          <a:p>
            <a:pPr algn="just">
              <a:lnSpc>
                <a:spcPts val="2051"/>
              </a:lnSpc>
            </a:pPr>
            <a:endParaRPr lang="en-US" sz="1213" spc="6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24663" y="126513"/>
            <a:ext cx="5032097" cy="290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25"/>
              </a:lnSpc>
            </a:pPr>
            <a:r>
              <a:rPr lang="en-US" sz="1661" spc="24">
                <a:solidFill>
                  <a:srgbClr val="F8F8F8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DOS PEDIDOS DE ACESSO À INFORMAÇÃO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41260" y="2513990"/>
            <a:ext cx="4951992" cy="1279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51"/>
              </a:lnSpc>
            </a:pPr>
            <a:r>
              <a:rPr lang="en-US" sz="1213" b="1" spc="6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</a:t>
            </a:r>
            <a:r>
              <a:rPr lang="en-US" sz="1213" spc="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.preenchimento de formulário eletrônico no Portal deste Tribunal;</a:t>
            </a:r>
          </a:p>
          <a:p>
            <a:pPr algn="just">
              <a:lnSpc>
                <a:spcPts val="2051"/>
              </a:lnSpc>
            </a:pPr>
            <a:r>
              <a:rPr lang="en-US" sz="1213" b="1" spc="6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</a:t>
            </a:r>
            <a:r>
              <a:rPr lang="en-US" sz="1213" spc="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.peticionamento eletrônico via e-contas Paraná;</a:t>
            </a:r>
          </a:p>
          <a:p>
            <a:pPr algn="just">
              <a:lnSpc>
                <a:spcPts val="2051"/>
              </a:lnSpc>
            </a:pPr>
            <a:r>
              <a:rPr lang="en-US" sz="1213" b="1" spc="6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c.</a:t>
            </a:r>
            <a:r>
              <a:rPr lang="en-US" sz="1213" spc="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telefone, pela linha direta com a Ouvidoria(0800); e</a:t>
            </a:r>
          </a:p>
          <a:p>
            <a:pPr algn="just">
              <a:lnSpc>
                <a:spcPts val="2051"/>
              </a:lnSpc>
            </a:pPr>
            <a:r>
              <a:rPr lang="en-US" sz="1213" b="1" spc="6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</a:t>
            </a:r>
            <a:r>
              <a:rPr lang="en-US" sz="1213" spc="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.por correspondência à Ouvidoria ou ao Protocolo.</a:t>
            </a:r>
          </a:p>
          <a:p>
            <a:pPr algn="just">
              <a:lnSpc>
                <a:spcPts val="2051"/>
              </a:lnSpc>
            </a:pPr>
            <a:endParaRPr lang="en-US" sz="1213" spc="6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8100000" cy="601800"/>
          </a:xfrm>
          <a:prstGeom prst="rect">
            <a:avLst/>
          </a:prstGeom>
          <a:solidFill>
            <a:srgbClr val="1E3048"/>
          </a:solid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383959" y="920942"/>
            <a:ext cx="7013791" cy="40783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981"/>
              </a:lnSpc>
            </a:pP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Convém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observar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que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quando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estes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forem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formulados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intermédio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da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Ouvidoria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Contas,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serão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logo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após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triagem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da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unidade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encaminhados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à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Diretoria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Protocolo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autuação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distribuição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just">
              <a:lnSpc>
                <a:spcPts val="1981"/>
              </a:lnSpc>
            </a:pPr>
            <a:endParaRPr lang="en-US" sz="1172" spc="5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1981"/>
              </a:lnSpc>
            </a:pP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Após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autuação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a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Diretoria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Protocolo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informará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número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processo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à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Ouvidoria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que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entrará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em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contato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com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interessado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prestação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informação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acompanhamento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just">
              <a:lnSpc>
                <a:spcPts val="1981"/>
              </a:lnSpc>
            </a:pPr>
            <a:endParaRPr lang="en-US" sz="1172" spc="5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1981"/>
              </a:lnSpc>
            </a:pP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Assim, a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Ouvidoria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é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apenas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uma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das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portas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entrada dos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requerimentos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de modo a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facilitar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acesso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usuário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serviço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público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ao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Tribunal para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tal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finalidade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just">
              <a:lnSpc>
                <a:spcPts val="1981"/>
              </a:lnSpc>
            </a:pPr>
            <a:endParaRPr lang="en-US" sz="1172" spc="5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1981"/>
              </a:lnSpc>
            </a:pP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Neste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contexto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tem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-se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que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em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2023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foram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recebidas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através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do Sistema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desta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Ouvidoria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Conte Pra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Ouvidoria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- CPO, 253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manifestações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classificadas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pelo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cidadão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como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Pedido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Acesso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à </a:t>
            </a:r>
            <a:r>
              <a:rPr lang="en-US" sz="1172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Informação</a:t>
            </a:r>
            <a:r>
              <a:rPr lang="en-US" sz="1172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(Lei nº 12.527/2011).</a:t>
            </a:r>
          </a:p>
          <a:p>
            <a:pPr algn="just">
              <a:lnSpc>
                <a:spcPts val="1981"/>
              </a:lnSpc>
            </a:pPr>
            <a:endParaRPr lang="en-US" sz="1172" spc="5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1981"/>
              </a:lnSpc>
            </a:pPr>
            <a:endParaRPr lang="en-US" sz="1172" spc="5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1981"/>
              </a:lnSpc>
            </a:pPr>
            <a:endParaRPr lang="en-US" sz="1172" spc="5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-123479" y="664733"/>
            <a:ext cx="2484536" cy="0"/>
          </a:xfrm>
          <a:prstGeom prst="line">
            <a:avLst/>
          </a:prstGeom>
          <a:ln w="352425" cap="rnd">
            <a:solidFill>
              <a:srgbClr val="38A8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383959" y="519064"/>
            <a:ext cx="2024124" cy="136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98"/>
              </a:lnSpc>
            </a:pPr>
            <a:r>
              <a:rPr lang="en-US" sz="784" spc="1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RELATÓRIO DE ATIVIDADES 2023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51700" y="655208"/>
            <a:ext cx="2024124" cy="127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98"/>
              </a:lnSpc>
            </a:pPr>
            <a:r>
              <a:rPr lang="en-US" sz="784" spc="1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OUVIDORIA DE CONTAS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200" y="0"/>
            <a:ext cx="7552000" cy="601800"/>
          </a:xfrm>
          <a:prstGeom prst="rect">
            <a:avLst/>
          </a:prstGeom>
          <a:solidFill>
            <a:srgbClr val="1E3048"/>
          </a:solid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53541" y="918609"/>
            <a:ext cx="7177758" cy="33084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957"/>
              </a:lnSpc>
            </a:pP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Contudo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quando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da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análise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triagem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pela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Ouvidoria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Contas,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foi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possível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observar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que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10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destas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manifestações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em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que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pese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interessado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cadastrar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como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um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requerimento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acesso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verdade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tratavam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-se de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situações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vinculadas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 Lei n.º 12.527/2011, mas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não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eram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propriamente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requerimentos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sendo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que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em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sua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grande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maioria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cidadão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queria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informações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sobre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como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realizar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um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pedido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; qual o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caminho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adequado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ou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informações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sobre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prazos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Em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alguns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casos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até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era um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requerimento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mas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não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direcionado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ao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Tribunal,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ou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seja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não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era o TCE-PR o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órgão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responsável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pela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apresentação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da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informação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desejada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Nestes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casos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tais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manifestações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receberam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uma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resposta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orientativa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diretamente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pela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Ouvidoria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Contas, o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que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acaba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não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ensejando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seu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encaminhamento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autuação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distribuição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nos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termos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da Lei.</a:t>
            </a:r>
          </a:p>
          <a:p>
            <a:pPr algn="just">
              <a:lnSpc>
                <a:spcPts val="1957"/>
              </a:lnSpc>
            </a:pPr>
            <a:endParaRPr lang="en-US" sz="1158" spc="5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1957"/>
              </a:lnSpc>
            </a:pP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Assim,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após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análise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triagem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foram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encaminhados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verificação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autuação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distribuição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junto à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Diretoria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Protocolo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– DP, 243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manifestações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classificadas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como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pedido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acesso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à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informação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e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que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observavam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disposto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Lei n.º 12.527/2011 e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Resolução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n.º 45/2014 </a:t>
            </a:r>
            <a:r>
              <a:rPr lang="en-US" sz="1158" spc="5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deste</a:t>
            </a:r>
            <a:r>
              <a:rPr lang="en-US" sz="1158" spc="5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Tribunal de Contas.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122062" y="4057452"/>
            <a:ext cx="209237" cy="143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56"/>
              </a:lnSpc>
            </a:pPr>
            <a:r>
              <a:rPr lang="en-US" sz="825" spc="1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57</a:t>
            </a:r>
          </a:p>
        </p:txBody>
      </p:sp>
      <p:sp>
        <p:nvSpPr>
          <p:cNvPr id="6" name="AutoShape 6"/>
          <p:cNvSpPr/>
          <p:nvPr/>
        </p:nvSpPr>
        <p:spPr>
          <a:xfrm>
            <a:off x="-382279" y="664733"/>
            <a:ext cx="2484536" cy="0"/>
          </a:xfrm>
          <a:prstGeom prst="line">
            <a:avLst/>
          </a:prstGeom>
          <a:ln w="352425" cap="rnd">
            <a:solidFill>
              <a:srgbClr val="38A8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125159" y="519064"/>
            <a:ext cx="2024124" cy="136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98"/>
              </a:lnSpc>
            </a:pPr>
            <a:r>
              <a:rPr lang="en-US" sz="784" spc="1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RELATÓRIO DE ATIVIDADES 2023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92900" y="655208"/>
            <a:ext cx="2024124" cy="127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98"/>
              </a:lnSpc>
            </a:pPr>
            <a:r>
              <a:rPr lang="en-US" sz="784" spc="1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OUVIDORIA DE CONTAS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8100000" cy="601800"/>
          </a:xfrm>
          <a:prstGeom prst="rect">
            <a:avLst/>
          </a:prstGeom>
          <a:solidFill>
            <a:srgbClr val="1E3048"/>
          </a:solid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414447" y="920942"/>
            <a:ext cx="7255789" cy="2948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81"/>
              </a:lnSpc>
            </a:pPr>
            <a:r>
              <a:rPr lang="en-US" sz="1172" spc="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Destaca-se que, seguindo os critérios da Resolução 45/2014 deste Tribunal, a Diretoria de Protocolo autuou o total de 202 manifestações como novos processos de acesso à informação.</a:t>
            </a:r>
          </a:p>
          <a:p>
            <a:pPr algn="just">
              <a:lnSpc>
                <a:spcPts val="1981"/>
              </a:lnSpc>
            </a:pPr>
            <a:endParaRPr lang="en-US" sz="1172" spc="5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1981"/>
              </a:lnSpc>
            </a:pPr>
            <a:r>
              <a:rPr lang="en-US" sz="1172" spc="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E, em razão do disposto no art. 5º, Parágrafo Único, da citada norma, 21 manifestações foram autuadas pela DP como requerimentos externos.</a:t>
            </a:r>
          </a:p>
          <a:p>
            <a:pPr algn="just">
              <a:lnSpc>
                <a:spcPts val="1981"/>
              </a:lnSpc>
            </a:pPr>
            <a:endParaRPr lang="en-US" sz="1172" spc="5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1981"/>
              </a:lnSpc>
            </a:pPr>
            <a:r>
              <a:rPr lang="en-US" sz="1172" spc="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Outras sete (07) manifestações que requeriam acesso à informação, foram juntadas a autos em trâmite neste Tribunal, ou seja, não foram autuados processos novos, e, por fim, em 13 manifestações oriundas da Ouvidora a Diretoria de Protocolo prestou informações em razão dos pedidos não se amoldarem a um requerimento de acesso ou a um Requerimento Externo. </a:t>
            </a:r>
          </a:p>
          <a:p>
            <a:pPr algn="just">
              <a:lnSpc>
                <a:spcPts val="1981"/>
              </a:lnSpc>
            </a:pPr>
            <a:endParaRPr lang="en-US" sz="1172" spc="5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1981"/>
              </a:lnSpc>
            </a:pPr>
            <a:endParaRPr lang="en-US" sz="1172" spc="5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380862" y="4057452"/>
            <a:ext cx="209237" cy="143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56"/>
              </a:lnSpc>
            </a:pPr>
            <a:r>
              <a:rPr lang="en-US" sz="825" spc="12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</a:p>
        </p:txBody>
      </p:sp>
      <p:sp>
        <p:nvSpPr>
          <p:cNvPr id="6" name="AutoShape 6"/>
          <p:cNvSpPr/>
          <p:nvPr/>
        </p:nvSpPr>
        <p:spPr>
          <a:xfrm>
            <a:off x="-123479" y="664733"/>
            <a:ext cx="2484536" cy="0"/>
          </a:xfrm>
          <a:prstGeom prst="line">
            <a:avLst/>
          </a:prstGeom>
          <a:ln w="352425" cap="rnd">
            <a:solidFill>
              <a:srgbClr val="38A8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383959" y="519064"/>
            <a:ext cx="2024124" cy="136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98"/>
              </a:lnSpc>
            </a:pPr>
            <a:r>
              <a:rPr lang="en-US" sz="784" spc="1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RELATÓRIO DE ATIVIDADES 2023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51700" y="655208"/>
            <a:ext cx="2024124" cy="127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98"/>
              </a:lnSpc>
            </a:pPr>
            <a:r>
              <a:rPr lang="en-US" sz="784" spc="1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OUVIDORIA DE CONTAS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248"/>
            <a:ext cx="7808345" cy="622228"/>
          </a:xfrm>
          <a:prstGeom prst="rect">
            <a:avLst/>
          </a:prstGeom>
          <a:solidFill>
            <a:srgbClr val="1E3048"/>
          </a:solid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46751" y="937017"/>
            <a:ext cx="7477716" cy="2404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20"/>
              </a:lnSpc>
            </a:pPr>
            <a:r>
              <a:rPr lang="en-US" sz="1255" spc="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Importante destacar que os pedidos de acesso à informação podem ser formulados via Ouvidoria, pelos canais de comunicação da unidade ou remotamente por meio de peticionamento eletrônico, via e-contas Paraná ou por correspondência.</a:t>
            </a:r>
          </a:p>
          <a:p>
            <a:pPr algn="just">
              <a:lnSpc>
                <a:spcPts val="2120"/>
              </a:lnSpc>
            </a:pPr>
            <a:endParaRPr lang="en-US" sz="1255" spc="6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120"/>
              </a:lnSpc>
            </a:pPr>
            <a:r>
              <a:rPr lang="en-US" sz="1255" spc="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Dentre o total recepcionado pela Ouvidoria (autuados nos termos da Lei 12.527/2011) e os encaminhados diretamente à Diretoria de Protocolo via e-Contas, peticionamento eletrônico ou por correspondência ao Protocolo, tem-se que no ano de 2023 tramitaram neste Tribunal de Contas o total de 230 processos formais de pedidos de acesso à informação.</a:t>
            </a:r>
          </a:p>
          <a:p>
            <a:pPr algn="just">
              <a:lnSpc>
                <a:spcPts val="2120"/>
              </a:lnSpc>
            </a:pPr>
            <a:endParaRPr lang="en-US" sz="1255" spc="6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348098" y="3877144"/>
            <a:ext cx="216339" cy="138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95"/>
              </a:lnSpc>
            </a:pPr>
            <a:r>
              <a:rPr lang="en-US" sz="853" spc="1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59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56134" y="175881"/>
            <a:ext cx="6122016" cy="299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4"/>
              </a:lnSpc>
            </a:pPr>
            <a:r>
              <a:rPr lang="en-US" sz="1717" spc="25">
                <a:solidFill>
                  <a:srgbClr val="F8F8F8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DO TOTAL DE PEDIDOS DE ACESSO À INFORMAÇÃO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8217006" cy="601800"/>
          </a:xfrm>
          <a:prstGeom prst="rect">
            <a:avLst/>
          </a:prstGeom>
          <a:solidFill>
            <a:srgbClr val="1E3048"/>
          </a:solid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383959" y="1836167"/>
            <a:ext cx="3320151" cy="749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74"/>
              </a:lnSpc>
            </a:pPr>
            <a:r>
              <a:rPr lang="en-US" sz="1227" spc="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O quantitativo de processos autuados mês a mês, como pedido de acesso à informação, poderá ser visualizado no gráfico ao lado: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356288" y="4018237"/>
            <a:ext cx="209237" cy="143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56"/>
              </a:lnSpc>
            </a:pPr>
            <a:r>
              <a:rPr lang="en-US" sz="825" spc="1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60</a:t>
            </a:r>
          </a:p>
        </p:txBody>
      </p:sp>
      <p:sp>
        <p:nvSpPr>
          <p:cNvPr id="6" name="AutoShape 6"/>
          <p:cNvSpPr/>
          <p:nvPr/>
        </p:nvSpPr>
        <p:spPr>
          <a:xfrm>
            <a:off x="-123479" y="664733"/>
            <a:ext cx="2484536" cy="0"/>
          </a:xfrm>
          <a:prstGeom prst="line">
            <a:avLst/>
          </a:prstGeom>
          <a:ln w="352425" cap="rnd">
            <a:solidFill>
              <a:srgbClr val="38A8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383959" y="519064"/>
            <a:ext cx="2024124" cy="136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98"/>
              </a:lnSpc>
            </a:pPr>
            <a:r>
              <a:rPr lang="en-US" sz="784" spc="1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RELATÓRIO DE ATIVIDADES 2023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51700" y="655208"/>
            <a:ext cx="2024124" cy="127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98"/>
              </a:lnSpc>
            </a:pPr>
            <a:r>
              <a:rPr lang="en-US" sz="784" spc="1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OUVIDORIA DE CONTAS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957" y="876259"/>
            <a:ext cx="3661840" cy="355952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748472" y="3262054"/>
            <a:ext cx="199412" cy="159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4"/>
              </a:lnSpc>
            </a:pPr>
            <a:r>
              <a:rPr lang="en-US" sz="938" b="1" spc="1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08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02849" y="2496124"/>
            <a:ext cx="199412" cy="159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4"/>
              </a:lnSpc>
            </a:pPr>
            <a:r>
              <a:rPr lang="en-US" sz="938" b="1" spc="1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17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257226" y="1980837"/>
            <a:ext cx="199412" cy="159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4"/>
              </a:lnSpc>
            </a:pPr>
            <a:r>
              <a:rPr lang="en-US" sz="938" b="1" spc="1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511603" y="2737112"/>
            <a:ext cx="199412" cy="159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4"/>
              </a:lnSpc>
            </a:pPr>
            <a:r>
              <a:rPr lang="en-US" sz="938" b="1" spc="1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759867" y="2355275"/>
            <a:ext cx="199412" cy="159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4"/>
              </a:lnSpc>
            </a:pPr>
            <a:r>
              <a:rPr lang="en-US" sz="938" b="1" spc="1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19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030465" y="1091938"/>
            <a:ext cx="199412" cy="159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4"/>
              </a:lnSpc>
            </a:pPr>
            <a:r>
              <a:rPr lang="en-US" sz="938" b="1" spc="1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290955" y="2425699"/>
            <a:ext cx="199412" cy="159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4"/>
              </a:lnSpc>
            </a:pPr>
            <a:r>
              <a:rPr lang="en-US" sz="938" b="1" spc="1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18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771524" y="2952508"/>
            <a:ext cx="199412" cy="159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4"/>
              </a:lnSpc>
            </a:pPr>
            <a:r>
              <a:rPr lang="en-US" sz="938" b="1" spc="1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525857" y="1748873"/>
            <a:ext cx="199412" cy="159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4"/>
              </a:lnSpc>
            </a:pPr>
            <a:r>
              <a:rPr lang="en-US" sz="938" b="1" spc="1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26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285148" y="1910413"/>
            <a:ext cx="199412" cy="159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4"/>
              </a:lnSpc>
            </a:pPr>
            <a:r>
              <a:rPr lang="en-US" sz="938" b="1" spc="1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24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034558" y="2496124"/>
            <a:ext cx="199412" cy="159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4"/>
              </a:lnSpc>
            </a:pPr>
            <a:r>
              <a:rPr lang="en-US" sz="938" b="1" spc="1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17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556232" y="2425699"/>
            <a:ext cx="199412" cy="159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4"/>
              </a:lnSpc>
            </a:pPr>
            <a:r>
              <a:rPr lang="en-US" sz="938" b="1" spc="1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18</a:t>
            </a:r>
          </a:p>
        </p:txBody>
      </p:sp>
      <p:sp>
        <p:nvSpPr>
          <p:cNvPr id="22" name="Freeform 22"/>
          <p:cNvSpPr/>
          <p:nvPr/>
        </p:nvSpPr>
        <p:spPr>
          <a:xfrm>
            <a:off x="5085398" y="112703"/>
            <a:ext cx="2706161" cy="1190711"/>
          </a:xfrm>
          <a:custGeom>
            <a:avLst/>
            <a:gdLst/>
            <a:ahLst/>
            <a:cxnLst/>
            <a:rect l="l" t="t" r="r" b="b"/>
            <a:pathLst>
              <a:path w="2706161" h="1190711">
                <a:moveTo>
                  <a:pt x="0" y="0"/>
                </a:moveTo>
                <a:lnTo>
                  <a:pt x="2706161" y="0"/>
                </a:lnTo>
                <a:lnTo>
                  <a:pt x="2706161" y="1190711"/>
                </a:lnTo>
                <a:lnTo>
                  <a:pt x="0" y="11907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3" name="TextBox 23"/>
          <p:cNvSpPr txBox="1"/>
          <p:nvPr/>
        </p:nvSpPr>
        <p:spPr>
          <a:xfrm>
            <a:off x="5552135" y="300317"/>
            <a:ext cx="1804154" cy="482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5"/>
              </a:lnSpc>
            </a:pPr>
            <a:r>
              <a:rPr lang="en-US" sz="925" b="1" spc="13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AUTUAÇÃO DE PEDIDOS DE ACESSO À INFORMAÇAÕ </a:t>
            </a:r>
          </a:p>
          <a:p>
            <a:pPr algn="ctr">
              <a:lnSpc>
                <a:spcPts val="1295"/>
              </a:lnSpc>
            </a:pPr>
            <a:r>
              <a:rPr lang="en-US" sz="925" b="1" spc="13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(MENSAL)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748472" y="3976886"/>
            <a:ext cx="199412" cy="100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1"/>
              </a:lnSpc>
            </a:pPr>
            <a:r>
              <a:rPr lang="en-US" sz="608" b="1" spc="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JAN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002849" y="3976886"/>
            <a:ext cx="199412" cy="100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1"/>
              </a:lnSpc>
            </a:pPr>
            <a:r>
              <a:rPr lang="en-US" sz="608" b="1" spc="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FEV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57328" y="3976886"/>
            <a:ext cx="199412" cy="100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1"/>
              </a:lnSpc>
            </a:pPr>
            <a:r>
              <a:rPr lang="en-US" sz="608" b="1" spc="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MAR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511603" y="3976886"/>
            <a:ext cx="199412" cy="100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1"/>
              </a:lnSpc>
            </a:pPr>
            <a:r>
              <a:rPr lang="en-US" sz="608" b="1" spc="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ABR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765878" y="3976886"/>
            <a:ext cx="199412" cy="100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1"/>
              </a:lnSpc>
            </a:pPr>
            <a:r>
              <a:rPr lang="en-US" sz="608" b="1" spc="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MAI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020154" y="3976886"/>
            <a:ext cx="199412" cy="100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1"/>
              </a:lnSpc>
            </a:pPr>
            <a:r>
              <a:rPr lang="en-US" sz="608" b="1" spc="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JUN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274429" y="3976886"/>
            <a:ext cx="199412" cy="100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1"/>
              </a:lnSpc>
            </a:pPr>
            <a:r>
              <a:rPr lang="en-US" sz="608" b="1" spc="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JUL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528705" y="3976886"/>
            <a:ext cx="199412" cy="100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1"/>
              </a:lnSpc>
            </a:pPr>
            <a:r>
              <a:rPr lang="en-US" sz="608" b="1" spc="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AGO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782980" y="3976886"/>
            <a:ext cx="199412" cy="100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1"/>
              </a:lnSpc>
            </a:pPr>
            <a:r>
              <a:rPr lang="en-US" sz="608" b="1" spc="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SET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037255" y="3976886"/>
            <a:ext cx="199412" cy="100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1"/>
              </a:lnSpc>
            </a:pPr>
            <a:r>
              <a:rPr lang="en-US" sz="608" b="1" spc="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OUT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291531" y="3976886"/>
            <a:ext cx="199412" cy="100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1"/>
              </a:lnSpc>
            </a:pPr>
            <a:r>
              <a:rPr lang="en-US" sz="608" b="1" spc="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NOV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545806" y="3976886"/>
            <a:ext cx="199412" cy="100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1"/>
              </a:lnSpc>
            </a:pPr>
            <a:r>
              <a:rPr lang="en-US" sz="608" b="1" spc="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DEZ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7552000" cy="601800"/>
          </a:xfrm>
          <a:prstGeom prst="rect">
            <a:avLst/>
          </a:prstGeom>
          <a:solidFill>
            <a:srgbClr val="1E3048"/>
          </a:solid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80344" y="1497417"/>
            <a:ext cx="2067654" cy="1451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43"/>
              </a:lnSpc>
            </a:pPr>
            <a:r>
              <a:rPr lang="en-US" sz="1149" spc="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A distribuição dos pedidos de acesso à informação ocorreu conforme vinculação do requerimento, seguindo critérios regimentais, assim se apresentando: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77190" y="136397"/>
            <a:ext cx="6804548" cy="290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25"/>
              </a:lnSpc>
            </a:pPr>
            <a:r>
              <a:rPr lang="en-US" sz="1661" spc="24">
                <a:solidFill>
                  <a:srgbClr val="F8F8F8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DA DISTRIBUIÇÃO DOS PEDIDOS DE ACESSO À INFORMAÇÃO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6932" y="108635"/>
            <a:ext cx="59901" cy="354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32"/>
              </a:lnSpc>
            </a:pPr>
            <a:r>
              <a:rPr lang="en-US" sz="2023" spc="30" dirty="0">
                <a:solidFill>
                  <a:srgbClr val="F8F8F8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.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337" y="372427"/>
            <a:ext cx="5862110" cy="39547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1097</Words>
  <Application>Microsoft Office PowerPoint</Application>
  <PresentationFormat>Personalizar</PresentationFormat>
  <Paragraphs>107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4" baseType="lpstr">
      <vt:lpstr>Poppins Bold</vt:lpstr>
      <vt:lpstr>Montserrat Classic</vt:lpstr>
      <vt:lpstr>Open Sans</vt:lpstr>
      <vt:lpstr>ADLaM Display</vt:lpstr>
      <vt:lpstr>Arial</vt:lpstr>
      <vt:lpstr>Montserrat Classic Bold</vt:lpstr>
      <vt:lpstr>Gliker Bold</vt:lpstr>
      <vt:lpstr>Calibri</vt:lpstr>
      <vt:lpstr>Anton</vt:lpstr>
      <vt:lpstr>Open Sans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Relatório OC24- final (21 x 11.8 cm)</dc:title>
  <cp:lastModifiedBy>Ana Carolina Lofrano Nascimento</cp:lastModifiedBy>
  <cp:revision>2</cp:revision>
  <dcterms:created xsi:type="dcterms:W3CDTF">2006-08-16T00:00:00Z</dcterms:created>
  <dcterms:modified xsi:type="dcterms:W3CDTF">2026-07-16T14:59:40Z</dcterms:modified>
  <dc:identifier>DAF7BVQFZsY</dc:identifier>
</cp:coreProperties>
</file>