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Poppins Bold" charset="1" panose="00000800000000000000"/>
      <p:regular r:id="rId19"/>
    </p:embeddedFont>
    <p:embeddedFont>
      <p:font typeface="Oilvare Base" charset="1" panose="00000500000000000000"/>
      <p:regular r:id="rId20"/>
    </p:embeddedFont>
    <p:embeddedFont>
      <p:font typeface="Poppins" charset="1" panose="00000500000000000000"/>
      <p:regular r:id="rId21"/>
    </p:embeddedFont>
    <p:embeddedFont>
      <p:font typeface="Montserrat" charset="1" panose="00000500000000000000"/>
      <p:regular r:id="rId22"/>
    </p:embeddedFont>
    <p:embeddedFont>
      <p:font typeface="Open Sans Bold" charset="1" panose="020B0806030504020204"/>
      <p:regular r:id="rId23"/>
    </p:embeddedFont>
    <p:embeddedFont>
      <p:font typeface="Open Sans" charset="1" panose="020B060603050402020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26.png" Type="http://schemas.openxmlformats.org/officeDocument/2006/relationships/image"/><Relationship Id="rId5" Target="../media/image27.png" Type="http://schemas.openxmlformats.org/officeDocument/2006/relationships/image"/><Relationship Id="rId6" Target="../media/image28.png" Type="http://schemas.openxmlformats.org/officeDocument/2006/relationships/image"/><Relationship Id="rId7" Target="../media/image29.png" Type="http://schemas.openxmlformats.org/officeDocument/2006/relationships/image"/><Relationship Id="rId8" Target="../media/image30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5.png" Type="http://schemas.openxmlformats.org/officeDocument/2006/relationships/image"/><Relationship Id="rId7" Target="../media/image36.png" Type="http://schemas.openxmlformats.org/officeDocument/2006/relationships/image"/><Relationship Id="rId8" Target="../media/image3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22.png" Type="http://schemas.openxmlformats.org/officeDocument/2006/relationships/image"/><Relationship Id="rId5" Target="../media/image2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24.png" Type="http://schemas.openxmlformats.org/officeDocument/2006/relationships/image"/><Relationship Id="rId5" Target="../media/image2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-443136" y="-479368"/>
            <a:ext cx="12672910" cy="12758067"/>
          </a:xfrm>
          <a:custGeom>
            <a:avLst/>
            <a:gdLst/>
            <a:ahLst/>
            <a:cxnLst/>
            <a:rect r="r" b="b" t="t" l="l"/>
            <a:pathLst>
              <a:path h="12758067" w="12672910">
                <a:moveTo>
                  <a:pt x="12672910" y="12758067"/>
                </a:moveTo>
                <a:lnTo>
                  <a:pt x="0" y="12758067"/>
                </a:lnTo>
                <a:lnTo>
                  <a:pt x="0" y="0"/>
                </a:lnTo>
                <a:lnTo>
                  <a:pt x="12672910" y="0"/>
                </a:lnTo>
                <a:lnTo>
                  <a:pt x="12672910" y="12758067"/>
                </a:lnTo>
                <a:close/>
              </a:path>
            </a:pathLst>
          </a:custGeom>
          <a:blipFill>
            <a:blip r:embed="rId2">
              <a:alphaModFix amt="73000"/>
            </a:blip>
            <a:stretch>
              <a:fillRect l="0" t="-12958" r="-19651" b="-589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4721612">
            <a:off x="3638115" y="1896865"/>
            <a:ext cx="14314219" cy="4992084"/>
          </a:xfrm>
          <a:custGeom>
            <a:avLst/>
            <a:gdLst/>
            <a:ahLst/>
            <a:cxnLst/>
            <a:rect r="r" b="b" t="t" l="l"/>
            <a:pathLst>
              <a:path h="4992084" w="14314219">
                <a:moveTo>
                  <a:pt x="0" y="0"/>
                </a:moveTo>
                <a:lnTo>
                  <a:pt x="14314219" y="0"/>
                </a:lnTo>
                <a:lnTo>
                  <a:pt x="14314219" y="4992084"/>
                </a:lnTo>
                <a:lnTo>
                  <a:pt x="0" y="49920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9953601" y="5"/>
            <a:ext cx="8713725" cy="10289235"/>
            <a:chOff x="0" y="0"/>
            <a:chExt cx="21042033" cy="2484659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8" y="0"/>
              <a:ext cx="21041977" cy="24846662"/>
            </a:xfrm>
            <a:custGeom>
              <a:avLst/>
              <a:gdLst/>
              <a:ahLst/>
              <a:cxnLst/>
              <a:rect r="r" b="b" t="t" l="l"/>
              <a:pathLst>
                <a:path h="24846662" w="21041977">
                  <a:moveTo>
                    <a:pt x="8455261" y="0"/>
                  </a:moveTo>
                  <a:cubicBezTo>
                    <a:pt x="8455261" y="0"/>
                    <a:pt x="9370423" y="4543806"/>
                    <a:pt x="4268071" y="12121388"/>
                  </a:cubicBezTo>
                  <a:cubicBezTo>
                    <a:pt x="-658513" y="19437986"/>
                    <a:pt x="33256" y="24846662"/>
                    <a:pt x="33256" y="24846662"/>
                  </a:cubicBezTo>
                  <a:lnTo>
                    <a:pt x="21041977" y="24846662"/>
                  </a:lnTo>
                  <a:lnTo>
                    <a:pt x="21041977" y="0"/>
                  </a:lnTo>
                  <a:close/>
                </a:path>
              </a:pathLst>
            </a:custGeom>
            <a:blipFill>
              <a:blip r:embed="rId5"/>
              <a:stretch>
                <a:fillRect l="-53529" t="0" r="-56393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true" flipV="false" rot="-2967198">
            <a:off x="12833343" y="6024265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10909314" y="0"/>
                </a:moveTo>
                <a:lnTo>
                  <a:pt x="0" y="0"/>
                </a:lnTo>
                <a:lnTo>
                  <a:pt x="0" y="3709167"/>
                </a:lnTo>
                <a:lnTo>
                  <a:pt x="10909314" y="3709167"/>
                </a:lnTo>
                <a:lnTo>
                  <a:pt x="10909314" y="0"/>
                </a:lnTo>
                <a:close/>
              </a:path>
            </a:pathLst>
          </a:custGeom>
          <a:blipFill>
            <a:blip r:embed="rId6">
              <a:alphaModFix amt="77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165433" y="946396"/>
            <a:ext cx="857867" cy="857867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8FCD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651318" y="2226096"/>
            <a:ext cx="604566" cy="604566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F7BC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476408" y="681913"/>
            <a:ext cx="637633" cy="637633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8388"/>
            </a:solidFill>
            <a:ln w="76200" cap="sq">
              <a:solidFill>
                <a:srgbClr val="2F7BC2"/>
              </a:solidFill>
              <a:prstDash val="solid"/>
              <a:miter/>
            </a:ln>
          </p:spPr>
        </p:sp>
        <p:sp>
          <p:nvSpPr>
            <p:cNvPr name="TextBox 15" id="15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990930" y="6355078"/>
            <a:ext cx="1412495" cy="1120933"/>
          </a:xfrm>
          <a:custGeom>
            <a:avLst/>
            <a:gdLst/>
            <a:ahLst/>
            <a:cxnLst/>
            <a:rect r="r" b="b" t="t" l="l"/>
            <a:pathLst>
              <a:path h="1120933" w="1412495">
                <a:moveTo>
                  <a:pt x="0" y="0"/>
                </a:moveTo>
                <a:lnTo>
                  <a:pt x="1412495" y="0"/>
                </a:lnTo>
                <a:lnTo>
                  <a:pt x="1412495" y="1120933"/>
                </a:lnTo>
                <a:lnTo>
                  <a:pt x="0" y="11209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0647" t="0" r="-3742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17733" y="9055790"/>
            <a:ext cx="3719169" cy="728337"/>
          </a:xfrm>
          <a:custGeom>
            <a:avLst/>
            <a:gdLst/>
            <a:ahLst/>
            <a:cxnLst/>
            <a:rect r="r" b="b" t="t" l="l"/>
            <a:pathLst>
              <a:path h="728337" w="3719169">
                <a:moveTo>
                  <a:pt x="0" y="0"/>
                </a:moveTo>
                <a:lnTo>
                  <a:pt x="3719169" y="0"/>
                </a:lnTo>
                <a:lnTo>
                  <a:pt x="3719169" y="728337"/>
                </a:lnTo>
                <a:lnTo>
                  <a:pt x="0" y="7283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4114537" y="9179259"/>
            <a:ext cx="4017831" cy="481399"/>
          </a:xfrm>
          <a:custGeom>
            <a:avLst/>
            <a:gdLst/>
            <a:ahLst/>
            <a:cxnLst/>
            <a:rect r="r" b="b" t="t" l="l"/>
            <a:pathLst>
              <a:path h="481399" w="4017831">
                <a:moveTo>
                  <a:pt x="0" y="0"/>
                </a:moveTo>
                <a:lnTo>
                  <a:pt x="4017831" y="0"/>
                </a:lnTo>
                <a:lnTo>
                  <a:pt x="4017831" y="481399"/>
                </a:lnTo>
                <a:lnTo>
                  <a:pt x="0" y="48139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034729" y="3613507"/>
            <a:ext cx="8319433" cy="1251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20"/>
              </a:lnSpc>
            </a:pPr>
            <a:r>
              <a:rPr lang="en-US" sz="8000" b="true">
                <a:solidFill>
                  <a:srgbClr val="178FCD"/>
                </a:solidFill>
                <a:latin typeface="Poppins Bold"/>
                <a:ea typeface="Poppins Bold"/>
                <a:cs typeface="Poppins Bold"/>
                <a:sym typeface="Poppins Bold"/>
              </a:rPr>
              <a:t>Relatório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4618908"/>
            <a:ext cx="6837460" cy="1642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96"/>
              </a:lnSpc>
            </a:pPr>
            <a:r>
              <a:rPr lang="en-US" sz="5523" b="true">
                <a:solidFill>
                  <a:srgbClr val="0E8388"/>
                </a:solidFill>
                <a:latin typeface="Poppins Bold"/>
                <a:ea typeface="Poppins Bold"/>
                <a:cs typeface="Poppins Bold"/>
                <a:sym typeface="Poppins Bold"/>
              </a:rPr>
              <a:t>Estatístico e avaliativo anual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532852" y="1079828"/>
            <a:ext cx="7611148" cy="821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54"/>
              </a:lnSpc>
            </a:pPr>
            <a:r>
              <a:rPr lang="en-US" sz="5311" b="true">
                <a:solidFill>
                  <a:srgbClr val="306464"/>
                </a:solidFill>
                <a:latin typeface="Poppins Bold"/>
                <a:ea typeface="Poppins Bold"/>
                <a:cs typeface="Poppins Bold"/>
                <a:sym typeface="Poppins Bold"/>
              </a:rPr>
              <a:t>Ouvidoria de Contas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16986" y="6300238"/>
            <a:ext cx="898431" cy="1306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65"/>
              </a:lnSpc>
            </a:pPr>
            <a:r>
              <a:rPr lang="en-US" sz="9004">
                <a:solidFill>
                  <a:srgbClr val="178FCD"/>
                </a:solidFill>
                <a:latin typeface="Oilvare Base"/>
                <a:ea typeface="Oilvare Base"/>
                <a:cs typeface="Oilvare Base"/>
                <a:sym typeface="Oilvare Base"/>
              </a:rPr>
              <a:t>2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879521" y="6300238"/>
            <a:ext cx="898431" cy="1306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65"/>
              </a:lnSpc>
            </a:pPr>
            <a:r>
              <a:rPr lang="en-US" sz="9004">
                <a:solidFill>
                  <a:srgbClr val="178FCD"/>
                </a:solidFill>
                <a:latin typeface="Oilvare Base"/>
                <a:ea typeface="Oilvare Base"/>
                <a:cs typeface="Oilvare Base"/>
                <a:sym typeface="Oilvare Base"/>
              </a:rPr>
              <a:t>4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216105" y="6318293"/>
            <a:ext cx="898431" cy="1306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65"/>
              </a:lnSpc>
            </a:pPr>
            <a:r>
              <a:rPr lang="en-US" sz="9004">
                <a:solidFill>
                  <a:srgbClr val="178FCD"/>
                </a:solidFill>
                <a:latin typeface="Oilvare Base"/>
                <a:ea typeface="Oilvare Base"/>
                <a:cs typeface="Oilvare Base"/>
                <a:sym typeface="Oilvare Base"/>
              </a:rPr>
              <a:t>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096367" y="1872773"/>
            <a:ext cx="6726411" cy="437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85"/>
              </a:lnSpc>
            </a:pPr>
            <a:r>
              <a:rPr lang="en-US" sz="2882" b="true">
                <a:solidFill>
                  <a:srgbClr val="178FCD"/>
                </a:solidFill>
                <a:latin typeface="Poppins Bold"/>
                <a:ea typeface="Poppins Bold"/>
                <a:cs typeface="Poppins Bold"/>
                <a:sym typeface="Poppins Bold"/>
              </a:rPr>
              <a:t>Pedido de Acesso à Informação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407590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2488624" y="10016500"/>
            <a:ext cx="13310752" cy="734301"/>
            <a:chOff x="0" y="0"/>
            <a:chExt cx="7366854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366853" cy="406400"/>
            </a:xfrm>
            <a:custGeom>
              <a:avLst/>
              <a:gdLst/>
              <a:ahLst/>
              <a:cxnLst/>
              <a:rect r="r" b="b" t="t" l="l"/>
              <a:pathLst>
                <a:path h="406400" w="7366853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F7BC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353272" y="5469204"/>
            <a:ext cx="3414923" cy="3789096"/>
          </a:xfrm>
          <a:custGeom>
            <a:avLst/>
            <a:gdLst/>
            <a:ahLst/>
            <a:cxnLst/>
            <a:rect r="r" b="b" t="t" l="l"/>
            <a:pathLst>
              <a:path h="3789096" w="3414923">
                <a:moveTo>
                  <a:pt x="0" y="0"/>
                </a:moveTo>
                <a:lnTo>
                  <a:pt x="3414923" y="0"/>
                </a:lnTo>
                <a:lnTo>
                  <a:pt x="3414923" y="3789096"/>
                </a:lnTo>
                <a:lnTo>
                  <a:pt x="0" y="37890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377104" y="5469204"/>
            <a:ext cx="2584223" cy="3789096"/>
          </a:xfrm>
          <a:custGeom>
            <a:avLst/>
            <a:gdLst/>
            <a:ahLst/>
            <a:cxnLst/>
            <a:rect r="r" b="b" t="t" l="l"/>
            <a:pathLst>
              <a:path h="3789096" w="2584223">
                <a:moveTo>
                  <a:pt x="0" y="0"/>
                </a:moveTo>
                <a:lnTo>
                  <a:pt x="2584223" y="0"/>
                </a:lnTo>
                <a:lnTo>
                  <a:pt x="2584223" y="3789096"/>
                </a:lnTo>
                <a:lnTo>
                  <a:pt x="0" y="37890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8256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711256" y="5469204"/>
            <a:ext cx="3722787" cy="3789096"/>
          </a:xfrm>
          <a:custGeom>
            <a:avLst/>
            <a:gdLst/>
            <a:ahLst/>
            <a:cxnLst/>
            <a:rect r="r" b="b" t="t" l="l"/>
            <a:pathLst>
              <a:path h="3789096" w="3722787">
                <a:moveTo>
                  <a:pt x="0" y="0"/>
                </a:moveTo>
                <a:lnTo>
                  <a:pt x="3722787" y="0"/>
                </a:lnTo>
                <a:lnTo>
                  <a:pt x="3722787" y="3789096"/>
                </a:lnTo>
                <a:lnTo>
                  <a:pt x="0" y="37890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289404" y="7455936"/>
            <a:ext cx="1242173" cy="499975"/>
          </a:xfrm>
          <a:custGeom>
            <a:avLst/>
            <a:gdLst/>
            <a:ahLst/>
            <a:cxnLst/>
            <a:rect r="r" b="b" t="t" l="l"/>
            <a:pathLst>
              <a:path h="499975" w="1242173">
                <a:moveTo>
                  <a:pt x="0" y="0"/>
                </a:moveTo>
                <a:lnTo>
                  <a:pt x="1242173" y="0"/>
                </a:lnTo>
                <a:lnTo>
                  <a:pt x="1242173" y="499975"/>
                </a:lnTo>
                <a:lnTo>
                  <a:pt x="0" y="4999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280874" y="4224604"/>
            <a:ext cx="16388484" cy="834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Considerando os dados gerenciais obtidos junto à  Diretoria de Protocolo, extraídos do sistema trâmite, é possível observar, de forma genérica, que os requerentes se dividem da seguinte forma: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1263412"/>
            <a:ext cx="16388484" cy="1933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11"/>
              </a:lnSpc>
            </a:pPr>
            <a:r>
              <a:rPr lang="en-US" b="true" sz="6470" spc="-194">
                <a:solidFill>
                  <a:srgbClr val="306464"/>
                </a:solidFill>
                <a:latin typeface="Poppins Bold"/>
                <a:ea typeface="Poppins Bold"/>
                <a:cs typeface="Poppins Bold"/>
                <a:sym typeface="Poppins Bold"/>
              </a:rPr>
              <a:t>Dos requerentes dos Pedidos de Acesso à Informação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-3558837" y="9248775"/>
            <a:ext cx="13788926" cy="395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5"/>
              </a:lnSpc>
            </a:pPr>
            <a:r>
              <a:rPr lang="en-US" b="true" sz="2544" spc="-76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Masculino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774752" y="9248775"/>
            <a:ext cx="13788926" cy="395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5"/>
              </a:lnSpc>
            </a:pPr>
            <a:r>
              <a:rPr lang="en-US" b="true" sz="2544" spc="-76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Feminino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510003" y="9239250"/>
            <a:ext cx="13788926" cy="395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5"/>
              </a:lnSpc>
            </a:pPr>
            <a:r>
              <a:rPr lang="en-US" b="true" sz="2544" spc="-76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Pessoa Jurídica e afins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6328440" y="7239984"/>
            <a:ext cx="1959560" cy="912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30"/>
              </a:lnSpc>
            </a:pPr>
            <a:r>
              <a:rPr lang="en-US" b="true" sz="5867" spc="-176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377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061066" y="9480036"/>
            <a:ext cx="1216298" cy="647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6"/>
              </a:lnSpc>
            </a:pPr>
            <a:r>
              <a:rPr lang="en-US" b="true" sz="4244" spc="-12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122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679814" y="9489561"/>
            <a:ext cx="1216298" cy="647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6"/>
              </a:lnSpc>
            </a:pPr>
            <a:r>
              <a:rPr lang="en-US" b="true" sz="4244" spc="-12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12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552982" y="9480036"/>
            <a:ext cx="1216298" cy="647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6"/>
              </a:lnSpc>
            </a:pPr>
            <a:r>
              <a:rPr lang="en-US" b="true" sz="4244" spc="-12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243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407590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80874" y="3660654"/>
            <a:ext cx="16181536" cy="1654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 tocante aos pedidos com fundamento na Lei de Acesso à Informação (Lei nº 12.527/2011), do total de 377 pedidos protocolados neste Tribunal de Contas, temos que 334 Pedidos de Acesso à Informação foram deferidos de forma imediata, outros 2 pedidos tiveram a informação indeferida e 41 não passaram por certificação da Ouvidoria de Contas, conforme observamos abaixo: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80874" y="641116"/>
            <a:ext cx="16388484" cy="1933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11"/>
              </a:lnSpc>
            </a:pPr>
            <a:r>
              <a:rPr lang="en-US" b="true" sz="6470" spc="-194">
                <a:solidFill>
                  <a:srgbClr val="306464"/>
                </a:solidFill>
                <a:latin typeface="Poppins Bold"/>
                <a:ea typeface="Poppins Bold"/>
                <a:cs typeface="Poppins Bold"/>
                <a:sym typeface="Poppins Bold"/>
              </a:rPr>
              <a:t>Quanto ao deferimento e indeferimento dos Pedidos de Acesso à Informação</a:t>
            </a:r>
          </a:p>
        </p:txBody>
      </p: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5230017" y="5691602"/>
          <a:ext cx="8795961" cy="4348910"/>
        </p:xfrm>
        <a:graphic>
          <a:graphicData uri="http://schemas.openxmlformats.org/drawingml/2006/table">
            <a:tbl>
              <a:tblPr/>
              <a:tblGrid>
                <a:gridCol w="2198149"/>
                <a:gridCol w="2148000"/>
                <a:gridCol w="4449812"/>
              </a:tblGrid>
              <a:tr h="75847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7"/>
                        </a:lnSpc>
                        <a:defRPr/>
                      </a:pPr>
                      <a:r>
                        <a:rPr lang="en-US" sz="1805" b="true">
                          <a:solidFill>
                            <a:srgbClr val="FEFEFF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RESULTADO</a:t>
                      </a:r>
                      <a:endParaRPr lang="en-US" sz="1100"/>
                    </a:p>
                  </a:txBody>
                  <a:tcPr marL="171955" marR="171955" marT="171955" marB="171955" anchor="ctr">
                    <a:lnL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252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7"/>
                        </a:lnSpc>
                        <a:defRPr/>
                      </a:pPr>
                      <a:r>
                        <a:rPr lang="en-US" sz="1805" b="true">
                          <a:solidFill>
                            <a:srgbClr val="FAF1EB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QUANTIDADE</a:t>
                      </a:r>
                      <a:endParaRPr lang="en-US" sz="1100"/>
                    </a:p>
                  </a:txBody>
                  <a:tcPr marL="171955" marR="171955" marT="171955" marB="171955" anchor="ctr">
                    <a:lnL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252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7"/>
                        </a:lnSpc>
                        <a:defRPr/>
                      </a:pPr>
                      <a:r>
                        <a:rPr lang="en-US" sz="1805" b="true">
                          <a:solidFill>
                            <a:srgbClr val="FAF1EB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MOTIVO</a:t>
                      </a:r>
                      <a:endParaRPr lang="en-US" sz="1100"/>
                    </a:p>
                  </a:txBody>
                  <a:tcPr marL="171955" marR="171955" marT="171955" marB="171955" anchor="ctr">
                    <a:lnL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2525"/>
                    </a:solidFill>
                  </a:tcPr>
                </a:tc>
              </a:tr>
              <a:tr h="140173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7"/>
                        </a:lnSpc>
                        <a:defRPr/>
                      </a:pPr>
                      <a:r>
                        <a:rPr lang="en-US" sz="1805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Indeferido</a:t>
                      </a:r>
                      <a:endParaRPr lang="en-US" sz="1100"/>
                    </a:p>
                  </a:txBody>
                  <a:tcPr marL="171955" marR="171955" marT="171955" marB="171955" anchor="ctr">
                    <a:lnL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13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7"/>
                        </a:lnSpc>
                        <a:defRPr/>
                      </a:pPr>
                      <a:r>
                        <a:rPr lang="en-US" sz="1805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lang="en-US" sz="1100"/>
                    </a:p>
                  </a:txBody>
                  <a:tcPr marL="171955" marR="171955" marT="171955" marB="171955" anchor="ctr">
                    <a:lnL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13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7"/>
                        </a:lnSpc>
                        <a:defRPr/>
                      </a:pPr>
                      <a:r>
                        <a:rPr lang="en-US" sz="1805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Requerimento de acesso ao Processo Sigiloso/informação sigilosa </a:t>
                      </a:r>
                      <a:endParaRPr lang="en-US" sz="1100"/>
                    </a:p>
                  </a:txBody>
                  <a:tcPr marL="171955" marR="171955" marT="171955" marB="171955" anchor="ctr">
                    <a:lnL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131"/>
                    </a:solidFill>
                  </a:tcPr>
                </a:tc>
              </a:tr>
              <a:tr h="140173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7"/>
                        </a:lnSpc>
                        <a:defRPr/>
                      </a:pPr>
                      <a:r>
                        <a:rPr lang="en-US" sz="1805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Não passaram por certificação da Ouvidoria</a:t>
                      </a:r>
                      <a:endParaRPr lang="en-US" sz="1100"/>
                    </a:p>
                  </a:txBody>
                  <a:tcPr marL="171955" marR="171955" marT="171955" marB="171955" anchor="ctr">
                    <a:lnL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23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7"/>
                        </a:lnSpc>
                        <a:defRPr/>
                      </a:pPr>
                      <a:r>
                        <a:rPr lang="en-US" sz="1805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41</a:t>
                      </a:r>
                      <a:endParaRPr lang="en-US" sz="1100"/>
                    </a:p>
                  </a:txBody>
                  <a:tcPr marL="171955" marR="171955" marT="171955" marB="171955" anchor="ctr">
                    <a:lnL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23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7"/>
                        </a:lnSpc>
                        <a:defRPr/>
                      </a:pPr>
                      <a:r>
                        <a:rPr lang="en-US" sz="1805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lang="en-US" sz="1100"/>
                    </a:p>
                  </a:txBody>
                  <a:tcPr marL="171955" marR="171955" marT="171955" marB="171955" anchor="ctr">
                    <a:lnL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230"/>
                    </a:solidFill>
                  </a:tcPr>
                </a:tc>
              </a:tr>
              <a:tr h="78696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7"/>
                        </a:lnSpc>
                        <a:defRPr/>
                      </a:pPr>
                      <a:r>
                        <a:rPr lang="en-US" sz="1805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Deferido</a:t>
                      </a:r>
                      <a:endParaRPr lang="en-US" sz="1100"/>
                    </a:p>
                  </a:txBody>
                  <a:tcPr marL="171955" marR="171955" marT="171955" marB="171955" anchor="ctr">
                    <a:lnL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7"/>
                        </a:lnSpc>
                        <a:defRPr/>
                      </a:pPr>
                      <a:r>
                        <a:rPr lang="en-US" sz="1805" b="true">
                          <a:solidFill>
                            <a:srgbClr val="000000"/>
                          </a:solidFill>
                          <a:latin typeface="Open Sans Bold"/>
                          <a:ea typeface="Open Sans Bold"/>
                          <a:cs typeface="Open Sans Bold"/>
                          <a:sym typeface="Open Sans Bold"/>
                        </a:rPr>
                        <a:t>334</a:t>
                      </a:r>
                      <a:endParaRPr lang="en-US" sz="1100"/>
                    </a:p>
                  </a:txBody>
                  <a:tcPr marL="171955" marR="171955" marT="171955" marB="171955" anchor="ctr">
                    <a:lnL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7"/>
                        </a:lnSpc>
                        <a:defRPr/>
                      </a:pPr>
                      <a:r>
                        <a:rPr lang="en-US" sz="1805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lang="en-US" sz="1100"/>
                    </a:p>
                  </a:txBody>
                  <a:tcPr marL="171955" marR="171955" marT="171955" marB="171955" anchor="ctr">
                    <a:lnL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4391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name="Freeform 7" id="7"/>
          <p:cNvSpPr/>
          <p:nvPr/>
        </p:nvSpPr>
        <p:spPr>
          <a:xfrm flipH="false" flipV="false" rot="0">
            <a:off x="3122991" y="6068094"/>
            <a:ext cx="1829427" cy="3595926"/>
          </a:xfrm>
          <a:custGeom>
            <a:avLst/>
            <a:gdLst/>
            <a:ahLst/>
            <a:cxnLst/>
            <a:rect r="r" b="b" t="t" l="l"/>
            <a:pathLst>
              <a:path h="3595926" w="1829427">
                <a:moveTo>
                  <a:pt x="0" y="0"/>
                </a:moveTo>
                <a:lnTo>
                  <a:pt x="1829427" y="0"/>
                </a:lnTo>
                <a:lnTo>
                  <a:pt x="1829427" y="3595925"/>
                </a:lnTo>
                <a:lnTo>
                  <a:pt x="0" y="35959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407590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80874" y="2497648"/>
            <a:ext cx="16388484" cy="4111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 modo geral, os indeferimentos se deram por razões pontuais, ou seja, quando da análise dos pedidos de acesso à informação foi possível observar que:</a:t>
            </a:r>
          </a:p>
          <a:p>
            <a:pPr algn="just">
              <a:lnSpc>
                <a:spcPts val="3249"/>
              </a:lnSpc>
            </a:pPr>
          </a:p>
          <a:p>
            <a:pPr algn="just" marL="539749" indent="-269875" lvl="1">
              <a:lnSpc>
                <a:spcPts val="32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 um dos requerimentos o interessado solicitava informações de caráter pessoal, protegido pela Lei Geral de Proteção de Dados, motivo pelo qual o acesso à informação foi indeferido nos termos do artigo 5°, II e 11 da LGPD.</a:t>
            </a:r>
          </a:p>
          <a:p>
            <a:pPr algn="just">
              <a:lnSpc>
                <a:spcPts val="3249"/>
              </a:lnSpc>
            </a:pPr>
          </a:p>
          <a:p>
            <a:pPr algn="just" marL="539749" indent="-269875" lvl="1">
              <a:lnSpc>
                <a:spcPts val="32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E, em outro requerimento, os dados solicitados possuíam caráter sigiloso, seja por tratarem de processos de denúncia ou por se tratar de informação que, em tese, violaria a privacidade.</a:t>
            </a:r>
          </a:p>
          <a:p>
            <a:pPr algn="just">
              <a:lnSpc>
                <a:spcPts val="3249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true" flipV="false" rot="0">
            <a:off x="14958761" y="7428423"/>
            <a:ext cx="3001736" cy="3012692"/>
          </a:xfrm>
          <a:custGeom>
            <a:avLst/>
            <a:gdLst/>
            <a:ahLst/>
            <a:cxnLst/>
            <a:rect r="r" b="b" t="t" l="l"/>
            <a:pathLst>
              <a:path h="3012692" w="3001736">
                <a:moveTo>
                  <a:pt x="3001736" y="0"/>
                </a:moveTo>
                <a:lnTo>
                  <a:pt x="0" y="0"/>
                </a:lnTo>
                <a:lnTo>
                  <a:pt x="0" y="3012692"/>
                </a:lnTo>
                <a:lnTo>
                  <a:pt x="3001736" y="3012692"/>
                </a:lnTo>
                <a:lnTo>
                  <a:pt x="300173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4721612">
            <a:off x="3638115" y="1896865"/>
            <a:ext cx="14314219" cy="4992084"/>
          </a:xfrm>
          <a:custGeom>
            <a:avLst/>
            <a:gdLst/>
            <a:ahLst/>
            <a:cxnLst/>
            <a:rect r="r" b="b" t="t" l="l"/>
            <a:pathLst>
              <a:path h="4992084" w="14314219">
                <a:moveTo>
                  <a:pt x="0" y="0"/>
                </a:moveTo>
                <a:lnTo>
                  <a:pt x="14314219" y="0"/>
                </a:lnTo>
                <a:lnTo>
                  <a:pt x="14314219" y="4992084"/>
                </a:lnTo>
                <a:lnTo>
                  <a:pt x="0" y="4992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2967198">
            <a:off x="12833343" y="6024265"/>
            <a:ext cx="10909314" cy="3709167"/>
          </a:xfrm>
          <a:custGeom>
            <a:avLst/>
            <a:gdLst/>
            <a:ahLst/>
            <a:cxnLst/>
            <a:rect r="r" b="b" t="t" l="l"/>
            <a:pathLst>
              <a:path h="3709167" w="10909314">
                <a:moveTo>
                  <a:pt x="10909314" y="0"/>
                </a:moveTo>
                <a:lnTo>
                  <a:pt x="0" y="0"/>
                </a:lnTo>
                <a:lnTo>
                  <a:pt x="0" y="3709167"/>
                </a:lnTo>
                <a:lnTo>
                  <a:pt x="10909314" y="3709167"/>
                </a:lnTo>
                <a:lnTo>
                  <a:pt x="10909314" y="0"/>
                </a:lnTo>
                <a:close/>
              </a:path>
            </a:pathLst>
          </a:custGeom>
          <a:blipFill>
            <a:blip r:embed="rId4">
              <a:alphaModFix amt="7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165433" y="946396"/>
            <a:ext cx="857867" cy="857867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9651318" y="2226096"/>
            <a:ext cx="604566" cy="604566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0476408" y="681913"/>
            <a:ext cx="637633" cy="637633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76200" cap="sq">
              <a:solidFill>
                <a:srgbClr val="2F7BC2"/>
              </a:solidFill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855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752800" y="946396"/>
            <a:ext cx="1507147" cy="1039931"/>
          </a:xfrm>
          <a:custGeom>
            <a:avLst/>
            <a:gdLst/>
            <a:ahLst/>
            <a:cxnLst/>
            <a:rect r="r" b="b" t="t" l="l"/>
            <a:pathLst>
              <a:path h="1039931" w="1507147">
                <a:moveTo>
                  <a:pt x="0" y="0"/>
                </a:moveTo>
                <a:lnTo>
                  <a:pt x="1507147" y="0"/>
                </a:lnTo>
                <a:lnTo>
                  <a:pt x="1507147" y="1039931"/>
                </a:lnTo>
                <a:lnTo>
                  <a:pt x="0" y="10399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28700" y="9258300"/>
            <a:ext cx="4314461" cy="759881"/>
          </a:xfrm>
          <a:custGeom>
            <a:avLst/>
            <a:gdLst/>
            <a:ahLst/>
            <a:cxnLst/>
            <a:rect r="r" b="b" t="t" l="l"/>
            <a:pathLst>
              <a:path h="759881" w="4314461">
                <a:moveTo>
                  <a:pt x="0" y="0"/>
                </a:moveTo>
                <a:lnTo>
                  <a:pt x="4314461" y="0"/>
                </a:lnTo>
                <a:lnTo>
                  <a:pt x="4314461" y="759881"/>
                </a:lnTo>
                <a:lnTo>
                  <a:pt x="0" y="7598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8682" t="0" r="-3515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715135" y="681913"/>
            <a:ext cx="14407631" cy="9605087"/>
          </a:xfrm>
          <a:custGeom>
            <a:avLst/>
            <a:gdLst/>
            <a:ahLst/>
            <a:cxnLst/>
            <a:rect r="r" b="b" t="t" l="l"/>
            <a:pathLst>
              <a:path h="9605087" w="14407631">
                <a:moveTo>
                  <a:pt x="0" y="0"/>
                </a:moveTo>
                <a:lnTo>
                  <a:pt x="14407630" y="0"/>
                </a:lnTo>
                <a:lnTo>
                  <a:pt x="14407630" y="9605087"/>
                </a:lnTo>
                <a:lnTo>
                  <a:pt x="0" y="96050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28639" y="6514040"/>
            <a:ext cx="7614174" cy="1075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11"/>
              </a:lnSpc>
            </a:pPr>
            <a:r>
              <a:rPr lang="en-US" sz="3606" spc="191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Nossas atividades sendo compartilhadas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224618" y="1165367"/>
            <a:ext cx="3890836" cy="391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95"/>
              </a:lnSpc>
            </a:pPr>
            <a:r>
              <a:rPr lang="en-US" sz="2540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Ouvidoria de Contas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269472" y="1565898"/>
            <a:ext cx="2313127" cy="255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57"/>
              </a:lnSpc>
            </a:pPr>
            <a:r>
              <a:rPr lang="en-US" sz="171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TCE - PR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46235" y="3385887"/>
            <a:ext cx="8672727" cy="3147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991"/>
              </a:lnSpc>
            </a:pPr>
            <a:r>
              <a:rPr lang="en-US" sz="10518" b="true">
                <a:solidFill>
                  <a:srgbClr val="0E8388"/>
                </a:solidFill>
                <a:latin typeface="Poppins Bold"/>
                <a:ea typeface="Poppins Bold"/>
                <a:cs typeface="Poppins Bold"/>
                <a:sym typeface="Poppins Bold"/>
              </a:rPr>
              <a:t>A serviço do cidadãoo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338737">
            <a:off x="15956485" y="4878437"/>
            <a:ext cx="620543" cy="428175"/>
          </a:xfrm>
          <a:custGeom>
            <a:avLst/>
            <a:gdLst/>
            <a:ahLst/>
            <a:cxnLst/>
            <a:rect r="r" b="b" t="t" l="l"/>
            <a:pathLst>
              <a:path h="428175" w="620543">
                <a:moveTo>
                  <a:pt x="0" y="0"/>
                </a:moveTo>
                <a:lnTo>
                  <a:pt x="620543" y="0"/>
                </a:lnTo>
                <a:lnTo>
                  <a:pt x="620543" y="428175"/>
                </a:lnTo>
                <a:lnTo>
                  <a:pt x="0" y="4281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85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577937"/>
          </a:xfrm>
          <a:custGeom>
            <a:avLst/>
            <a:gdLst/>
            <a:ahLst/>
            <a:cxnLst/>
            <a:rect r="r" b="b" t="t" l="l"/>
            <a:pathLst>
              <a:path h="10577937" w="18288000">
                <a:moveTo>
                  <a:pt x="0" y="0"/>
                </a:moveTo>
                <a:lnTo>
                  <a:pt x="18288000" y="0"/>
                </a:lnTo>
                <a:lnTo>
                  <a:pt x="18288000" y="10577937"/>
                </a:lnTo>
                <a:lnTo>
                  <a:pt x="0" y="10577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9000"/>
            </a:blip>
            <a:stretch>
              <a:fillRect l="0" t="-7701" r="0" b="-7701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407590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2488624" y="10016500"/>
            <a:ext cx="13310752" cy="734301"/>
            <a:chOff x="0" y="0"/>
            <a:chExt cx="7366854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366853" cy="406400"/>
            </a:xfrm>
            <a:custGeom>
              <a:avLst/>
              <a:gdLst/>
              <a:ahLst/>
              <a:cxnLst/>
              <a:rect r="r" b="b" t="t" l="l"/>
              <a:pathLst>
                <a:path h="406400" w="7366853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F7BC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280874" y="3510358"/>
            <a:ext cx="16388484" cy="2473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49"/>
              </a:lnSpc>
            </a:pPr>
            <a:r>
              <a:rPr lang="en-US" sz="2499" spc="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 Pedidos de Acesso à Informação podem ser apresentados por qualquer pessoa ao Tribunal de Contas do Estado do Paraná, sendo o procedimento regido pela Lei N° 12.527/2011 e pela Resolução 45/2014 do próprio Tribunal de Contas.</a:t>
            </a:r>
          </a:p>
          <a:p>
            <a:pPr algn="just">
              <a:lnSpc>
                <a:spcPts val="3249"/>
              </a:lnSpc>
            </a:pPr>
          </a:p>
          <a:p>
            <a:pPr algn="just">
              <a:lnSpc>
                <a:spcPts val="3249"/>
              </a:lnSpc>
            </a:pPr>
            <a:r>
              <a:rPr lang="en-US" sz="2499" spc="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Os pedidos de acesso podem ser formulados pelos seguintes meios:</a:t>
            </a:r>
          </a:p>
          <a:p>
            <a:pPr algn="just">
              <a:lnSpc>
                <a:spcPts val="3249"/>
              </a:lnSpc>
            </a:pP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256039" y="5877716"/>
            <a:ext cx="2313161" cy="2321868"/>
          </a:xfrm>
          <a:custGeom>
            <a:avLst/>
            <a:gdLst/>
            <a:ahLst/>
            <a:cxnLst/>
            <a:rect r="r" b="b" t="t" l="l"/>
            <a:pathLst>
              <a:path h="2321868" w="2313161">
                <a:moveTo>
                  <a:pt x="0" y="0"/>
                </a:moveTo>
                <a:lnTo>
                  <a:pt x="2313161" y="0"/>
                </a:lnTo>
                <a:lnTo>
                  <a:pt x="2313161" y="2321868"/>
                </a:lnTo>
                <a:lnTo>
                  <a:pt x="0" y="23218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8000"/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2404195" y="6008305"/>
            <a:ext cx="2082799" cy="2082799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F7BC2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489783" y="6093893"/>
            <a:ext cx="1911622" cy="1911622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5973761" y="5887241"/>
            <a:ext cx="2313161" cy="2321868"/>
          </a:xfrm>
          <a:custGeom>
            <a:avLst/>
            <a:gdLst/>
            <a:ahLst/>
            <a:cxnLst/>
            <a:rect r="r" b="b" t="t" l="l"/>
            <a:pathLst>
              <a:path h="2321868" w="2313161">
                <a:moveTo>
                  <a:pt x="0" y="0"/>
                </a:moveTo>
                <a:lnTo>
                  <a:pt x="2313162" y="0"/>
                </a:lnTo>
                <a:lnTo>
                  <a:pt x="2313162" y="2321868"/>
                </a:lnTo>
                <a:lnTo>
                  <a:pt x="0" y="23218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8000"/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6121917" y="6017830"/>
            <a:ext cx="2082799" cy="2082799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F7BC2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6207505" y="6103418"/>
            <a:ext cx="1911622" cy="1911622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9925223" y="5887241"/>
            <a:ext cx="2313161" cy="2321868"/>
          </a:xfrm>
          <a:custGeom>
            <a:avLst/>
            <a:gdLst/>
            <a:ahLst/>
            <a:cxnLst/>
            <a:rect r="r" b="b" t="t" l="l"/>
            <a:pathLst>
              <a:path h="2321868" w="2313161">
                <a:moveTo>
                  <a:pt x="0" y="0"/>
                </a:moveTo>
                <a:lnTo>
                  <a:pt x="2313161" y="0"/>
                </a:lnTo>
                <a:lnTo>
                  <a:pt x="2313161" y="2321868"/>
                </a:lnTo>
                <a:lnTo>
                  <a:pt x="0" y="23218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8000"/>
            </a:blip>
            <a:stretch>
              <a:fillRect l="0" t="0" r="0" b="0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10073378" y="6017830"/>
            <a:ext cx="2082799" cy="2082799"/>
            <a:chOff x="0" y="0"/>
            <a:chExt cx="812800" cy="8128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F7BC2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0158967" y="6103418"/>
            <a:ext cx="1911622" cy="1911622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5" id="35"/>
          <p:cNvSpPr/>
          <p:nvPr/>
        </p:nvSpPr>
        <p:spPr>
          <a:xfrm flipH="false" flipV="false" rot="0">
            <a:off x="10388672" y="6180641"/>
            <a:ext cx="1386262" cy="1694129"/>
          </a:xfrm>
          <a:custGeom>
            <a:avLst/>
            <a:gdLst/>
            <a:ahLst/>
            <a:cxnLst/>
            <a:rect r="r" b="b" t="t" l="l"/>
            <a:pathLst>
              <a:path h="1694129" w="1386262">
                <a:moveTo>
                  <a:pt x="0" y="0"/>
                </a:moveTo>
                <a:lnTo>
                  <a:pt x="1386262" y="0"/>
                </a:lnTo>
                <a:lnTo>
                  <a:pt x="1386262" y="1694129"/>
                </a:lnTo>
                <a:lnTo>
                  <a:pt x="0" y="16941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-5187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3876684" y="5887241"/>
            <a:ext cx="2313161" cy="2321868"/>
          </a:xfrm>
          <a:custGeom>
            <a:avLst/>
            <a:gdLst/>
            <a:ahLst/>
            <a:cxnLst/>
            <a:rect r="r" b="b" t="t" l="l"/>
            <a:pathLst>
              <a:path h="2321868" w="2313161">
                <a:moveTo>
                  <a:pt x="0" y="0"/>
                </a:moveTo>
                <a:lnTo>
                  <a:pt x="2313161" y="0"/>
                </a:lnTo>
                <a:lnTo>
                  <a:pt x="2313161" y="2321868"/>
                </a:lnTo>
                <a:lnTo>
                  <a:pt x="0" y="23218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8000"/>
            </a:blip>
            <a:stretch>
              <a:fillRect l="0" t="0" r="0" b="0"/>
            </a:stretch>
          </a:blipFill>
        </p:spPr>
      </p:sp>
      <p:grpSp>
        <p:nvGrpSpPr>
          <p:cNvPr name="Group 37" id="37"/>
          <p:cNvGrpSpPr/>
          <p:nvPr/>
        </p:nvGrpSpPr>
        <p:grpSpPr>
          <a:xfrm rot="0">
            <a:off x="14024840" y="6017830"/>
            <a:ext cx="2082799" cy="2082799"/>
            <a:chOff x="0" y="0"/>
            <a:chExt cx="812800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F7BC2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14110428" y="6103418"/>
            <a:ext cx="1911622" cy="1911622"/>
            <a:chOff x="0" y="0"/>
            <a:chExt cx="812800" cy="8128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43" id="43"/>
          <p:cNvSpPr/>
          <p:nvPr/>
        </p:nvSpPr>
        <p:spPr>
          <a:xfrm flipH="false" flipV="false" rot="0">
            <a:off x="6103156" y="6250156"/>
            <a:ext cx="2120321" cy="1576989"/>
          </a:xfrm>
          <a:custGeom>
            <a:avLst/>
            <a:gdLst/>
            <a:ahLst/>
            <a:cxnLst/>
            <a:rect r="r" b="b" t="t" l="l"/>
            <a:pathLst>
              <a:path h="1576989" w="2120321">
                <a:moveTo>
                  <a:pt x="0" y="0"/>
                </a:moveTo>
                <a:lnTo>
                  <a:pt x="2120321" y="0"/>
                </a:lnTo>
                <a:lnTo>
                  <a:pt x="2120321" y="1576989"/>
                </a:lnTo>
                <a:lnTo>
                  <a:pt x="0" y="15769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2680945" y="6103418"/>
            <a:ext cx="1529298" cy="1911622"/>
          </a:xfrm>
          <a:custGeom>
            <a:avLst/>
            <a:gdLst/>
            <a:ahLst/>
            <a:cxnLst/>
            <a:rect r="r" b="b" t="t" l="l"/>
            <a:pathLst>
              <a:path h="1911622" w="1529298">
                <a:moveTo>
                  <a:pt x="0" y="0"/>
                </a:moveTo>
                <a:lnTo>
                  <a:pt x="1529298" y="0"/>
                </a:lnTo>
                <a:lnTo>
                  <a:pt x="1529298" y="1911622"/>
                </a:lnTo>
                <a:lnTo>
                  <a:pt x="0" y="19116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14324507" y="6250156"/>
            <a:ext cx="1510816" cy="1540339"/>
          </a:xfrm>
          <a:custGeom>
            <a:avLst/>
            <a:gdLst/>
            <a:ahLst/>
            <a:cxnLst/>
            <a:rect r="r" b="b" t="t" l="l"/>
            <a:pathLst>
              <a:path h="1540339" w="1510816">
                <a:moveTo>
                  <a:pt x="0" y="0"/>
                </a:moveTo>
                <a:lnTo>
                  <a:pt x="1510816" y="0"/>
                </a:lnTo>
                <a:lnTo>
                  <a:pt x="1510816" y="1540339"/>
                </a:lnTo>
                <a:lnTo>
                  <a:pt x="0" y="15403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6" id="46"/>
          <p:cNvSpPr txBox="true"/>
          <p:nvPr/>
        </p:nvSpPr>
        <p:spPr>
          <a:xfrm rot="0">
            <a:off x="1028700" y="1000125"/>
            <a:ext cx="16388484" cy="1010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11"/>
              </a:lnSpc>
            </a:pPr>
            <a:r>
              <a:rPr lang="en-US" b="true" sz="6470" spc="-194">
                <a:solidFill>
                  <a:srgbClr val="306464"/>
                </a:solidFill>
                <a:latin typeface="Poppins Bold"/>
                <a:ea typeface="Poppins Bold"/>
                <a:cs typeface="Poppins Bold"/>
                <a:sym typeface="Poppins Bold"/>
              </a:rPr>
              <a:t> DOS PEDIDOS DE ACESSO À INFORMAÇÃO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2145002" y="8053004"/>
            <a:ext cx="2535234" cy="1782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0"/>
              </a:lnSpc>
            </a:pPr>
            <a:r>
              <a:rPr lang="en-US" b="true" sz="216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Preenchimento de formulário eletrônico no Portal deste Tribunal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5862725" y="8091104"/>
            <a:ext cx="2535234" cy="1077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0"/>
              </a:lnSpc>
            </a:pPr>
            <a:r>
              <a:rPr lang="en-US" b="true" sz="216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Peticionamento eletrônico via e-contas Paraná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9798134" y="8151959"/>
            <a:ext cx="2736405" cy="1077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0"/>
              </a:lnSpc>
            </a:pPr>
            <a:r>
              <a:rPr lang="en-US" b="true" sz="216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Telefone, pela linha direta com a Ouvidoria(0800) 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3876684" y="8091104"/>
            <a:ext cx="2535234" cy="1077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0"/>
              </a:lnSpc>
            </a:pPr>
            <a:r>
              <a:rPr lang="en-US" b="true" sz="216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Correspondência à Ouvidoria ou ao Protocolo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407590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80874" y="850900"/>
            <a:ext cx="16590448" cy="9435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49"/>
              </a:lnSpc>
            </a:pPr>
            <a:r>
              <a:rPr lang="en-US" sz="2499" spc="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Convém observar que, quando estes forem formulados por intermédio da Ouvidoria de Contas, serão logo após a triagem da unidade, encaminhados à Diretoria de Protocolo para autuação e distribuição.</a:t>
            </a:r>
          </a:p>
          <a:p>
            <a:pPr algn="just">
              <a:lnSpc>
                <a:spcPts val="3249"/>
              </a:lnSpc>
            </a:pPr>
          </a:p>
          <a:p>
            <a:pPr algn="just">
              <a:lnSpc>
                <a:spcPts val="3249"/>
              </a:lnSpc>
            </a:pPr>
            <a:r>
              <a:rPr lang="en-US" sz="2499" spc="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Após a autuação, a Diretoria de Protocolo informará o número do processo à Ouvidoria, que entrará em contato com interessado para prestação de informação de acompanhamento.</a:t>
            </a:r>
          </a:p>
          <a:p>
            <a:pPr algn="just">
              <a:lnSpc>
                <a:spcPts val="3249"/>
              </a:lnSpc>
            </a:pPr>
          </a:p>
          <a:p>
            <a:pPr algn="just">
              <a:lnSpc>
                <a:spcPts val="3249"/>
              </a:lnSpc>
            </a:pPr>
            <a:r>
              <a:rPr lang="en-US" sz="2499" spc="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Assim, a Ouvidoria é apenas uma das portas de entrada dos requerimentos, de modo a facilitar o acesso do usuário do serviço público ao Tribunal para tal finalidade.</a:t>
            </a:r>
          </a:p>
          <a:p>
            <a:pPr algn="just">
              <a:lnSpc>
                <a:spcPts val="3249"/>
              </a:lnSpc>
            </a:pPr>
          </a:p>
          <a:p>
            <a:pPr algn="just">
              <a:lnSpc>
                <a:spcPts val="3249"/>
              </a:lnSpc>
            </a:pPr>
            <a:r>
              <a:rPr lang="en-US" sz="2499" spc="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Neste contexto, tem-se que em 2024 foram recebidas através do Sistema desta Ouvidoria, Conte Pra Ouvidoria - CPO, 389 manifestações classificadas pelo cidadão como Pedido de Acesso à Informação (Lei Nº 12.527/2011).</a:t>
            </a:r>
          </a:p>
          <a:p>
            <a:pPr algn="just">
              <a:lnSpc>
                <a:spcPts val="3249"/>
              </a:lnSpc>
            </a:pPr>
          </a:p>
          <a:p>
            <a:pPr algn="just">
              <a:lnSpc>
                <a:spcPts val="3249"/>
              </a:lnSpc>
            </a:pPr>
            <a:r>
              <a:rPr lang="en-US" sz="2499" spc="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Contudo, quando da análise de triagem pela Ouvidoria de Contas, foi possível observar que 07 destas manifestações, em que pese o interessado cadastrar como um requerimento de acesso, na verdade tratavam-se de situações vinculadas a Lei N.º 12.527/2011, mas não eram propriamente requerimentos, sendo que, em sua grande maioria o cidadão queria informações sobre: como realizar um pedido; qual o caminho adequado ou informações sobre prazos. Em alguns casos até era um requerimento, mas não direcionado ao Tribunal, ou seja, não era o TCE-PR o órgão responsável pela apresentação da informação desejada. Nestes casos, tais manifestações receberam uma resposta orientativa diretamente pela Ouvidoria de Contas, o que acaba não ensejando seu encaminhamento para autuação e distribuição nos termos da Lei.</a:t>
            </a:r>
          </a:p>
          <a:p>
            <a:pPr algn="just">
              <a:lnSpc>
                <a:spcPts val="3249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407590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80874" y="1835150"/>
            <a:ext cx="16181536" cy="7387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Assim, após análise de triagem realizada pela Ouvidoria, foram encaminhados para verificação, autuação e distribuição junto à Diretoria de Protocolo – DP, 382 manifestações, classificadas como pedido de acesso à informação, que observavam o disposto na Lei Nº 12.527/2011 e Resolução Nº 45/2014 deste Tribunal de Contas.</a:t>
            </a:r>
          </a:p>
          <a:p>
            <a:pPr algn="just">
              <a:lnSpc>
                <a:spcPts val="3249"/>
              </a:lnSpc>
            </a:pPr>
          </a:p>
          <a:p>
            <a:pPr algn="just">
              <a:lnSpc>
                <a:spcPts val="3249"/>
              </a:lnSpc>
            </a:pPr>
            <a:r>
              <a:rPr lang="en-US" sz="2499" spc="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Destaca-se que, seguindo os critérios da Resolução N° 45/2014 deste Tribunal, a Diretoria de Protocolo autuou o total de 350 manifestações como novos processos de requerimento de acesso à informação.</a:t>
            </a:r>
          </a:p>
          <a:p>
            <a:pPr algn="just">
              <a:lnSpc>
                <a:spcPts val="3249"/>
              </a:lnSpc>
            </a:pPr>
          </a:p>
          <a:p>
            <a:pPr algn="just">
              <a:lnSpc>
                <a:spcPts val="3249"/>
              </a:lnSpc>
            </a:pPr>
            <a:r>
              <a:rPr lang="en-US" sz="2499" spc="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E, em razão do disposto no art. 5º, Parágrafo Único, da citada norma, 15 manifestações foram autuadas pela DP como Requerimentos Externos.</a:t>
            </a:r>
          </a:p>
          <a:p>
            <a:pPr algn="just">
              <a:lnSpc>
                <a:spcPts val="3249"/>
              </a:lnSpc>
            </a:pPr>
          </a:p>
          <a:p>
            <a:pPr algn="just">
              <a:lnSpc>
                <a:spcPts val="3249"/>
              </a:lnSpc>
            </a:pPr>
            <a:r>
              <a:rPr lang="en-US" sz="2499" spc="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Outras 16 manifestações que requeriam acesso à informação, foram juntadas a autos em trâmite neste Tribunal, ou seja, não foram autuados processos novos, e, por fim, em 01 manifestação oriunda da Ouvidora à Diretoria de Protocolo prestou informações em razão do pedido não se amoldar a um requerimento de acesso ou a um Requerimento Externo. </a:t>
            </a:r>
          </a:p>
          <a:p>
            <a:pPr algn="just">
              <a:lnSpc>
                <a:spcPts val="3249"/>
              </a:lnSpc>
            </a:pPr>
          </a:p>
          <a:p>
            <a:pPr algn="just">
              <a:lnSpc>
                <a:spcPts val="3249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407590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2488624" y="10016500"/>
            <a:ext cx="13310752" cy="734301"/>
            <a:chOff x="0" y="0"/>
            <a:chExt cx="7366854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366853" cy="406400"/>
            </a:xfrm>
            <a:custGeom>
              <a:avLst/>
              <a:gdLst/>
              <a:ahLst/>
              <a:cxnLst/>
              <a:rect r="r" b="b" t="t" l="l"/>
              <a:pathLst>
                <a:path h="406400" w="7366853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F7BC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280874" y="3779528"/>
            <a:ext cx="16388484" cy="37018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49"/>
              </a:lnSpc>
            </a:pPr>
            <a:r>
              <a:rPr lang="en-US" sz="2499" spc="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Importante destacar que os pedidos de acesso à informação podem ser formulados via Ouvidoria, pelos canais de comunicação da unidade ou remotamente por meio de peticionamento eletrônico, via e-contas Paraná ou por correspondência.</a:t>
            </a:r>
          </a:p>
          <a:p>
            <a:pPr algn="just">
              <a:lnSpc>
                <a:spcPts val="3249"/>
              </a:lnSpc>
            </a:pPr>
          </a:p>
          <a:p>
            <a:pPr algn="just">
              <a:lnSpc>
                <a:spcPts val="3249"/>
              </a:lnSpc>
            </a:pPr>
            <a:r>
              <a:rPr lang="en-US" sz="2499" spc="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Dentre o total recepcionado pela Ouvidoria (autuados nos termos da Lei N° 12.527/2011) e os encaminhados diretamente à Diretoria de Protocolo via e-Contas, peticionamento eletrônico ou por correspondência ao Protocolo, tem-se que no ano de 2024 tramitaram neste Tribunal de Contas o total de 377 processos formais de pedidos de acesso à informação.</a:t>
            </a:r>
          </a:p>
          <a:p>
            <a:pPr algn="just">
              <a:lnSpc>
                <a:spcPts val="3249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1263412"/>
            <a:ext cx="16388484" cy="1933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11"/>
              </a:lnSpc>
            </a:pPr>
            <a:r>
              <a:rPr lang="en-US" b="true" sz="6470" spc="-194">
                <a:solidFill>
                  <a:srgbClr val="306464"/>
                </a:solidFill>
                <a:latin typeface="Poppins Bold"/>
                <a:ea typeface="Poppins Bold"/>
                <a:cs typeface="Poppins Bold"/>
                <a:sym typeface="Poppins Bold"/>
              </a:rPr>
              <a:t>Do total de Pedidos de Acesso à Informação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3516252" y="7029661"/>
            <a:ext cx="2283124" cy="2228639"/>
          </a:xfrm>
          <a:custGeom>
            <a:avLst/>
            <a:gdLst/>
            <a:ahLst/>
            <a:cxnLst/>
            <a:rect r="r" b="b" t="t" l="l"/>
            <a:pathLst>
              <a:path h="2228639" w="2283124">
                <a:moveTo>
                  <a:pt x="0" y="0"/>
                </a:moveTo>
                <a:lnTo>
                  <a:pt x="2283124" y="0"/>
                </a:lnTo>
                <a:lnTo>
                  <a:pt x="2283124" y="2228639"/>
                </a:lnTo>
                <a:lnTo>
                  <a:pt x="0" y="22286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124614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407590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520999">
            <a:off x="12455024" y="-1230096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6"/>
                </a:lnTo>
                <a:lnTo>
                  <a:pt x="0" y="21764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201626">
            <a:off x="-440482" y="-1269646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80874" y="1148118"/>
            <a:ext cx="16388484" cy="1244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49"/>
              </a:lnSpc>
            </a:pPr>
          </a:p>
          <a:p>
            <a:pPr algn="just"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 quantitativo de processos autuados mês a mês, como pedido de acesso à informação, poderá ser visualizado no gráfico abaixo: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282243" y="7216793"/>
            <a:ext cx="1372753" cy="315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74"/>
              </a:lnSpc>
              <a:spcBef>
                <a:spcPct val="0"/>
              </a:spcBef>
            </a:pPr>
            <a:r>
              <a:rPr lang="en-US" sz="1839">
                <a:solidFill>
                  <a:srgbClr val="FEFEFF"/>
                </a:solidFill>
                <a:latin typeface="Montserrat"/>
                <a:ea typeface="Montserrat"/>
                <a:cs typeface="Montserrat"/>
                <a:sym typeface="Montserrat"/>
              </a:rPr>
              <a:t>Solicitação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249537" y="9672646"/>
            <a:ext cx="13788926" cy="395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5"/>
              </a:lnSpc>
            </a:pPr>
            <a:r>
              <a:rPr lang="en-US" b="true" sz="2544" spc="-76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Autuação de Pedidos de Acesso à Informaçaão(mensal)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412838" y="651939"/>
            <a:ext cx="19775909" cy="104563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407590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2488624" y="10016500"/>
            <a:ext cx="13310752" cy="734301"/>
            <a:chOff x="0" y="0"/>
            <a:chExt cx="7366854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366853" cy="406400"/>
            </a:xfrm>
            <a:custGeom>
              <a:avLst/>
              <a:gdLst/>
              <a:ahLst/>
              <a:cxnLst/>
              <a:rect r="r" b="b" t="t" l="l"/>
              <a:pathLst>
                <a:path h="406400" w="7366853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F7BC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9331546" y="5159977"/>
            <a:ext cx="7817341" cy="4856523"/>
          </a:xfrm>
          <a:custGeom>
            <a:avLst/>
            <a:gdLst/>
            <a:ahLst/>
            <a:cxnLst/>
            <a:rect r="r" b="b" t="t" l="l"/>
            <a:pathLst>
              <a:path h="4856523" w="7817341">
                <a:moveTo>
                  <a:pt x="0" y="0"/>
                </a:moveTo>
                <a:lnTo>
                  <a:pt x="7817341" y="0"/>
                </a:lnTo>
                <a:lnTo>
                  <a:pt x="7817341" y="4856523"/>
                </a:lnTo>
                <a:lnTo>
                  <a:pt x="0" y="48565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245909" y="4010235"/>
            <a:ext cx="16171275" cy="834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249"/>
              </a:lnSpc>
            </a:pPr>
            <a:r>
              <a:rPr lang="en-US" sz="24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distribuição dos pedidos de acesso à informação ocorreu conforme vinculação do requerimento, seguindo critérios regimentais, assim se apresentando: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739735"/>
            <a:ext cx="16388484" cy="1933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11"/>
              </a:lnSpc>
            </a:pPr>
            <a:r>
              <a:rPr lang="en-US" b="true" sz="6470" spc="-194">
                <a:solidFill>
                  <a:srgbClr val="306464"/>
                </a:solidFill>
                <a:latin typeface="Poppins Bold"/>
                <a:ea typeface="Poppins Bold"/>
                <a:cs typeface="Poppins Bold"/>
                <a:sym typeface="Poppins Bold"/>
              </a:rPr>
              <a:t>Da distribuição dos Pedidos de Acesso à Informação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602057">
            <a:off x="12407590" y="-1133853"/>
            <a:ext cx="6240735" cy="2176456"/>
          </a:xfrm>
          <a:custGeom>
            <a:avLst/>
            <a:gdLst/>
            <a:ahLst/>
            <a:cxnLst/>
            <a:rect r="r" b="b" t="t" l="l"/>
            <a:pathLst>
              <a:path h="2176456" w="6240735">
                <a:moveTo>
                  <a:pt x="0" y="0"/>
                </a:moveTo>
                <a:lnTo>
                  <a:pt x="6240735" y="0"/>
                </a:lnTo>
                <a:lnTo>
                  <a:pt x="6240735" y="2176457"/>
                </a:lnTo>
                <a:lnTo>
                  <a:pt x="0" y="21764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-201626">
            <a:off x="-440482" y="-1192452"/>
            <a:ext cx="6576787" cy="2293655"/>
          </a:xfrm>
          <a:custGeom>
            <a:avLst/>
            <a:gdLst/>
            <a:ahLst/>
            <a:cxnLst/>
            <a:rect r="r" b="b" t="t" l="l"/>
            <a:pathLst>
              <a:path h="2293655" w="6576787">
                <a:moveTo>
                  <a:pt x="0" y="2293655"/>
                </a:moveTo>
                <a:lnTo>
                  <a:pt x="6576787" y="2293655"/>
                </a:lnTo>
                <a:lnTo>
                  <a:pt x="6576787" y="0"/>
                </a:lnTo>
                <a:lnTo>
                  <a:pt x="0" y="0"/>
                </a:lnTo>
                <a:lnTo>
                  <a:pt x="0" y="229365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342907" y="10016500"/>
            <a:ext cx="20973813" cy="734301"/>
            <a:chOff x="0" y="0"/>
            <a:chExt cx="11607985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07985" cy="406400"/>
            </a:xfrm>
            <a:custGeom>
              <a:avLst/>
              <a:gdLst/>
              <a:ahLst/>
              <a:cxnLst/>
              <a:rect r="r" b="b" t="t" l="l"/>
              <a:pathLst>
                <a:path h="406400" w="11607985">
                  <a:moveTo>
                    <a:pt x="11404785" y="0"/>
                  </a:moveTo>
                  <a:cubicBezTo>
                    <a:pt x="11517009" y="0"/>
                    <a:pt x="11607985" y="90976"/>
                    <a:pt x="11607985" y="203200"/>
                  </a:cubicBezTo>
                  <a:cubicBezTo>
                    <a:pt x="11607985" y="315424"/>
                    <a:pt x="11517009" y="406400"/>
                    <a:pt x="1140478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1607985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2488624" y="10016500"/>
            <a:ext cx="13310752" cy="734301"/>
            <a:chOff x="0" y="0"/>
            <a:chExt cx="7366854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366853" cy="406400"/>
            </a:xfrm>
            <a:custGeom>
              <a:avLst/>
              <a:gdLst/>
              <a:ahLst/>
              <a:cxnLst/>
              <a:rect r="r" b="b" t="t" l="l"/>
              <a:pathLst>
                <a:path h="406400" w="7366853">
                  <a:moveTo>
                    <a:pt x="7163653" y="0"/>
                  </a:moveTo>
                  <a:cubicBezTo>
                    <a:pt x="7275878" y="0"/>
                    <a:pt x="7366853" y="90976"/>
                    <a:pt x="7366853" y="203200"/>
                  </a:cubicBezTo>
                  <a:cubicBezTo>
                    <a:pt x="7366853" y="315424"/>
                    <a:pt x="7275878" y="406400"/>
                    <a:pt x="716365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7366854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131384" y="10016500"/>
            <a:ext cx="10025232" cy="734301"/>
            <a:chOff x="0" y="0"/>
            <a:chExt cx="5548478" cy="406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548478" cy="406400"/>
            </a:xfrm>
            <a:custGeom>
              <a:avLst/>
              <a:gdLst/>
              <a:ahLst/>
              <a:cxnLst/>
              <a:rect r="r" b="b" t="t" l="l"/>
              <a:pathLst>
                <a:path h="406400" w="5548478">
                  <a:moveTo>
                    <a:pt x="5345278" y="0"/>
                  </a:moveTo>
                  <a:cubicBezTo>
                    <a:pt x="5457503" y="0"/>
                    <a:pt x="5548478" y="90976"/>
                    <a:pt x="5548478" y="203200"/>
                  </a:cubicBezTo>
                  <a:cubicBezTo>
                    <a:pt x="5548478" y="315424"/>
                    <a:pt x="5457503" y="406400"/>
                    <a:pt x="53452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F7BC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57150"/>
              <a:ext cx="5548478" cy="463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994951" y="-640900"/>
            <a:ext cx="20296361" cy="11630951"/>
          </a:xfrm>
          <a:prstGeom prst="rect">
            <a:avLst/>
          </a:prstGeom>
        </p:spPr>
      </p:pic>
      <p:sp>
        <p:nvSpPr>
          <p:cNvPr name="Freeform 14" id="14"/>
          <p:cNvSpPr/>
          <p:nvPr/>
        </p:nvSpPr>
        <p:spPr>
          <a:xfrm flipH="false" flipV="false" rot="0">
            <a:off x="1028700" y="1028700"/>
            <a:ext cx="16230600" cy="430068"/>
          </a:xfrm>
          <a:custGeom>
            <a:avLst/>
            <a:gdLst/>
            <a:ahLst/>
            <a:cxnLst/>
            <a:rect r="r" b="b" t="t" l="l"/>
            <a:pathLst>
              <a:path h="430068" w="16230600">
                <a:moveTo>
                  <a:pt x="0" y="0"/>
                </a:moveTo>
                <a:lnTo>
                  <a:pt x="16230600" y="0"/>
                </a:lnTo>
                <a:lnTo>
                  <a:pt x="16230600" y="430068"/>
                </a:lnTo>
                <a:lnTo>
                  <a:pt x="0" y="4300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71622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DAHOWFyw-KE</dc:identifier>
  <dcterms:modified xsi:type="dcterms:W3CDTF">2011-08-01T06:04:30Z</dcterms:modified>
  <cp:revision>1</cp:revision>
  <dc:title>Pedido de Acesso á Informação -   relatório 2024</dc:title>
</cp:coreProperties>
</file>