
<file path=[Content_Types].xml><?xml version="1.0" encoding="utf-8"?>
<Types xmlns="http://schemas.openxmlformats.org/package/2006/content-types">
  <Default ContentType="application/vnd.openxmlformats-officedocument.oleObject" Extension="bin"/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6858000" cy="9144000"/>
  <p:embeddedFontLst>
    <p:embeddedFont>
      <p:font typeface="The Seasons" charset="1" panose="00000000000000000000"/>
      <p:regular r:id="rId15"/>
    </p:embeddedFont>
    <p:embeddedFont>
      <p:font typeface="Arial" charset="1" panose="020B0604020202020204"/>
      <p:regular r:id="rId16"/>
    </p:embeddedFont>
    <p:embeddedFont>
      <p:font typeface="Arial Bold Italics" charset="1" panose="020B0704020202090204"/>
      <p:regular r:id="rId17"/>
    </p:embeddedFont>
    <p:embeddedFont>
      <p:font typeface="Montserrat" charset="1" panose="00000500000000000000"/>
      <p:regular r:id="rId18"/>
    </p:embeddedFont>
    <p:embeddedFont>
      <p:font typeface="Extenda 40 Hecto" charset="1" panose="020B0003020200000002"/>
      <p:regular r:id="rId19"/>
    </p:embeddedFont>
    <p:embeddedFont>
      <p:font typeface="Lost in south" charset="1" panose="00000000000000000000"/>
      <p:regular r:id="rId20"/>
    </p:embeddedFont>
    <p:embeddedFont>
      <p:font typeface="The Seasons Bold" charset="1" panose="0000000000000000000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9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10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png" Type="http://schemas.openxmlformats.org/officeDocument/2006/relationships/image"/><Relationship Id="rId11" Target="../media/image20.png" Type="http://schemas.openxmlformats.org/officeDocument/2006/relationships/image"/><Relationship Id="rId12" Target="../media/image21.png" Type="http://schemas.openxmlformats.org/officeDocument/2006/relationships/image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3.jpe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16.jpeg" Type="http://schemas.openxmlformats.org/officeDocument/2006/relationships/image"/><Relationship Id="rId8" Target="../media/image17.png" Type="http://schemas.openxmlformats.org/officeDocument/2006/relationships/image"/><Relationship Id="rId9" Target="../media/image18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embeddings/oleObject1.bin" Type="http://schemas.openxmlformats.org/officeDocument/2006/relationships/oleObject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png" Type="http://schemas.openxmlformats.org/officeDocument/2006/relationships/image"/><Relationship Id="rId4" Target="../media/image25.png" Type="http://schemas.openxmlformats.org/officeDocument/2006/relationships/image"/><Relationship Id="rId5" Target="../media/image26.png" Type="http://schemas.openxmlformats.org/officeDocument/2006/relationships/image"/><Relationship Id="rId6" Target="../media/image27.png" Type="http://schemas.openxmlformats.org/officeDocument/2006/relationships/image"/><Relationship Id="rId7" Target="../media/image28.svg" Type="http://schemas.openxmlformats.org/officeDocument/2006/relationships/image"/><Relationship Id="rId8" Target="../media/image2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23329"/>
            <a:ext cx="18297525" cy="10410329"/>
          </a:xfrm>
          <a:custGeom>
            <a:avLst/>
            <a:gdLst/>
            <a:ahLst/>
            <a:cxnLst/>
            <a:rect r="r" b="b" t="t" l="l"/>
            <a:pathLst>
              <a:path h="10410329" w="18297525">
                <a:moveTo>
                  <a:pt x="0" y="0"/>
                </a:moveTo>
                <a:lnTo>
                  <a:pt x="18297525" y="0"/>
                </a:lnTo>
                <a:lnTo>
                  <a:pt x="18297525" y="10410329"/>
                </a:lnTo>
                <a:lnTo>
                  <a:pt x="0" y="10410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000199" y="1079013"/>
            <a:ext cx="6948362" cy="3765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76"/>
              </a:lnSpc>
            </a:pPr>
            <a:r>
              <a:rPr lang="en-US" sz="3537">
                <a:solidFill>
                  <a:srgbClr val="3B808B"/>
                </a:solidFill>
                <a:latin typeface="The Seasons"/>
                <a:ea typeface="The Seasons"/>
                <a:cs typeface="The Seasons"/>
                <a:sym typeface="The Seasons"/>
              </a:rPr>
              <a:t>Pedido de Acesso à Informação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-672048" y="2376526"/>
            <a:ext cx="2310767" cy="966671"/>
          </a:xfrm>
          <a:custGeom>
            <a:avLst/>
            <a:gdLst/>
            <a:ahLst/>
            <a:cxnLst/>
            <a:rect r="r" b="b" t="t" l="l"/>
            <a:pathLst>
              <a:path h="966671" w="2310767">
                <a:moveTo>
                  <a:pt x="0" y="0"/>
                </a:moveTo>
                <a:lnTo>
                  <a:pt x="2310767" y="0"/>
                </a:lnTo>
                <a:lnTo>
                  <a:pt x="2310767" y="966671"/>
                </a:lnTo>
                <a:lnTo>
                  <a:pt x="0" y="9666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715663" y="5766987"/>
            <a:ext cx="2990850" cy="2990850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4"/>
              <a:stretch>
                <a:fillRect l="-33333" t="0" r="-33333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6024948" y="5766987"/>
            <a:ext cx="2990850" cy="2990850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9334232" y="5766987"/>
            <a:ext cx="2990850" cy="2990850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2296123" y="5766987"/>
            <a:ext cx="2990850" cy="2990850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7"/>
              <a:stretch>
                <a:fillRect l="-79792" t="-79792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028700" y="729379"/>
            <a:ext cx="9357151" cy="3097491"/>
            <a:chOff x="0" y="0"/>
            <a:chExt cx="12476202" cy="4129988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415764"/>
              <a:ext cx="12476202" cy="37142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6960"/>
                </a:lnSpc>
              </a:pPr>
              <a:r>
                <a:rPr lang="en-US" sz="8000" spc="80">
                  <a:solidFill>
                    <a:srgbClr val="3B6F79"/>
                  </a:solidFill>
                  <a:latin typeface="The Seasons"/>
                  <a:ea typeface="The Seasons"/>
                  <a:cs typeface="The Seasons"/>
                  <a:sym typeface="The Seasons"/>
                </a:rPr>
                <a:t>PEDIDOS DE ACESSO À INFORMAÇÃO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444274" y="238125"/>
              <a:ext cx="2198595" cy="13773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6960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2519143" y="8388350"/>
            <a:ext cx="3181955" cy="869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 spc="2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Preenchimento de formulário eletrônico no Portal deste Tribunal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236742" y="8388350"/>
            <a:ext cx="2567261" cy="869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 spc="2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Correspondência à Ouvidoria ou ao Protocolo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680129" y="8388350"/>
            <a:ext cx="2301669" cy="869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 spc="2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Telefone, pela linha direta com a Ouvidoria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644438" y="8388350"/>
            <a:ext cx="2307646" cy="869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 spc="2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Peticionamento eletrônico via e-Contas Paraná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7945738" y="10034292"/>
            <a:ext cx="167688" cy="149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150"/>
              </a:lnSpc>
            </a:pPr>
            <a:r>
              <a:rPr lang="en-US" sz="1000" spc="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81100" y="4360451"/>
            <a:ext cx="16099550" cy="1155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 P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edidos de Acesso à Informação podem ser apresentados por qualquer pessoa ao Tribunal de Contas, s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endo o procedimento regido pela Lei N° 12.527/2011 e pela Resolução 45/2014 do próprio Tribunal.</a:t>
            </a:r>
          </a:p>
          <a:p>
            <a:pPr algn="just">
              <a:lnSpc>
                <a:spcPts val="2300"/>
              </a:lnSpc>
            </a:pPr>
          </a:p>
          <a:p>
            <a:pPr algn="just">
              <a:lnSpc>
                <a:spcPts val="23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 pedidos de acesso podem ser formulados pelos seguintes meios: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8098138" y="10186692"/>
            <a:ext cx="167688" cy="149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150"/>
              </a:lnSpc>
            </a:pPr>
            <a:r>
              <a:rPr lang="en-US" sz="1000" spc="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34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-672048" y="2376526"/>
            <a:ext cx="2310767" cy="966671"/>
          </a:xfrm>
          <a:custGeom>
            <a:avLst/>
            <a:gdLst/>
            <a:ahLst/>
            <a:cxnLst/>
            <a:rect r="r" b="b" t="t" l="l"/>
            <a:pathLst>
              <a:path h="966671" w="2310767">
                <a:moveTo>
                  <a:pt x="0" y="0"/>
                </a:moveTo>
                <a:lnTo>
                  <a:pt x="2310767" y="0"/>
                </a:lnTo>
                <a:lnTo>
                  <a:pt x="2310767" y="966671"/>
                </a:lnTo>
                <a:lnTo>
                  <a:pt x="0" y="9666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94225" y="1028700"/>
            <a:ext cx="16099550" cy="8870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 P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edidos de Acesso à Informação, quando formulados por intermédio da Ouvidoria de Contas, são, após a triagem realizada pela Unidade, encaminhados à Diretoria de Protocolo para fins de autuação e distribuição.</a:t>
            </a:r>
          </a:p>
          <a:p>
            <a:pPr algn="just">
              <a:lnSpc>
                <a:spcPts val="2300"/>
              </a:lnSpc>
            </a:pPr>
          </a:p>
          <a:p>
            <a:pPr algn="just">
              <a:lnSpc>
                <a:spcPts val="23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Após a autuação, a Diretoria de Protocolo informa o número do processo à Ouvidoria, que passa a comunicar o interessado para fins de acompanhamento. </a:t>
            </a:r>
          </a:p>
          <a:p>
            <a:pPr algn="just">
              <a:lnSpc>
                <a:spcPts val="2300"/>
              </a:lnSpc>
            </a:pPr>
          </a:p>
          <a:p>
            <a:pPr algn="just">
              <a:lnSpc>
                <a:spcPts val="23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Dessa forma, a Ouvidoria constitui-se como uma das portas de entrada dos requerimentos, facilitando o acesso do usuário do serviço público ao Tribunal de Contas para essa finalidade.</a:t>
            </a:r>
          </a:p>
          <a:p>
            <a:pPr algn="just">
              <a:lnSpc>
                <a:spcPts val="2300"/>
              </a:lnSpc>
            </a:pPr>
          </a:p>
          <a:p>
            <a:pPr algn="just">
              <a:lnSpc>
                <a:spcPts val="23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Nesse contexto, no exercício de 2025, foram registradas no Sistema Conte Pra Ouvidoria – CPO </a:t>
            </a:r>
            <a:r>
              <a:rPr lang="en-US" b="true" sz="2000" i="true">
                <a:solidFill>
                  <a:srgbClr val="000000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226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manifestações classificadas pelo cidadão como Pedido de Acesso à Informação, nos termos da Lei Nº 12.527/2011.</a:t>
            </a:r>
          </a:p>
          <a:p>
            <a:pPr algn="just">
              <a:lnSpc>
                <a:spcPts val="2300"/>
              </a:lnSpc>
            </a:pPr>
          </a:p>
          <a:p>
            <a:pPr algn="just">
              <a:lnSpc>
                <a:spcPts val="23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Todavia, durante a análise de triagem realizada pela Ouvidoria, verificou-s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 que </a:t>
            </a:r>
            <a:r>
              <a:rPr lang="en-US" b="true" sz="2000" i="true">
                <a:solidFill>
                  <a:srgbClr val="000000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05</a:t>
            </a:r>
            <a:r>
              <a:rPr lang="en-US" sz="2000">
                <a:solidFill>
                  <a:srgbClr val="E2532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dessas manifestações, embora cadastradas como pedidos de acesso, não se enquadravam propriamente como requerimentos nos termos da Lei, tratando-se, em sua maioria, de orientação (como informações sobre prazos, procedimentos ou sobre o órgão competente), ou ainda de pedidos direcionados a outros entes que não o TCE-PR. Nesses casos, a Ouvidoria prestou resposta orientativa diretamente ao cidadão, não havendo encaminhamento para autuação.</a:t>
            </a:r>
          </a:p>
          <a:p>
            <a:pPr algn="just">
              <a:lnSpc>
                <a:spcPts val="2300"/>
              </a:lnSpc>
            </a:pPr>
          </a:p>
          <a:p>
            <a:pPr algn="just">
              <a:lnSpc>
                <a:spcPts val="23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Assim, após a triagem, foram encaminhadas à Diretoria de Protocolo</a:t>
            </a:r>
            <a:r>
              <a:rPr lang="en-US" b="true" sz="2000" i="true">
                <a:solidFill>
                  <a:srgbClr val="000000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 221 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manifestações que efetivamente atendiam aos requisitos legais para tramitação como Pedidos de Acesso à Informação, conforme a Lei Nº 12.527/2011 e a Resolução Nº 45/2014 deste Tribunal.</a:t>
            </a:r>
          </a:p>
          <a:p>
            <a:pPr algn="just">
              <a:lnSpc>
                <a:spcPts val="2300"/>
              </a:lnSpc>
            </a:pPr>
          </a:p>
          <a:p>
            <a:pPr algn="just">
              <a:lnSpc>
                <a:spcPts val="23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Dentre essas, a Diretoria de Protocolo autuou </a:t>
            </a:r>
            <a:r>
              <a:rPr lang="en-US" b="true" sz="2000" i="true">
                <a:solidFill>
                  <a:srgbClr val="000000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187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manifestações como novos processos de requerimento de Acesso à Informação. Outras</a:t>
            </a:r>
            <a:r>
              <a:rPr lang="en-US" b="true" sz="2000" i="true">
                <a:solidFill>
                  <a:srgbClr val="E2532A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  </a:t>
            </a:r>
            <a:r>
              <a:rPr lang="en-US" b="true" sz="2000" i="true">
                <a:solidFill>
                  <a:srgbClr val="000000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15 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como Requerimentos Externos e outras </a:t>
            </a:r>
            <a:r>
              <a:rPr lang="en-US" b="true" sz="2000" i="true">
                <a:solidFill>
                  <a:srgbClr val="000000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15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manifestações foram juntadas a processos já em trâmite neste Tribunal, não havendo, portanto, a autuação de novos feitos, nos termos da Resolução Nº 45/2014.</a:t>
            </a:r>
          </a:p>
          <a:p>
            <a:pPr algn="just">
              <a:lnSpc>
                <a:spcPts val="2300"/>
              </a:lnSpc>
            </a:pPr>
          </a:p>
          <a:p>
            <a:pPr algn="just">
              <a:lnSpc>
                <a:spcPts val="23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Adicionalmente, a Diretoria de Protocolo respondeu diretamente à Ouvidoria que outras 4 manifestações não atendiam os requisitos mínimos para autuação.</a:t>
            </a:r>
          </a:p>
          <a:p>
            <a:pPr algn="just">
              <a:lnSpc>
                <a:spcPts val="2300"/>
              </a:lnSpc>
            </a:pPr>
          </a:p>
          <a:p>
            <a:pPr algn="just">
              <a:lnSpc>
                <a:spcPts val="2300"/>
              </a:lnSpc>
            </a:pPr>
          </a:p>
          <a:p>
            <a:pPr algn="just">
              <a:lnSpc>
                <a:spcPts val="2300"/>
              </a:lnSpc>
            </a:pPr>
          </a:p>
          <a:p>
            <a:pPr algn="just">
              <a:lnSpc>
                <a:spcPts val="2300"/>
              </a:lnSpc>
            </a:pPr>
          </a:p>
          <a:p>
            <a:pPr algn="just">
              <a:lnSpc>
                <a:spcPts val="2300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-10800000">
            <a:off x="16370301" y="9320329"/>
            <a:ext cx="2310767" cy="966671"/>
          </a:xfrm>
          <a:custGeom>
            <a:avLst/>
            <a:gdLst/>
            <a:ahLst/>
            <a:cxnLst/>
            <a:rect r="r" b="b" t="t" l="l"/>
            <a:pathLst>
              <a:path h="966671" w="2310767">
                <a:moveTo>
                  <a:pt x="0" y="0"/>
                </a:moveTo>
                <a:lnTo>
                  <a:pt x="2310768" y="0"/>
                </a:lnTo>
                <a:lnTo>
                  <a:pt x="2310768" y="966671"/>
                </a:lnTo>
                <a:lnTo>
                  <a:pt x="0" y="9666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7945738" y="10034292"/>
            <a:ext cx="167688" cy="149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150"/>
              </a:lnSpc>
            </a:pPr>
            <a:r>
              <a:rPr lang="en-US" sz="1000" spc="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-672048" y="2376526"/>
            <a:ext cx="2310767" cy="966671"/>
          </a:xfrm>
          <a:custGeom>
            <a:avLst/>
            <a:gdLst/>
            <a:ahLst/>
            <a:cxnLst/>
            <a:rect r="r" b="b" t="t" l="l"/>
            <a:pathLst>
              <a:path h="966671" w="2310767">
                <a:moveTo>
                  <a:pt x="0" y="0"/>
                </a:moveTo>
                <a:lnTo>
                  <a:pt x="2310767" y="0"/>
                </a:lnTo>
                <a:lnTo>
                  <a:pt x="2310767" y="966671"/>
                </a:lnTo>
                <a:lnTo>
                  <a:pt x="0" y="9666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5037368"/>
            <a:ext cx="7150338" cy="3441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Conforme já demonstrado, os  P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edidos de Acesso à Informação podem ser apresentados por diversos meios neste Tribunal de Contas.</a:t>
            </a:r>
          </a:p>
          <a:p>
            <a:pPr algn="just">
              <a:lnSpc>
                <a:spcPts val="2300"/>
              </a:lnSpc>
            </a:pPr>
          </a:p>
          <a:p>
            <a:pPr algn="just">
              <a:lnSpc>
                <a:spcPts val="23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Assim, c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onsid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erando os pedidos recepcionados pela Ouvidoria e aqueles encaminhados diretamente à Diretoria de Protocolo, tramitaram no Tribunal, em 2025, </a:t>
            </a:r>
            <a:r>
              <a:rPr lang="en-US" b="true" sz="2000" i="true">
                <a:solidFill>
                  <a:srgbClr val="000000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197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processos formais de Pedidos de Acesso à Informação.</a:t>
            </a:r>
          </a:p>
          <a:p>
            <a:pPr algn="just">
              <a:lnSpc>
                <a:spcPts val="2300"/>
              </a:lnSpc>
            </a:pPr>
          </a:p>
          <a:p>
            <a:pPr algn="just">
              <a:lnSpc>
                <a:spcPts val="23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quantitativo de processos autuados mês a mês, poderá ser visualizado no gráfico ao lado:</a:t>
            </a:r>
          </a:p>
          <a:p>
            <a:pPr algn="just">
              <a:lnSpc>
                <a:spcPts val="2300"/>
              </a:lnSpc>
            </a:pPr>
          </a:p>
        </p:txBody>
      </p:sp>
      <p:grpSp>
        <p:nvGrpSpPr>
          <p:cNvPr name="Group 4" id="4"/>
          <p:cNvGrpSpPr/>
          <p:nvPr/>
        </p:nvGrpSpPr>
        <p:grpSpPr>
          <a:xfrm rot="0">
            <a:off x="1028700" y="729379"/>
            <a:ext cx="9357151" cy="3973818"/>
            <a:chOff x="0" y="0"/>
            <a:chExt cx="12476202" cy="5298424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415764"/>
              <a:ext cx="12476202" cy="48826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6960"/>
                </a:lnSpc>
              </a:pPr>
              <a:r>
                <a:rPr lang="en-US" sz="8000" spc="80">
                  <a:solidFill>
                    <a:srgbClr val="3B6F79"/>
                  </a:solidFill>
                  <a:latin typeface="The Seasons"/>
                  <a:ea typeface="The Seasons"/>
                  <a:cs typeface="The Seasons"/>
                  <a:sym typeface="The Seasons"/>
                </a:rPr>
                <a:t>TOTAL DE PEDIDOS DE ACESSO À INFORMAÇÃO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444274" y="238125"/>
              <a:ext cx="2198595" cy="13773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6960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9768035" y="7120058"/>
            <a:ext cx="752430" cy="1805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11"/>
              </a:lnSpc>
              <a:spcBef>
                <a:spcPct val="0"/>
              </a:spcBef>
            </a:pPr>
            <a:r>
              <a:rPr lang="en-US" sz="1008">
                <a:solidFill>
                  <a:srgbClr val="FEFEFF"/>
                </a:solidFill>
                <a:latin typeface="Montserrat"/>
                <a:ea typeface="Montserrat"/>
                <a:cs typeface="Montserrat"/>
                <a:sym typeface="Montserrat"/>
              </a:rPr>
              <a:t>Solicitação</a:t>
            </a:r>
          </a:p>
        </p:txBody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7666653" y="3580136"/>
            <a:ext cx="10231163" cy="5629899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17945738" y="10034292"/>
            <a:ext cx="167688" cy="149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150"/>
              </a:lnSpc>
            </a:pPr>
            <a:r>
              <a:rPr lang="en-US" sz="1000" spc="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-672048" y="2376526"/>
            <a:ext cx="2310767" cy="966671"/>
          </a:xfrm>
          <a:custGeom>
            <a:avLst/>
            <a:gdLst/>
            <a:ahLst/>
            <a:cxnLst/>
            <a:rect r="r" b="b" t="t" l="l"/>
            <a:pathLst>
              <a:path h="966671" w="2310767">
                <a:moveTo>
                  <a:pt x="0" y="0"/>
                </a:moveTo>
                <a:lnTo>
                  <a:pt x="2310767" y="0"/>
                </a:lnTo>
                <a:lnTo>
                  <a:pt x="2310767" y="966671"/>
                </a:lnTo>
                <a:lnTo>
                  <a:pt x="0" y="9666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5399972"/>
            <a:ext cx="4732219" cy="1441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distribuição dos P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edidos de Acesso à Informação ocorreu conforme determinaçã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regimental e em atenção ao disposto na Resolução N° 45/2014,  assim se apresentando: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028700" y="730028"/>
            <a:ext cx="11888241" cy="3438391"/>
            <a:chOff x="0" y="0"/>
            <a:chExt cx="15850989" cy="4584521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281549"/>
              <a:ext cx="15850989" cy="43029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8320"/>
                </a:lnSpc>
              </a:pPr>
              <a:r>
                <a:rPr lang="en-US" sz="8000" spc="80">
                  <a:solidFill>
                    <a:srgbClr val="3B6F79"/>
                  </a:solidFill>
                  <a:latin typeface="The Seasons"/>
                  <a:ea typeface="The Seasons"/>
                  <a:cs typeface="The Seasons"/>
                  <a:sym typeface="The Seasons"/>
                </a:rPr>
                <a:t>DISTRIBUIÇÃO DE PEDIDOS DE ACESSO À INFORMAÇÃO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444274" y="104775"/>
              <a:ext cx="2198595" cy="15089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8320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9768035" y="7120058"/>
            <a:ext cx="752430" cy="1805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11"/>
              </a:lnSpc>
              <a:spcBef>
                <a:spcPct val="0"/>
              </a:spcBef>
            </a:pPr>
            <a:r>
              <a:rPr lang="en-US" sz="1008">
                <a:solidFill>
                  <a:srgbClr val="FEFEFF"/>
                </a:solidFill>
                <a:latin typeface="Montserrat"/>
                <a:ea typeface="Montserrat"/>
                <a:cs typeface="Montserrat"/>
                <a:sym typeface="Montserrat"/>
              </a:rPr>
              <a:t>Solicitação</a:t>
            </a:r>
          </a:p>
        </p:txBody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5067008" y="2744655"/>
            <a:ext cx="13300682" cy="7622035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17945738" y="10034292"/>
            <a:ext cx="167688" cy="149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150"/>
              </a:lnSpc>
            </a:pPr>
            <a:r>
              <a:rPr lang="en-US" sz="1000" spc="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3503" y="63503"/>
            <a:ext cx="1561709" cy="2793082"/>
          </a:xfrm>
          <a:custGeom>
            <a:avLst/>
            <a:gdLst/>
            <a:ahLst/>
            <a:cxnLst/>
            <a:rect r="r" b="b" t="t" l="l"/>
            <a:pathLst>
              <a:path h="2793082" w="1561709">
                <a:moveTo>
                  <a:pt x="0" y="0"/>
                </a:moveTo>
                <a:lnTo>
                  <a:pt x="1561710" y="0"/>
                </a:lnTo>
                <a:lnTo>
                  <a:pt x="1561710" y="2793083"/>
                </a:lnTo>
                <a:lnTo>
                  <a:pt x="0" y="2793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3503" y="63503"/>
            <a:ext cx="904913" cy="2793082"/>
            <a:chOff x="0" y="0"/>
            <a:chExt cx="1206551" cy="372411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206500" cy="3724148"/>
            </a:xfrm>
            <a:custGeom>
              <a:avLst/>
              <a:gdLst/>
              <a:ahLst/>
              <a:cxnLst/>
              <a:rect r="r" b="b" t="t" l="l"/>
              <a:pathLst>
                <a:path h="3724148" w="1206500">
                  <a:moveTo>
                    <a:pt x="0" y="0"/>
                  </a:moveTo>
                  <a:lnTo>
                    <a:pt x="0" y="3724148"/>
                  </a:lnTo>
                  <a:lnTo>
                    <a:pt x="1206500" y="1836420"/>
                  </a:lnTo>
                  <a:lnTo>
                    <a:pt x="32766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1052" b="-259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0" y="0"/>
            <a:ext cx="1688706" cy="2924851"/>
          </a:xfrm>
          <a:custGeom>
            <a:avLst/>
            <a:gdLst/>
            <a:ahLst/>
            <a:cxnLst/>
            <a:rect r="r" b="b" t="t" l="l"/>
            <a:pathLst>
              <a:path h="2924851" w="1688706">
                <a:moveTo>
                  <a:pt x="0" y="0"/>
                </a:moveTo>
                <a:lnTo>
                  <a:pt x="1688706" y="0"/>
                </a:lnTo>
                <a:lnTo>
                  <a:pt x="1688706" y="2924851"/>
                </a:lnTo>
                <a:lnTo>
                  <a:pt x="0" y="29248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63503" y="63503"/>
            <a:ext cx="904913" cy="2831506"/>
            <a:chOff x="0" y="0"/>
            <a:chExt cx="1206551" cy="377534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06500" cy="3775329"/>
            </a:xfrm>
            <a:custGeom>
              <a:avLst/>
              <a:gdLst/>
              <a:ahLst/>
              <a:cxnLst/>
              <a:rect r="r" b="b" t="t" l="l"/>
              <a:pathLst>
                <a:path h="3775329" w="1206500">
                  <a:moveTo>
                    <a:pt x="0" y="0"/>
                  </a:moveTo>
                  <a:lnTo>
                    <a:pt x="0" y="3775329"/>
                  </a:lnTo>
                  <a:lnTo>
                    <a:pt x="1206500" y="1887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-1052" b="-245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63503" y="63503"/>
            <a:ext cx="909676" cy="2836269"/>
          </a:xfrm>
          <a:custGeom>
            <a:avLst/>
            <a:gdLst/>
            <a:ahLst/>
            <a:cxnLst/>
            <a:rect r="r" b="b" t="t" l="l"/>
            <a:pathLst>
              <a:path h="2836269" w="909676">
                <a:moveTo>
                  <a:pt x="0" y="0"/>
                </a:moveTo>
                <a:lnTo>
                  <a:pt x="909676" y="0"/>
                </a:lnTo>
                <a:lnTo>
                  <a:pt x="909676" y="2836269"/>
                </a:lnTo>
                <a:lnTo>
                  <a:pt x="0" y="2836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954042" y="4440136"/>
            <a:ext cx="5305258" cy="5305258"/>
          </a:xfrm>
          <a:custGeom>
            <a:avLst/>
            <a:gdLst/>
            <a:ahLst/>
            <a:cxnLst/>
            <a:rect r="r" b="b" t="t" l="l"/>
            <a:pathLst>
              <a:path h="5305258" w="5305258">
                <a:moveTo>
                  <a:pt x="0" y="0"/>
                </a:moveTo>
                <a:lnTo>
                  <a:pt x="5305258" y="0"/>
                </a:lnTo>
                <a:lnTo>
                  <a:pt x="5305258" y="5305257"/>
                </a:lnTo>
                <a:lnTo>
                  <a:pt x="0" y="530525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282991" y="5225700"/>
            <a:ext cx="6480011" cy="4320007"/>
          </a:xfrm>
          <a:custGeom>
            <a:avLst/>
            <a:gdLst/>
            <a:ahLst/>
            <a:cxnLst/>
            <a:rect r="r" b="b" t="t" l="l"/>
            <a:pathLst>
              <a:path h="4320007" w="6480011">
                <a:moveTo>
                  <a:pt x="0" y="0"/>
                </a:moveTo>
                <a:lnTo>
                  <a:pt x="6480010" y="0"/>
                </a:lnTo>
                <a:lnTo>
                  <a:pt x="6480010" y="4320007"/>
                </a:lnTo>
                <a:lnTo>
                  <a:pt x="0" y="43200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20244" y="4745829"/>
            <a:ext cx="4391923" cy="4391923"/>
          </a:xfrm>
          <a:custGeom>
            <a:avLst/>
            <a:gdLst/>
            <a:ahLst/>
            <a:cxnLst/>
            <a:rect r="r" b="b" t="t" l="l"/>
            <a:pathLst>
              <a:path h="4391923" w="4391923">
                <a:moveTo>
                  <a:pt x="0" y="0"/>
                </a:moveTo>
                <a:lnTo>
                  <a:pt x="4391923" y="0"/>
                </a:lnTo>
                <a:lnTo>
                  <a:pt x="4391923" y="4391924"/>
                </a:lnTo>
                <a:lnTo>
                  <a:pt x="0" y="439192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966438" y="758604"/>
            <a:ext cx="15155984" cy="2276423"/>
            <a:chOff x="0" y="0"/>
            <a:chExt cx="20207979" cy="3035230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388054"/>
              <a:ext cx="20207979" cy="26471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7280"/>
                </a:lnSpc>
              </a:pPr>
              <a:r>
                <a:rPr lang="en-US" sz="8000" spc="80">
                  <a:solidFill>
                    <a:srgbClr val="3B6F79"/>
                  </a:solidFill>
                  <a:latin typeface="The Seasons"/>
                  <a:ea typeface="The Seasons"/>
                  <a:cs typeface="The Seasons"/>
                  <a:sym typeface="The Seasons"/>
                </a:rPr>
                <a:t>REQUERENTES DOS PEDIDOS DE ACESSO À INFORMAÇÃO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361950"/>
              <a:ext cx="3460699" cy="12552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56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028700" y="3709023"/>
            <a:ext cx="16230600" cy="1155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00"/>
              </a:lnSpc>
            </a:pPr>
            <a:r>
              <a:rPr lang="en-US" sz="2000" spc="2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Consider</a:t>
            </a:r>
            <a:r>
              <a:rPr lang="en-US" sz="2000" spc="2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ando os dados gerenciais</a:t>
            </a:r>
            <a:r>
              <a:rPr lang="en-US" sz="2000" spc="2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extraídos do sistema Trâmite  e de controles criados por esta Ouvidoria, é possível observar de forma genérica, que os requerentes se distribuem da seguinte forma:</a:t>
            </a:r>
          </a:p>
          <a:p>
            <a:pPr algn="just">
              <a:lnSpc>
                <a:spcPts val="2300"/>
              </a:lnSpc>
            </a:pPr>
          </a:p>
          <a:p>
            <a:pPr algn="just">
              <a:lnSpc>
                <a:spcPts val="2300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2472624" y="8710219"/>
            <a:ext cx="1675563" cy="298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00"/>
              </a:lnSpc>
            </a:pPr>
            <a:r>
              <a:rPr lang="en-US" sz="2000" spc="2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MASCULINO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638366" y="8710219"/>
            <a:ext cx="1443690" cy="298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00"/>
              </a:lnSpc>
            </a:pPr>
            <a:r>
              <a:rPr lang="en-US" sz="2000" spc="2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FEMININO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895475" y="8710219"/>
            <a:ext cx="3575260" cy="298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 spc="2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PESSOA JURÍDICA E AFINS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85286" y="8925401"/>
            <a:ext cx="5661839" cy="6179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828"/>
              </a:lnSpc>
            </a:pPr>
            <a:r>
              <a:rPr lang="en-US" sz="3743" spc="37">
                <a:solidFill>
                  <a:srgbClr val="98D4DF"/>
                </a:solidFill>
                <a:latin typeface="The Seasons"/>
                <a:ea typeface="The Seasons"/>
                <a:cs typeface="The Seasons"/>
                <a:sym typeface="The Seasons"/>
              </a:rPr>
              <a:t>126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692076" y="8925401"/>
            <a:ext cx="5661839" cy="6179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828"/>
              </a:lnSpc>
            </a:pPr>
            <a:r>
              <a:rPr lang="en-US" sz="3743" spc="37">
                <a:solidFill>
                  <a:srgbClr val="98D4DF"/>
                </a:solidFill>
                <a:latin typeface="The Seasons"/>
                <a:ea typeface="The Seasons"/>
                <a:cs typeface="The Seasons"/>
                <a:sym typeface="The Seasons"/>
              </a:rPr>
              <a:t>10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460583" y="8925401"/>
            <a:ext cx="5661839" cy="6179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828"/>
              </a:lnSpc>
            </a:pPr>
            <a:r>
              <a:rPr lang="en-US" sz="3743" spc="37">
                <a:solidFill>
                  <a:srgbClr val="98D4DF"/>
                </a:solidFill>
                <a:latin typeface="The Seasons"/>
                <a:ea typeface="The Seasons"/>
                <a:cs typeface="The Seasons"/>
                <a:sym typeface="The Seasons"/>
              </a:rPr>
              <a:t>61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7945738" y="10034292"/>
            <a:ext cx="167688" cy="149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150"/>
              </a:lnSpc>
            </a:pPr>
            <a:r>
              <a:rPr lang="en-US" sz="1000" spc="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05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812793"/>
            <a:ext cx="16230600" cy="3200375"/>
            <a:chOff x="0" y="0"/>
            <a:chExt cx="21640800" cy="4267166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388054"/>
              <a:ext cx="21640800" cy="38791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7280"/>
                </a:lnSpc>
              </a:pPr>
              <a:r>
                <a:rPr lang="en-US" sz="8000" spc="80">
                  <a:solidFill>
                    <a:srgbClr val="3B6F79"/>
                  </a:solidFill>
                  <a:latin typeface="The Seasons"/>
                  <a:ea typeface="The Seasons"/>
                  <a:cs typeface="The Seasons"/>
                  <a:sym typeface="The Seasons"/>
                </a:rPr>
                <a:t>DEFERIMENTO E INDEFERIMENTO</a:t>
              </a:r>
            </a:p>
            <a:p>
              <a:pPr algn="l" marL="0" indent="0" lvl="0">
                <a:lnSpc>
                  <a:spcPts val="7280"/>
                </a:lnSpc>
              </a:pPr>
              <a:r>
                <a:rPr lang="en-US" sz="8000" spc="80">
                  <a:solidFill>
                    <a:srgbClr val="3B6F79"/>
                  </a:solidFill>
                  <a:latin typeface="The Seasons"/>
                  <a:ea typeface="The Seasons"/>
                  <a:cs typeface="The Seasons"/>
                  <a:sym typeface="The Seasons"/>
                </a:rPr>
                <a:t>DOS PEDIDOS DE ACESSO À INFORMAÇÃO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979212" y="361950"/>
              <a:ext cx="3269292" cy="12552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56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104060" y="4479852"/>
            <a:ext cx="4732219" cy="2584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tocante aos p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edidos fundamentados na Lei de Acesso à Informação (Lei Nº 12.527/2011), do total de 197 pedidos protocolados neste Tribunal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Contas, 192 foram deferidos de forma imediata, 5 foram indeferidos e 28 do total autuado não passaram por certificação da Ouvidoria de Contas, conforme demonstrado a seguir:</a:t>
            </a:r>
          </a:p>
        </p:txBody>
      </p:sp>
      <p:graphicFrame>
        <p:nvGraphicFramePr>
          <p:cNvPr name="Object 6" id="6"/>
          <p:cNvGraphicFramePr/>
          <p:nvPr/>
        </p:nvGraphicFramePr>
        <p:xfrm>
          <a:off x="7325139" y="4148012"/>
          <a:ext cx="15715018" cy="6756086"/>
        </p:xfrm>
        <a:graphic>
          <a:graphicData uri="http://schemas.openxmlformats.org/presentationml/2006/ole">
            <p:oleObj imgW="18859500" imgH="9893300" r:id="rId3" progId="Excel.Sheet.12" name="Worksheet">
              <p:embed/>
              <p:pic>
                <p:nvPicPr>
                  <p:cNvPr name="" id="0"/>
                  <p:cNvPicPr/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1270000" y="1270000"/>
                    <a:ext cx="1270000" cy="1270000"/>
                  </a:xfrm>
                  <a:prstGeom prst="rect"/>
                </p:spPr>
              </p:pic>
            </p:oleObj>
          </a:graphicData>
        </a:graphic>
      </p:graphicFrame>
      <p:sp>
        <p:nvSpPr>
          <p:cNvPr name="TextBox 7" id="7"/>
          <p:cNvSpPr txBox="true"/>
          <p:nvPr/>
        </p:nvSpPr>
        <p:spPr>
          <a:xfrm rot="0">
            <a:off x="1028700" y="8388350"/>
            <a:ext cx="16230600" cy="869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 análise dos Pedidos de Acesso à Informação, verificou-se que, nos casos de indeferimentos, estes se deram quando os interessados solicitavam informações de: </a:t>
            </a:r>
            <a:r>
              <a:rPr lang="en-US" b="true" sz="2000" i="true">
                <a:solidFill>
                  <a:srgbClr val="000000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I -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caráter pessoal 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protegidas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pela Lei Geral de Proteção de Dados; </a:t>
            </a:r>
            <a:r>
              <a:rPr lang="en-US" b="true" sz="2000" i="true">
                <a:solidFill>
                  <a:srgbClr val="000000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II -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processos de Denúncias onde o sigilo é resguardado; </a:t>
            </a:r>
            <a:r>
              <a:rPr lang="en-US" b="true" sz="2000" i="true">
                <a:solidFill>
                  <a:srgbClr val="000000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III -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pedido desproporcional e de forma genérica e </a:t>
            </a:r>
            <a:r>
              <a:rPr lang="en-US" b="true" sz="2000" i="true">
                <a:solidFill>
                  <a:srgbClr val="000000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IV -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por extrapolar as competências deste Tribunal.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7945738" y="10034292"/>
            <a:ext cx="167688" cy="149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150"/>
              </a:lnSpc>
            </a:pPr>
            <a:r>
              <a:rPr lang="en-US" sz="1000" spc="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06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330570" y="697205"/>
            <a:ext cx="5957430" cy="10304760"/>
          </a:xfrm>
          <a:custGeom>
            <a:avLst/>
            <a:gdLst/>
            <a:ahLst/>
            <a:cxnLst/>
            <a:rect r="r" b="b" t="t" l="l"/>
            <a:pathLst>
              <a:path h="10304760" w="5957430">
                <a:moveTo>
                  <a:pt x="0" y="0"/>
                </a:moveTo>
                <a:lnTo>
                  <a:pt x="5957430" y="0"/>
                </a:lnTo>
                <a:lnTo>
                  <a:pt x="5957430" y="10304760"/>
                </a:lnTo>
                <a:lnTo>
                  <a:pt x="0" y="10304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4000"/>
            </a:blip>
            <a:stretch>
              <a:fillRect l="-16055" t="0" r="-124763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-193496" y="-100844"/>
            <a:ext cx="10203484" cy="14295599"/>
          </a:xfrm>
          <a:custGeom>
            <a:avLst/>
            <a:gdLst/>
            <a:ahLst/>
            <a:cxnLst/>
            <a:rect r="r" b="b" t="t" l="l"/>
            <a:pathLst>
              <a:path h="14295599" w="10203484">
                <a:moveTo>
                  <a:pt x="0" y="0"/>
                </a:moveTo>
                <a:lnTo>
                  <a:pt x="10203484" y="0"/>
                </a:lnTo>
                <a:lnTo>
                  <a:pt x="10203484" y="14295599"/>
                </a:lnTo>
                <a:lnTo>
                  <a:pt x="0" y="142955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102286" y="1962862"/>
            <a:ext cx="19714533" cy="10383211"/>
          </a:xfrm>
          <a:custGeom>
            <a:avLst/>
            <a:gdLst/>
            <a:ahLst/>
            <a:cxnLst/>
            <a:rect r="r" b="b" t="t" l="l"/>
            <a:pathLst>
              <a:path h="10383211" w="19714533">
                <a:moveTo>
                  <a:pt x="0" y="0"/>
                </a:moveTo>
                <a:lnTo>
                  <a:pt x="19714533" y="0"/>
                </a:lnTo>
                <a:lnTo>
                  <a:pt x="19714533" y="10383211"/>
                </a:lnTo>
                <a:lnTo>
                  <a:pt x="0" y="103832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</a:blip>
            <a:stretch>
              <a:fillRect l="-10009" t="-19581" r="0" b="-19581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3965639" y="3149191"/>
            <a:ext cx="13293661" cy="4840798"/>
            <a:chOff x="0" y="0"/>
            <a:chExt cx="17724881" cy="6454398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1514475"/>
              <a:ext cx="17724881" cy="49399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267"/>
                </a:lnSpc>
              </a:pPr>
              <a:r>
                <a:rPr lang="en-US" sz="31811" spc="318">
                  <a:solidFill>
                    <a:srgbClr val="98D4DF"/>
                  </a:solidFill>
                  <a:latin typeface="Extenda 40 Hecto"/>
                  <a:ea typeface="Extenda 40 Hecto"/>
                  <a:cs typeface="Extenda 40 Hecto"/>
                  <a:sym typeface="Extenda 40 Hecto"/>
                </a:rPr>
                <a:t>A SERVIÇO DO 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327684"/>
              <a:ext cx="17724881" cy="18522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298"/>
                </a:lnSpc>
              </a:pPr>
              <a:r>
                <a:rPr lang="en-US" sz="11855">
                  <a:solidFill>
                    <a:srgbClr val="3B6F79"/>
                  </a:solidFill>
                  <a:latin typeface="Lost in south"/>
                  <a:ea typeface="Lost in south"/>
                  <a:cs typeface="Lost in south"/>
                  <a:sym typeface="Lost in south"/>
                </a:rPr>
                <a:t>CIDADÃO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790674" y="1047750"/>
            <a:ext cx="3598184" cy="2557982"/>
          </a:xfrm>
          <a:custGeom>
            <a:avLst/>
            <a:gdLst/>
            <a:ahLst/>
            <a:cxnLst/>
            <a:rect r="r" b="b" t="t" l="l"/>
            <a:pathLst>
              <a:path h="2557982" w="3598184">
                <a:moveTo>
                  <a:pt x="0" y="0"/>
                </a:moveTo>
                <a:lnTo>
                  <a:pt x="3598184" y="0"/>
                </a:lnTo>
                <a:lnTo>
                  <a:pt x="3598184" y="2557982"/>
                </a:lnTo>
                <a:lnTo>
                  <a:pt x="0" y="25579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92386" y="7154467"/>
            <a:ext cx="2194759" cy="2211345"/>
          </a:xfrm>
          <a:custGeom>
            <a:avLst/>
            <a:gdLst/>
            <a:ahLst/>
            <a:cxnLst/>
            <a:rect r="r" b="b" t="t" l="l"/>
            <a:pathLst>
              <a:path h="2211345" w="2194759">
                <a:moveTo>
                  <a:pt x="0" y="0"/>
                </a:moveTo>
                <a:lnTo>
                  <a:pt x="2194760" y="0"/>
                </a:lnTo>
                <a:lnTo>
                  <a:pt x="2194760" y="2211345"/>
                </a:lnTo>
                <a:lnTo>
                  <a:pt x="0" y="22113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614687" y="333456"/>
            <a:ext cx="13199366" cy="695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4969"/>
              </a:lnSpc>
              <a:spcBef>
                <a:spcPct val="0"/>
              </a:spcBef>
            </a:pPr>
            <a:r>
              <a:rPr lang="en-US" b="true" sz="5522">
                <a:solidFill>
                  <a:srgbClr val="038893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Nos</a:t>
            </a:r>
            <a:r>
              <a:rPr lang="en-US" b="true" sz="5522" strike="noStrike" u="none">
                <a:solidFill>
                  <a:srgbClr val="038893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sas</a:t>
            </a:r>
            <a:r>
              <a:rPr lang="en-US" b="true" sz="5522" strike="noStrike" u="none">
                <a:solidFill>
                  <a:srgbClr val="038893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 a</a:t>
            </a:r>
            <a:r>
              <a:rPr lang="en-US" b="true" sz="5522" strike="noStrike" u="none">
                <a:solidFill>
                  <a:srgbClr val="038893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ti</a:t>
            </a:r>
            <a:r>
              <a:rPr lang="en-US" b="true" sz="5522" strike="noStrike" u="none">
                <a:solidFill>
                  <a:srgbClr val="038893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vidades</a:t>
            </a:r>
            <a:r>
              <a:rPr lang="en-US" b="true" sz="5522" strike="noStrike" u="none">
                <a:solidFill>
                  <a:srgbClr val="038893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 </a:t>
            </a:r>
            <a:r>
              <a:rPr lang="en-US" b="true" sz="5522" strike="noStrike" u="none">
                <a:solidFill>
                  <a:srgbClr val="038893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s</a:t>
            </a:r>
            <a:r>
              <a:rPr lang="en-US" b="true" sz="5522" strike="noStrike" u="none">
                <a:solidFill>
                  <a:srgbClr val="038893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e</a:t>
            </a:r>
            <a:r>
              <a:rPr lang="en-US" b="true" sz="5522" strike="noStrike" u="none">
                <a:solidFill>
                  <a:srgbClr val="038893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ndo</a:t>
            </a:r>
            <a:r>
              <a:rPr lang="en-US" b="true" sz="5522" strike="noStrike" u="none">
                <a:solidFill>
                  <a:srgbClr val="038893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 </a:t>
            </a:r>
            <a:r>
              <a:rPr lang="en-US" b="true" sz="5522" strike="noStrike" u="none">
                <a:solidFill>
                  <a:srgbClr val="038893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comp</a:t>
            </a:r>
            <a:r>
              <a:rPr lang="en-US" b="true" sz="5522" strike="noStrike" u="none">
                <a:solidFill>
                  <a:srgbClr val="038893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a</a:t>
            </a:r>
            <a:r>
              <a:rPr lang="en-US" b="true" sz="5522" strike="noStrike" u="none">
                <a:solidFill>
                  <a:srgbClr val="038893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r</a:t>
            </a:r>
            <a:r>
              <a:rPr lang="en-US" b="true" sz="5522" strike="noStrike" u="none">
                <a:solidFill>
                  <a:srgbClr val="038893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ti</a:t>
            </a:r>
            <a:r>
              <a:rPr lang="en-US" b="true" sz="5522" strike="noStrike" u="none">
                <a:solidFill>
                  <a:srgbClr val="038893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lhadas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97894" y="4864163"/>
            <a:ext cx="1619845" cy="1410853"/>
          </a:xfrm>
          <a:custGeom>
            <a:avLst/>
            <a:gdLst/>
            <a:ahLst/>
            <a:cxnLst/>
            <a:rect r="r" b="b" t="t" l="l"/>
            <a:pathLst>
              <a:path h="1410853" w="1619845">
                <a:moveTo>
                  <a:pt x="0" y="0"/>
                </a:moveTo>
                <a:lnTo>
                  <a:pt x="1619845" y="0"/>
                </a:lnTo>
                <a:lnTo>
                  <a:pt x="1619845" y="1410853"/>
                </a:lnTo>
                <a:lnTo>
                  <a:pt x="0" y="14108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2000"/>
            </a:blip>
            <a:stretch>
              <a:fillRect l="-41697" t="0" r="-413149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DAHOWOT0xOc</dc:identifier>
  <dcterms:modified xsi:type="dcterms:W3CDTF">2011-08-01T06:04:30Z</dcterms:modified>
  <cp:revision>1</cp:revision>
  <dc:title>Pedido de Acesso à Informação - relatório 25</dc:title>
</cp:coreProperties>
</file>